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3"/>
  </p:notesMasterIdLst>
  <p:sldIdLst>
    <p:sldId id="368" r:id="rId2"/>
    <p:sldId id="330" r:id="rId3"/>
    <p:sldId id="321" r:id="rId4"/>
    <p:sldId id="369" r:id="rId5"/>
    <p:sldId id="347" r:id="rId6"/>
    <p:sldId id="329" r:id="rId7"/>
    <p:sldId id="341" r:id="rId8"/>
    <p:sldId id="370" r:id="rId9"/>
    <p:sldId id="360" r:id="rId10"/>
    <p:sldId id="363" r:id="rId11"/>
    <p:sldId id="364" r:id="rId12"/>
    <p:sldId id="362" r:id="rId13"/>
    <p:sldId id="365" r:id="rId14"/>
    <p:sldId id="366" r:id="rId15"/>
    <p:sldId id="367" r:id="rId16"/>
    <p:sldId id="359" r:id="rId17"/>
    <p:sldId id="346" r:id="rId18"/>
    <p:sldId id="371" r:id="rId19"/>
    <p:sldId id="354" r:id="rId20"/>
    <p:sldId id="356" r:id="rId21"/>
    <p:sldId id="343" r:id="rId22"/>
  </p:sldIdLst>
  <p:sldSz cx="12192000" cy="6858000"/>
  <p:notesSz cx="7034213" cy="101647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1050"/>
    <a:srgbClr val="EF9205"/>
    <a:srgbClr val="FDE7EE"/>
    <a:srgbClr val="18DC91"/>
    <a:srgbClr val="CEE8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8159" cy="510003"/>
          </a:xfrm>
          <a:prstGeom prst="rect">
            <a:avLst/>
          </a:prstGeom>
        </p:spPr>
        <p:txBody>
          <a:bodyPr vert="horz" lIns="98280" tIns="49140" rIns="98280" bIns="49140" rtlCol="0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984426" y="0"/>
            <a:ext cx="3048159" cy="510003"/>
          </a:xfrm>
          <a:prstGeom prst="rect">
            <a:avLst/>
          </a:prstGeom>
        </p:spPr>
        <p:txBody>
          <a:bodyPr vert="horz" lIns="98280" tIns="49140" rIns="98280" bIns="49140" rtlCol="0"/>
          <a:lstStyle>
            <a:lvl1pPr algn="r">
              <a:defRPr sz="1300"/>
            </a:lvl1pPr>
          </a:lstStyle>
          <a:p>
            <a:fld id="{ECBDD956-BA8E-4118-8FC4-6F63DC8EBC5E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68313" y="1270000"/>
            <a:ext cx="6097587" cy="34305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280" tIns="49140" rIns="98280" bIns="4914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03422" y="4891792"/>
            <a:ext cx="5627370" cy="4002375"/>
          </a:xfrm>
          <a:prstGeom prst="rect">
            <a:avLst/>
          </a:prstGeom>
        </p:spPr>
        <p:txBody>
          <a:bodyPr vert="horz" lIns="98280" tIns="49140" rIns="98280" bIns="4914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654761"/>
            <a:ext cx="3048159" cy="510002"/>
          </a:xfrm>
          <a:prstGeom prst="rect">
            <a:avLst/>
          </a:prstGeom>
        </p:spPr>
        <p:txBody>
          <a:bodyPr vert="horz" lIns="98280" tIns="49140" rIns="98280" bIns="49140" rtlCol="0" anchor="b"/>
          <a:lstStyle>
            <a:lvl1pPr algn="l">
              <a:defRPr sz="13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984426" y="9654761"/>
            <a:ext cx="3048159" cy="510002"/>
          </a:xfrm>
          <a:prstGeom prst="rect">
            <a:avLst/>
          </a:prstGeom>
        </p:spPr>
        <p:txBody>
          <a:bodyPr vert="horz" lIns="98280" tIns="49140" rIns="98280" bIns="49140" rtlCol="0" anchor="b"/>
          <a:lstStyle>
            <a:lvl1pPr algn="r">
              <a:defRPr sz="1300"/>
            </a:lvl1pPr>
          </a:lstStyle>
          <a:p>
            <a:fld id="{DB273668-CC20-4B73-9EF4-DD43A9431A87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32688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2C70F5-950E-F412-F196-1E9040A6C2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A29A058-398F-A7AA-D4CC-B9C3E88559B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99A940E-E3A2-CEBF-7E92-F447776C5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F0C85-2986-4E90-AE9A-747226BBE4F2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23FF9A8-B45F-AA06-0189-0A44FC868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6320E8B-FC87-13EC-F053-C019B0932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B965-DED1-4C9F-9882-B98FC15F4A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63338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B79F0E-97AC-E758-B9A9-CF6FCB589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EBA744E-E2BE-0F1A-647B-E08244DDE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38D57F6-042E-7253-D3D0-7173D5C17D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F0C85-2986-4E90-AE9A-747226BBE4F2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669547-9673-DCB3-F413-C702A866F6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1A5BDD1-B12B-399A-0728-418A5F2FDA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B965-DED1-4C9F-9882-B98FC15F4A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803272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430EE6-E970-40AB-5530-72C56E844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B774416-3713-CE78-A5E6-9A344C9FD7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6D86668-D0C2-9E52-AD74-A99816885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F0C85-2986-4E90-AE9A-747226BBE4F2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3409420-5FA2-9ACA-D2C8-EBBA17FA9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6A2C86-7CBD-2CAD-704F-9E425C29DC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B965-DED1-4C9F-9882-B98FC15F4A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6550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A76CCE-77C3-C4DB-C8C1-DE3C46D85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29D2AF-0D06-47E4-4F77-BFF87B4AED6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96D7CC86-6B38-9739-5B00-BCBA18FCC4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8E9E29B-963D-E530-6251-21B47FA789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F0C85-2986-4E90-AE9A-747226BBE4F2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A060FA78-79E3-49F5-BBA0-F829A7FF2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FBA02E9-884D-AA5B-76D4-90FD68F9E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B965-DED1-4C9F-9882-B98FC15F4A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1623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8C7B31D-8B65-2E66-20B7-64874529E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AE91989-075A-721C-081E-731B32BB60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3A02BC8-7F9F-5935-8B43-861BE0770D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5A9B60B-10D1-4987-953F-31FBB8E3EC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30192A7-0381-4495-71AE-F57A607922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AE72BBB-5567-B6DD-88F7-AAE7E638BD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F0C85-2986-4E90-AE9A-747226BBE4F2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C4C33D31-1F01-A78D-107E-AEB78E323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86F9F36D-B9B8-CEF4-58EE-2BF302DA63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B965-DED1-4C9F-9882-B98FC15F4A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9406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094DE81-6B67-B39E-64AF-108B3DA9A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B3F3089D-B029-690E-6284-2067C9553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F0C85-2986-4E90-AE9A-747226BBE4F2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4EFD733-B89E-7A81-F99A-441545E60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65A7CBB-C743-1384-AC73-A89032335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B965-DED1-4C9F-9882-B98FC15F4A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54478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4D4E0175-FEDA-DA0A-1120-E3799D5557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F0C85-2986-4E90-AE9A-747226BBE4F2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A0723FE5-F914-D653-A9AB-79114138B7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801369-5C37-D2CF-FB18-D1307EEA6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B965-DED1-4C9F-9882-B98FC15F4A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72483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5E6829-E7CF-94E5-6CFD-44DCE47133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1F42709-4606-705A-A7DE-D95A7A0FDE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98A3355-EAF0-7A0B-D45C-A224B5A7CC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F72A561-E84B-F020-CA30-A8EBC2510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F0C85-2986-4E90-AE9A-747226BBE4F2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E0F03E7-FDEE-B70D-4003-F6B6A051C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9B3C97E-98A5-BC23-1199-A62932FEE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B965-DED1-4C9F-9882-B98FC15F4A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958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3CCAE1D-B5F0-E2F6-781F-0F78CEB42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E61F6C8-64D5-645F-B255-10FBAEC1025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ED8737F-AB27-AC11-4087-9295AB39B7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84169B7-06D9-91AF-5D14-1722B3CE9B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F0C85-2986-4E90-AE9A-747226BBE4F2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4782200-0BBE-5A1B-B387-9AE7DFAE9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0D01325A-FFC6-80F3-1365-6718F82D67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B965-DED1-4C9F-9882-B98FC15F4A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646399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030534C-8E9E-6612-E908-CAD24B7A34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492F31CD-9533-7B57-BB60-067AB45592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783C704-9AA3-37BA-A54A-D4F9F7D20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F0C85-2986-4E90-AE9A-747226BBE4F2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BEAF60C-0623-B607-D308-2B61BCD57D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2EE69A9-C4CD-06B3-0BBE-AF6BBD829A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B965-DED1-4C9F-9882-B98FC15F4A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9890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1E37E82-740C-AA2A-C7D4-5D3DD5F663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33AECE8-BE2D-C8F3-422E-CECFFB0A43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4C683D40-84F6-9CFB-01AF-D98DA59284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F0C85-2986-4E90-AE9A-747226BBE4F2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FF2E226-4CFC-08C5-F263-BDE7E4BF1F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8FFF5F7-A6BD-2A4F-2D6C-0C557F129A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01B965-DED1-4C9F-9882-B98FC15F4A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71352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C0D60F0-382B-E145-8E43-C8AF4ABBF443}"/>
              </a:ext>
            </a:extLst>
          </p:cNvPr>
          <p:cNvSpPr/>
          <p:nvPr userDrawn="1"/>
        </p:nvSpPr>
        <p:spPr>
          <a:xfrm>
            <a:off x="0" y="6228690"/>
            <a:ext cx="12192000" cy="629310"/>
          </a:xfrm>
          <a:prstGeom prst="rect">
            <a:avLst/>
          </a:prstGeom>
          <a:solidFill>
            <a:srgbClr val="BE23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rgbClr val="BD2C54"/>
              </a:solidFill>
            </a:endParaRP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C83B17E-C834-2D45-8EEA-78211DFBB5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9763" y="457201"/>
            <a:ext cx="5557837" cy="690880"/>
          </a:xfrm>
        </p:spPr>
        <p:txBody>
          <a:bodyPr>
            <a:normAutofit/>
          </a:bodyPr>
          <a:lstStyle>
            <a:lvl1pPr marL="0" indent="0">
              <a:buNone/>
              <a:defRPr sz="4400" b="1" i="0">
                <a:solidFill>
                  <a:schemeClr val="tx1">
                    <a:lumMod val="50000"/>
                    <a:lumOff val="50000"/>
                  </a:schemeClr>
                </a:solidFill>
                <a:latin typeface="Barlow Condensed" pitchFamily="2" charset="77"/>
              </a:defRPr>
            </a:lvl1pPr>
          </a:lstStyle>
          <a:p>
            <a:pPr lvl="0"/>
            <a:r>
              <a:rPr lang="fr-FR" dirty="0"/>
              <a:t>GROS TITRE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0002538E-E51F-5341-8D65-C3A5CA28055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9763" y="1322070"/>
            <a:ext cx="5426075" cy="477371"/>
          </a:xfrm>
        </p:spPr>
        <p:txBody>
          <a:bodyPr/>
          <a:lstStyle>
            <a:lvl1pPr marL="0" indent="0">
              <a:buNone/>
              <a:defRPr b="1" i="0">
                <a:solidFill>
                  <a:srgbClr val="BD2C54"/>
                </a:solidFill>
                <a:latin typeface="Barlow Condensed" pitchFamily="2" charset="77"/>
              </a:defRPr>
            </a:lvl1pPr>
          </a:lstStyle>
          <a:p>
            <a:pPr lvl="0"/>
            <a:r>
              <a:rPr lang="fr-FR" dirty="0"/>
              <a:t>Sous titre</a:t>
            </a:r>
          </a:p>
        </p:txBody>
      </p:sp>
      <p:sp>
        <p:nvSpPr>
          <p:cNvPr id="13" name="Espace réservé du texte 12">
            <a:extLst>
              <a:ext uri="{FF2B5EF4-FFF2-40B4-BE49-F238E27FC236}">
                <a16:creationId xmlns:a16="http://schemas.microsoft.com/office/drawing/2014/main" id="{8A6358F6-35FB-E441-AABB-6C84F7B7D6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229750" y="2322513"/>
            <a:ext cx="4436733" cy="139573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Barlow Condensed Medium" pitchFamily="2" charset="77"/>
                <a:cs typeface="Arial" panose="020B0604020202020204" pitchFamily="34" charset="0"/>
              </a:rPr>
              <a:t>Intro Le Centre de Gestion a mis en place des contrats pour formaliser la relation juridique entre l’employeur (le Centre de Gestion) et l’agent contractuel.</a:t>
            </a:r>
          </a:p>
          <a:p>
            <a:endParaRPr lang="fr-FR" dirty="0">
              <a:solidFill>
                <a:schemeClr val="tx1">
                  <a:lumMod val="65000"/>
                  <a:lumOff val="35000"/>
                </a:schemeClr>
              </a:solidFill>
              <a:latin typeface="Barlow Condensed Medium" pitchFamily="2" charset="77"/>
              <a:cs typeface="Arial" panose="020B0604020202020204" pitchFamily="34" charset="0"/>
            </a:endParaRPr>
          </a:p>
        </p:txBody>
      </p:sp>
      <p:sp>
        <p:nvSpPr>
          <p:cNvPr id="3" name="Espace réservé du graphique 2">
            <a:extLst>
              <a:ext uri="{FF2B5EF4-FFF2-40B4-BE49-F238E27FC236}">
                <a16:creationId xmlns:a16="http://schemas.microsoft.com/office/drawing/2014/main" id="{244DFCD0-5271-5C4A-8A8B-529367F7B440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39763" y="2322513"/>
            <a:ext cx="6245225" cy="3586162"/>
          </a:xfrm>
        </p:spPr>
        <p:txBody>
          <a:bodyPr/>
          <a:lstStyle/>
          <a:p>
            <a:endParaRPr lang="fr-FR"/>
          </a:p>
        </p:txBody>
      </p:sp>
      <p:pic>
        <p:nvPicPr>
          <p:cNvPr id="19" name="Image 18" descr="Une image contenant texte, clipart&#10;&#10;Description générée automatiquement">
            <a:extLst>
              <a:ext uri="{FF2B5EF4-FFF2-40B4-BE49-F238E27FC236}">
                <a16:creationId xmlns:a16="http://schemas.microsoft.com/office/drawing/2014/main" id="{738D59B8-1533-3845-8EFB-D08909FB10A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993" y="6383526"/>
            <a:ext cx="973667" cy="319638"/>
          </a:xfrm>
          <a:prstGeom prst="rect">
            <a:avLst/>
          </a:prstGeom>
        </p:spPr>
      </p:pic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03BD03DE-2625-8A46-9FFA-C4EC1DB1D7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229475" y="3802386"/>
            <a:ext cx="4437063" cy="2049462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>
              <a:defRPr/>
            </a:pPr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Barlow Condensed" pitchFamily="2" charset="77"/>
                <a:cs typeface="Arial" panose="020B0604020202020204" pitchFamily="34" charset="0"/>
              </a:rPr>
              <a:t>Intro Le Centre de Gestion a mis en place des contrats pour formaliser la relation juridique entre l’employeur (le Centre de Gestion) et l’agent contractuel.</a:t>
            </a:r>
          </a:p>
          <a:p>
            <a:r>
              <a:rPr lang="fr-FR" dirty="0">
                <a:solidFill>
                  <a:schemeClr val="tx1">
                    <a:lumMod val="65000"/>
                    <a:lumOff val="35000"/>
                  </a:schemeClr>
                </a:solidFill>
                <a:latin typeface="Barlow Condensed" pitchFamily="2" charset="77"/>
                <a:cs typeface="Arial" panose="020B0604020202020204" pitchFamily="34" charset="0"/>
              </a:rPr>
              <a:t>Intro Le Centre de Gestion a mis en place des contrats pour formaliser la relation juridique entre l’employeur (le Centre de Gestion) et l’agent contractuel.</a:t>
            </a:r>
          </a:p>
        </p:txBody>
      </p: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A9FD16-0B61-4BEE-BB88-D0D729296623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80884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84260468-DF95-D199-EC4B-58D3A936B1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967A709-CB4F-6D24-61E7-0143452807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D10589A-0697-8C19-246A-442B652BAC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AF0C85-2986-4E90-AE9A-747226BBE4F2}" type="datetimeFigureOut">
              <a:rPr lang="fr-FR" smtClean="0"/>
              <a:t>01/10/2026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EF68724-74AB-E58A-052F-FF972BE3EE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5D786F-8585-CB5A-FA11-6C34BBF512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01B965-DED1-4C9F-9882-B98FC15F4A5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5132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a/m%C3%B8de-m%C3%B8d-sammen-samarbejde-1015313/" TargetMode="External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framaforms.org/demande-dacces-a-lespace-collaboratif-en-ligne-reseau-des-secretaires-generaux-de-mairie-du-puy-de-0" TargetMode="Externa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Remy.galliet@cdg63.fr" TargetMode="External"/><Relationship Id="rId2" Type="http://schemas.openxmlformats.org/officeDocument/2006/relationships/hyperlink" Target="mailto:Carole.gouttefangeas@cdg63.fr" TargetMode="External"/><Relationship Id="rId1" Type="http://schemas.openxmlformats.org/officeDocument/2006/relationships/slideLayout" Target="../slideLayouts/slideLayout12.xml"/><Relationship Id="rId4" Type="http://schemas.openxmlformats.org/officeDocument/2006/relationships/hyperlink" Target="https://www.cdg63.fr/le-reseau-departemental-des-secretaires-generaux-de-mairi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">
            <a:extLst>
              <a:ext uri="{FF2B5EF4-FFF2-40B4-BE49-F238E27FC236}">
                <a16:creationId xmlns:a16="http://schemas.microsoft.com/office/drawing/2014/main" id="{01309ECF-E06F-14B3-1CB9-E59307812D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774950" y="2479675"/>
            <a:ext cx="6443663" cy="754380"/>
          </a:xfrm>
        </p:spPr>
        <p:txBody>
          <a:bodyPr>
            <a:normAutofit/>
          </a:bodyPr>
          <a:lstStyle/>
          <a:p>
            <a:pPr algn="ctr"/>
            <a:r>
              <a:rPr lang="fr-FR" dirty="0"/>
              <a:t>Matinale RH</a:t>
            </a:r>
          </a:p>
          <a:p>
            <a:endParaRPr lang="fr-FR" dirty="0"/>
          </a:p>
        </p:txBody>
      </p:sp>
      <p:sp>
        <p:nvSpPr>
          <p:cNvPr id="11" name="Espace réservé du texte 2">
            <a:extLst>
              <a:ext uri="{FF2B5EF4-FFF2-40B4-BE49-F238E27FC236}">
                <a16:creationId xmlns:a16="http://schemas.microsoft.com/office/drawing/2014/main" id="{5E952A8B-2E57-F51C-D561-B7D7DBEF147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774950" y="3343275"/>
            <a:ext cx="6443663" cy="995363"/>
          </a:xfrm>
        </p:spPr>
        <p:txBody>
          <a:bodyPr>
            <a:normAutofit fontScale="92500"/>
          </a:bodyPr>
          <a:lstStyle/>
          <a:p>
            <a:pPr algn="ctr"/>
            <a:r>
              <a:rPr lang="fr-FR" dirty="0"/>
              <a:t>Réseau des Secrétaires généraux(ales)de mairie </a:t>
            </a:r>
          </a:p>
          <a:p>
            <a:pPr algn="ctr"/>
            <a:r>
              <a:rPr lang="fr-FR" dirty="0"/>
              <a:t>du Puy de Dôme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01D44626-E7AB-8E2B-30E7-B908BAB45B7F}"/>
              </a:ext>
            </a:extLst>
          </p:cNvPr>
          <p:cNvCxnSpPr>
            <a:cxnSpLocks/>
          </p:cNvCxnSpPr>
          <p:nvPr/>
        </p:nvCxnSpPr>
        <p:spPr>
          <a:xfrm>
            <a:off x="1354667" y="4731372"/>
            <a:ext cx="9601200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12">
            <a:extLst>
              <a:ext uri="{FF2B5EF4-FFF2-40B4-BE49-F238E27FC236}">
                <a16:creationId xmlns:a16="http://schemas.microsoft.com/office/drawing/2014/main" id="{C51B262F-4CC1-87A5-7919-0EAB0B42EBEF}"/>
              </a:ext>
            </a:extLst>
          </p:cNvPr>
          <p:cNvCxnSpPr>
            <a:cxnSpLocks/>
          </p:cNvCxnSpPr>
          <p:nvPr/>
        </p:nvCxnSpPr>
        <p:spPr>
          <a:xfrm>
            <a:off x="1354667" y="2173229"/>
            <a:ext cx="9601200" cy="0"/>
          </a:xfrm>
          <a:prstGeom prst="line">
            <a:avLst/>
          </a:prstGeom>
          <a:ln w="190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144DDC57-1A6B-45A9-F20D-024C6AF07A16}"/>
              </a:ext>
            </a:extLst>
          </p:cNvPr>
          <p:cNvSpPr txBox="1"/>
          <p:nvPr/>
        </p:nvSpPr>
        <p:spPr>
          <a:xfrm>
            <a:off x="4099303" y="5168684"/>
            <a:ext cx="270445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latin typeface="Barlow Condensed" panose="00000506000000000000" pitchFamily="2" charset="0"/>
              </a:rPr>
              <a:t>Jeudi 17 septembre 2026</a:t>
            </a:r>
          </a:p>
        </p:txBody>
      </p:sp>
    </p:spTree>
    <p:extLst>
      <p:ext uri="{BB962C8B-B14F-4D97-AF65-F5344CB8AC3E}">
        <p14:creationId xmlns:p14="http://schemas.microsoft.com/office/powerpoint/2010/main" val="2453690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1B66D5-DF5C-AEE2-BACF-7CEDCAB0D6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862017" y="222087"/>
            <a:ext cx="5426075" cy="792897"/>
          </a:xfrm>
        </p:spPr>
        <p:txBody>
          <a:bodyPr>
            <a:normAutofit/>
          </a:bodyPr>
          <a:lstStyle/>
          <a:p>
            <a:r>
              <a:rPr lang="fr-FR" sz="3600" dirty="0"/>
              <a:t>Sommaire  :</a:t>
            </a:r>
          </a:p>
          <a:p>
            <a:endParaRPr lang="fr-FR" dirty="0"/>
          </a:p>
        </p:txBody>
      </p:sp>
      <p:sp>
        <p:nvSpPr>
          <p:cNvPr id="5" name="Espace réservé du graphique 4">
            <a:extLst>
              <a:ext uri="{FF2B5EF4-FFF2-40B4-BE49-F238E27FC236}">
                <a16:creationId xmlns:a16="http://schemas.microsoft.com/office/drawing/2014/main" id="{303BDBAD-C08A-E70E-AC6B-9406603BDD58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747917" y="965636"/>
            <a:ext cx="6605383" cy="48773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	Préambule : Contexte juridique et objectifs</a:t>
            </a:r>
          </a:p>
          <a:p>
            <a:pPr marL="0" indent="0">
              <a:buNone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 	Restitution des enquêtes :</a:t>
            </a:r>
          </a:p>
          <a:p>
            <a:pPr marL="0" indent="0">
              <a:buNone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- ANCDG –CARACAL-Stratégie 	Président M Pierre SOUCHON</a:t>
            </a:r>
          </a:p>
          <a:p>
            <a:pPr marL="0" indent="0">
              <a:buNone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- Centre de Gestion 63</a:t>
            </a:r>
          </a:p>
          <a:p>
            <a:pPr marL="0" indent="0">
              <a:buNone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 	L’organisation du réseau</a:t>
            </a:r>
          </a:p>
          <a:p>
            <a:pPr marL="0" indent="0">
              <a:buNone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	Présentation Interstis : Pauline LOUET</a:t>
            </a:r>
          </a:p>
          <a:p>
            <a:pPr marL="0" indent="0">
              <a:buNone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 	Programme 2025-2026 et prévisionnel </a:t>
            </a:r>
          </a:p>
          <a:p>
            <a:pPr marL="0" indent="0">
              <a:buNone/>
            </a:pPr>
            <a:r>
              <a:rPr lang="fr-FR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	Questions-Réponses</a:t>
            </a:r>
          </a:p>
          <a:p>
            <a:pPr marL="0" indent="0">
              <a:buNone/>
            </a:pPr>
            <a:endParaRPr lang="fr-F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77AA5BC-B325-2972-8284-0A631D398A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9968" y="1313807"/>
            <a:ext cx="5404115" cy="3867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9840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">
            <a:extLst>
              <a:ext uri="{FF2B5EF4-FFF2-40B4-BE49-F238E27FC236}">
                <a16:creationId xmlns:a16="http://schemas.microsoft.com/office/drawing/2014/main" id="{BA97896E-31E4-BC4E-B1A2-25F8419116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84045" y="199274"/>
            <a:ext cx="11070241" cy="1196556"/>
          </a:xfrm>
        </p:spPr>
        <p:txBody>
          <a:bodyPr>
            <a:noAutofit/>
          </a:bodyPr>
          <a:lstStyle/>
          <a:p>
            <a:r>
              <a:rPr lang="fr-FR" sz="3700" dirty="0">
                <a:solidFill>
                  <a:srgbClr val="BD2C54"/>
                </a:solidFill>
                <a:sym typeface="Wingdings" panose="05000000000000000000" pitchFamily="2" charset="2"/>
              </a:rPr>
              <a:t>Préambule :</a:t>
            </a:r>
          </a:p>
          <a:p>
            <a:r>
              <a:rPr lang="fr-FR" sz="3700" dirty="0">
                <a:solidFill>
                  <a:srgbClr val="BD2C54"/>
                </a:solidFill>
              </a:rPr>
              <a:t>Le réseau départemental des secrétaires généraux de mairie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26515BD-4EF6-5243-8E3E-8E186C145951}"/>
              </a:ext>
            </a:extLst>
          </p:cNvPr>
          <p:cNvCxnSpPr>
            <a:cxnSpLocks/>
          </p:cNvCxnSpPr>
          <p:nvPr/>
        </p:nvCxnSpPr>
        <p:spPr>
          <a:xfrm>
            <a:off x="380971" y="1521855"/>
            <a:ext cx="1177872" cy="0"/>
          </a:xfrm>
          <a:prstGeom prst="line">
            <a:avLst/>
          </a:prstGeom>
          <a:ln w="38100">
            <a:solidFill>
              <a:srgbClr val="BE2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A9FD16-0B61-4BEE-BB88-D0D729296623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48D7B9C4-14E0-EC5F-1CD4-A91D5906C46D}"/>
              </a:ext>
            </a:extLst>
          </p:cNvPr>
          <p:cNvSpPr txBox="1">
            <a:spLocks/>
          </p:cNvSpPr>
          <p:nvPr/>
        </p:nvSpPr>
        <p:spPr>
          <a:xfrm>
            <a:off x="584045" y="1395830"/>
            <a:ext cx="11070241" cy="48344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arlow Condense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</a:pPr>
            <a:endParaRPr lang="fr-FR" sz="2000" dirty="0">
              <a:solidFill>
                <a:schemeClr val="tx1"/>
              </a:solidFill>
            </a:endParaRPr>
          </a:p>
          <a:p>
            <a:pPr>
              <a:buClr>
                <a:srgbClr val="C00000"/>
              </a:buClr>
            </a:pPr>
            <a:r>
              <a:rPr lang="fr-FR" sz="2000" dirty="0">
                <a:solidFill>
                  <a:schemeClr val="tx1"/>
                </a:solidFill>
              </a:rPr>
              <a:t>Loi n° 2023-1380 de revalorisation du métier de secrétaire de mairie : </a:t>
            </a:r>
            <a:r>
              <a:rPr lang="fr-FR" sz="2000" b="0" dirty="0">
                <a:solidFill>
                  <a:schemeClr val="tx1"/>
                </a:solidFill>
              </a:rPr>
              <a:t>désigne le Centre de Gestion comme l’animateur du réseau départemental des secrétaires généraux de mairie, </a:t>
            </a:r>
            <a:r>
              <a:rPr lang="fr-FR" sz="2000" dirty="0">
                <a:solidFill>
                  <a:srgbClr val="D01050"/>
                </a:solidFill>
              </a:rPr>
              <a:t>en collaboration des dispositifs déjà mis en place</a:t>
            </a:r>
            <a:r>
              <a:rPr lang="fr-FR" sz="2000" b="0" dirty="0">
                <a:solidFill>
                  <a:schemeClr val="tx1"/>
                </a:solidFill>
              </a:rPr>
              <a:t>.</a:t>
            </a:r>
          </a:p>
          <a:p>
            <a:pPr>
              <a:buClr>
                <a:srgbClr val="C00000"/>
              </a:buClr>
            </a:pPr>
            <a:endParaRPr lang="fr-FR" sz="2000" dirty="0">
              <a:solidFill>
                <a:schemeClr val="tx1"/>
              </a:solidFill>
            </a:endParaRPr>
          </a:p>
          <a:p>
            <a:pPr>
              <a:buClr>
                <a:srgbClr val="C00000"/>
              </a:buClr>
            </a:pPr>
            <a:r>
              <a:rPr lang="fr-FR" sz="2000" dirty="0">
                <a:solidFill>
                  <a:schemeClr val="tx1"/>
                </a:solidFill>
              </a:rPr>
              <a:t>Objectifs du réseau </a:t>
            </a:r>
            <a:r>
              <a:rPr lang="fr-FR" sz="2000" b="0" dirty="0">
                <a:solidFill>
                  <a:schemeClr val="tx1"/>
                </a:solidFill>
              </a:rPr>
              <a:t>:</a:t>
            </a:r>
          </a:p>
          <a:p>
            <a:pPr marL="342900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2000" b="0" dirty="0">
                <a:solidFill>
                  <a:schemeClr val="tx1"/>
                </a:solidFill>
              </a:rPr>
              <a:t>Rompre l’isolement des secrétaires généraux de mairie dans les petites communes (moins de 3500 habitants)</a:t>
            </a:r>
          </a:p>
          <a:p>
            <a:pPr marL="342900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2000" b="0" dirty="0">
                <a:solidFill>
                  <a:schemeClr val="tx1"/>
                </a:solidFill>
              </a:rPr>
              <a:t>Encourager et faciliter la solidarité entre les professionnels par des partages de pratiques, d’outils et d’expériences</a:t>
            </a:r>
          </a:p>
          <a:p>
            <a:pPr marL="342900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2000" b="0" dirty="0">
                <a:solidFill>
                  <a:schemeClr val="tx1"/>
                </a:solidFill>
              </a:rPr>
              <a:t>Apporter le cas échéant un appui complémentaire aux réseaux existants</a:t>
            </a:r>
          </a:p>
          <a:p>
            <a:pPr marL="342900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2000" b="0" dirty="0">
                <a:solidFill>
                  <a:schemeClr val="tx1"/>
                </a:solidFill>
              </a:rPr>
              <a:t>Accompagner la prise de poste des secrétaires généraux de mairie débutants</a:t>
            </a:r>
          </a:p>
          <a:p>
            <a:pPr marL="342900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r>
              <a:rPr lang="fr-FR" sz="2000" b="0" dirty="0">
                <a:solidFill>
                  <a:schemeClr val="tx1"/>
                </a:solidFill>
              </a:rPr>
              <a:t>Contribuer à l’attractivité du métier et fidéliser les professionnel(le)s débutant(e)s</a:t>
            </a:r>
          </a:p>
          <a:p>
            <a:pPr marL="342900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fr-FR" sz="1000" b="0" dirty="0">
              <a:solidFill>
                <a:schemeClr val="tx1"/>
              </a:solidFill>
            </a:endParaRPr>
          </a:p>
          <a:p>
            <a:pPr algn="ctr">
              <a:buClr>
                <a:srgbClr val="C00000"/>
              </a:buClr>
            </a:pPr>
            <a:r>
              <a:rPr lang="fr-FR" sz="2000" dirty="0">
                <a:solidFill>
                  <a:schemeClr val="tx1"/>
                </a:solidFill>
              </a:rPr>
              <a:t>Le réseau des secrétaires généraux de mairie est un réseau professionnel et ne constitue pas une instance institutionnelle, syndicale ou représentative.</a:t>
            </a:r>
          </a:p>
          <a:p>
            <a:pPr>
              <a:buClr>
                <a:srgbClr val="C00000"/>
              </a:buClr>
            </a:pPr>
            <a:endParaRPr lang="fr-FR" sz="2000" dirty="0">
              <a:solidFill>
                <a:schemeClr val="tx1"/>
              </a:solidFill>
            </a:endParaRPr>
          </a:p>
          <a:p>
            <a:pPr>
              <a:buClr>
                <a:srgbClr val="C00000"/>
              </a:buClr>
            </a:pPr>
            <a:endParaRPr lang="fr-FR" sz="200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C00000"/>
              </a:buClr>
              <a:buFont typeface="Arial" panose="020B0604020202020204" pitchFamily="34" charset="0"/>
              <a:buChar char="•"/>
            </a:pPr>
            <a:endParaRPr lang="fr-FR" sz="2000" b="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3410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">
            <a:extLst>
              <a:ext uri="{FF2B5EF4-FFF2-40B4-BE49-F238E27FC236}">
                <a16:creationId xmlns:a16="http://schemas.microsoft.com/office/drawing/2014/main" id="{F2DE96A2-7FF9-FA1A-F42F-CA070EF9FB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1" y="2479674"/>
            <a:ext cx="4724400" cy="1416823"/>
          </a:xfrm>
        </p:spPr>
        <p:txBody>
          <a:bodyPr>
            <a:normAutofit/>
          </a:bodyPr>
          <a:lstStyle/>
          <a:p>
            <a:r>
              <a:rPr lang="fr-FR" dirty="0"/>
              <a:t>Retour sur les questionnaires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5EE1089-C4F1-A9AF-F50D-71D2ED7812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70" y="806062"/>
            <a:ext cx="5407096" cy="5407096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54B8CC12-312C-ADEA-6A3C-364B9C5CFC83}"/>
              </a:ext>
            </a:extLst>
          </p:cNvPr>
          <p:cNvCxnSpPr>
            <a:cxnSpLocks/>
          </p:cNvCxnSpPr>
          <p:nvPr/>
        </p:nvCxnSpPr>
        <p:spPr>
          <a:xfrm>
            <a:off x="6170141" y="2110825"/>
            <a:ext cx="3123304" cy="0"/>
          </a:xfrm>
          <a:prstGeom prst="line">
            <a:avLst/>
          </a:prstGeom>
          <a:ln w="19050">
            <a:solidFill>
              <a:srgbClr val="BE2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E637F113-5E18-0E63-E04D-2BCC3F9DC379}"/>
              </a:ext>
            </a:extLst>
          </p:cNvPr>
          <p:cNvCxnSpPr>
            <a:cxnSpLocks/>
          </p:cNvCxnSpPr>
          <p:nvPr/>
        </p:nvCxnSpPr>
        <p:spPr>
          <a:xfrm>
            <a:off x="6252520" y="4113169"/>
            <a:ext cx="3123304" cy="0"/>
          </a:xfrm>
          <a:prstGeom prst="line">
            <a:avLst/>
          </a:prstGeom>
          <a:ln w="19050">
            <a:solidFill>
              <a:srgbClr val="BE2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25981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5A36BA4-D747-F7AC-8BF9-F71E8B13F4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99911" y="2192646"/>
            <a:ext cx="4436733" cy="1395735"/>
          </a:xfrm>
        </p:spPr>
        <p:txBody>
          <a:bodyPr/>
          <a:lstStyle/>
          <a:p>
            <a:pPr algn="ctr"/>
            <a:endParaRPr lang="fr-FR" sz="2000" dirty="0"/>
          </a:p>
          <a:p>
            <a:pPr algn="ctr"/>
            <a:r>
              <a:rPr lang="fr-FR" sz="2000" dirty="0"/>
              <a:t>Présentation Monsieur SOUCHON  Président de CARACAL STRATEGIES</a:t>
            </a:r>
          </a:p>
          <a:p>
            <a:endParaRPr lang="fr-FR" dirty="0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C0C46EA-41DD-8CAC-ED52-F2DCBBA297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2545631"/>
            <a:ext cx="3789445" cy="1582728"/>
          </a:xfrm>
          <a:prstGeom prst="rect">
            <a:avLst/>
          </a:prstGeom>
        </p:spPr>
      </p:pic>
      <p:sp>
        <p:nvSpPr>
          <p:cNvPr id="5" name="Espace réservé du texte 1">
            <a:extLst>
              <a:ext uri="{FF2B5EF4-FFF2-40B4-BE49-F238E27FC236}">
                <a16:creationId xmlns:a16="http://schemas.microsoft.com/office/drawing/2014/main" id="{F7F4327A-37C6-20CE-7FE2-45022D69026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8316" y="239422"/>
            <a:ext cx="11559396" cy="1196556"/>
          </a:xfrm>
        </p:spPr>
        <p:txBody>
          <a:bodyPr>
            <a:normAutofit lnSpcReduction="10000"/>
          </a:bodyPr>
          <a:lstStyle/>
          <a:p>
            <a:r>
              <a:rPr lang="fr-FR" sz="3700" dirty="0">
                <a:solidFill>
                  <a:srgbClr val="D01050"/>
                </a:solidFill>
              </a:rPr>
              <a:t> </a:t>
            </a:r>
          </a:p>
          <a:p>
            <a:r>
              <a:rPr lang="fr-FR" sz="3700" dirty="0">
                <a:solidFill>
                  <a:srgbClr val="D01050"/>
                </a:solidFill>
              </a:rPr>
              <a:t>1)-Restitution du questionnaire CARACAL Stratégies-ANDCDG :</a:t>
            </a:r>
          </a:p>
        </p:txBody>
      </p:sp>
    </p:spTree>
    <p:extLst>
      <p:ext uri="{BB962C8B-B14F-4D97-AF65-F5344CB8AC3E}">
        <p14:creationId xmlns:p14="http://schemas.microsoft.com/office/powerpoint/2010/main" val="8221200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">
            <a:extLst>
              <a:ext uri="{FF2B5EF4-FFF2-40B4-BE49-F238E27FC236}">
                <a16:creationId xmlns:a16="http://schemas.microsoft.com/office/drawing/2014/main" id="{BA97896E-31E4-BC4E-B1A2-25F84191163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69907" y="473494"/>
            <a:ext cx="11559396" cy="1196556"/>
          </a:xfrm>
        </p:spPr>
        <p:txBody>
          <a:bodyPr>
            <a:normAutofit/>
          </a:bodyPr>
          <a:lstStyle/>
          <a:p>
            <a:r>
              <a:rPr lang="fr-FR" sz="3700" dirty="0">
                <a:solidFill>
                  <a:srgbClr val="D01050"/>
                </a:solidFill>
              </a:rPr>
              <a:t>2) – Résultats du questionnaire du CDG63:  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E26515BD-4EF6-5243-8E3E-8E186C145951}"/>
              </a:ext>
            </a:extLst>
          </p:cNvPr>
          <p:cNvCxnSpPr>
            <a:cxnSpLocks/>
          </p:cNvCxnSpPr>
          <p:nvPr/>
        </p:nvCxnSpPr>
        <p:spPr>
          <a:xfrm>
            <a:off x="380971" y="1521855"/>
            <a:ext cx="1177872" cy="0"/>
          </a:xfrm>
          <a:prstGeom prst="line">
            <a:avLst/>
          </a:prstGeom>
          <a:ln w="38100">
            <a:solidFill>
              <a:srgbClr val="BE2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A9FD16-0B61-4BEE-BB88-D0D729296623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48D7B9C4-14E0-EC5F-1CD4-A91D5906C46D}"/>
              </a:ext>
            </a:extLst>
          </p:cNvPr>
          <p:cNvSpPr txBox="1">
            <a:spLocks/>
          </p:cNvSpPr>
          <p:nvPr/>
        </p:nvSpPr>
        <p:spPr>
          <a:xfrm>
            <a:off x="1102936" y="2257778"/>
            <a:ext cx="10058399" cy="35108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arlow Condense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</a:pPr>
            <a:r>
              <a:rPr lang="fr-FR" sz="2000" b="0" dirty="0">
                <a:solidFill>
                  <a:schemeClr val="tx1"/>
                </a:solidFill>
              </a:rPr>
              <a:t>			</a:t>
            </a:r>
          </a:p>
          <a:p>
            <a:pPr>
              <a:buClr>
                <a:srgbClr val="C00000"/>
              </a:buClr>
            </a:pPr>
            <a:endParaRPr lang="fr-FR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sz="2000" b="0" dirty="0">
                <a:solidFill>
                  <a:schemeClr val="tx1"/>
                </a:solidFill>
              </a:rPr>
              <a:t>212 réponses représentant 52 % des communes cible,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sz="2000" b="0" dirty="0">
                <a:solidFill>
                  <a:schemeClr val="tx1"/>
                </a:solidFill>
              </a:rPr>
              <a:t>63 % des personnes ayant répondu indiquent qu’aucun réseau n’existe sur leur territoire,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sz="2000" b="0" dirty="0">
                <a:solidFill>
                  <a:schemeClr val="tx1"/>
                </a:solidFill>
              </a:rPr>
              <a:t>60 % des personnes sont intéressées par la création d’un réseau,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sz="2000" b="0" dirty="0">
                <a:solidFill>
                  <a:schemeClr val="tx1"/>
                </a:solidFill>
              </a:rPr>
              <a:t>55 % des personnes pensent que ce réseau doit être « local »,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sz="2000" dirty="0">
                <a:solidFill>
                  <a:schemeClr val="tx1"/>
                </a:solidFill>
              </a:rPr>
              <a:t>54% des personnes sont intéressées pour être recontactées par le CDG63 dans le cadre du réseau</a:t>
            </a:r>
            <a:r>
              <a:rPr lang="fr-FR" sz="2000" b="0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fr-FR" sz="2000" b="0" dirty="0">
              <a:solidFill>
                <a:schemeClr val="tx1"/>
              </a:solidFill>
            </a:endParaRPr>
          </a:p>
          <a:p>
            <a:pPr marL="1600200" lvl="2" indent="-45720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00" dirty="0">
                <a:solidFill>
                  <a:schemeClr val="tx1"/>
                </a:solidFill>
              </a:rPr>
              <a:t>			 </a:t>
            </a:r>
          </a:p>
        </p:txBody>
      </p:sp>
      <p:sp>
        <p:nvSpPr>
          <p:cNvPr id="5" name="Espace réservé du texte 2">
            <a:extLst>
              <a:ext uri="{FF2B5EF4-FFF2-40B4-BE49-F238E27FC236}">
                <a16:creationId xmlns:a16="http://schemas.microsoft.com/office/drawing/2014/main" id="{10CBA7E0-ADEF-CB13-D7F5-1FBD16E9657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14600" y="1288026"/>
            <a:ext cx="8312422" cy="1334975"/>
          </a:xfrm>
        </p:spPr>
        <p:txBody>
          <a:bodyPr>
            <a:normAutofit/>
          </a:bodyPr>
          <a:lstStyle/>
          <a:p>
            <a:r>
              <a:rPr lang="fr-FR" dirty="0">
                <a:solidFill>
                  <a:srgbClr val="D01050"/>
                </a:solidFill>
              </a:rPr>
              <a:t>Réalisé de juin en septembre 2024 auprès des communes du PDD de moins de 2000 hab. :</a:t>
            </a:r>
            <a:endParaRPr lang="fr-FR" sz="2000" dirty="0">
              <a:solidFill>
                <a:schemeClr val="tx1"/>
              </a:solidFill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089303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2">
            <a:extLst>
              <a:ext uri="{FF2B5EF4-FFF2-40B4-BE49-F238E27FC236}">
                <a16:creationId xmlns:a16="http://schemas.microsoft.com/office/drawing/2014/main" id="{34BBA3DF-658F-2A23-A669-57B43874C387}"/>
              </a:ext>
            </a:extLst>
          </p:cNvPr>
          <p:cNvSpPr txBox="1">
            <a:spLocks/>
          </p:cNvSpPr>
          <p:nvPr/>
        </p:nvSpPr>
        <p:spPr>
          <a:xfrm>
            <a:off x="7834950" y="1075798"/>
            <a:ext cx="3188650" cy="1033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rgbClr val="BD2C54"/>
                </a:solidFill>
                <a:latin typeface="Barlow Condense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  <a:p>
            <a:endParaRPr lang="fr-FR" dirty="0"/>
          </a:p>
        </p:txBody>
      </p:sp>
      <p:sp>
        <p:nvSpPr>
          <p:cNvPr id="12" name="Espace réservé du texte 2">
            <a:extLst>
              <a:ext uri="{FF2B5EF4-FFF2-40B4-BE49-F238E27FC236}">
                <a16:creationId xmlns:a16="http://schemas.microsoft.com/office/drawing/2014/main" id="{8D41B377-0FD9-6ED1-F964-FB5A68C2A60A}"/>
              </a:ext>
            </a:extLst>
          </p:cNvPr>
          <p:cNvSpPr txBox="1">
            <a:spLocks/>
          </p:cNvSpPr>
          <p:nvPr/>
        </p:nvSpPr>
        <p:spPr>
          <a:xfrm>
            <a:off x="6878331" y="4021025"/>
            <a:ext cx="3661850" cy="4773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rgbClr val="BD2C54"/>
                </a:solidFill>
                <a:latin typeface="Barlow Condense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 dirty="0"/>
          </a:p>
        </p:txBody>
      </p:sp>
      <p:sp>
        <p:nvSpPr>
          <p:cNvPr id="3" name="Phylactère : pensées 2">
            <a:extLst>
              <a:ext uri="{FF2B5EF4-FFF2-40B4-BE49-F238E27FC236}">
                <a16:creationId xmlns:a16="http://schemas.microsoft.com/office/drawing/2014/main" id="{9CF6FCEA-6492-790E-1353-00CFB3614457}"/>
              </a:ext>
            </a:extLst>
          </p:cNvPr>
          <p:cNvSpPr/>
          <p:nvPr/>
        </p:nvSpPr>
        <p:spPr>
          <a:xfrm>
            <a:off x="1954413" y="436894"/>
            <a:ext cx="3346056" cy="1155701"/>
          </a:xfrm>
          <a:prstGeom prst="cloudCallout">
            <a:avLst/>
          </a:prstGeom>
          <a:solidFill>
            <a:srgbClr val="EF920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Echanger sur nos interrogations</a:t>
            </a:r>
          </a:p>
        </p:txBody>
      </p:sp>
      <p:sp>
        <p:nvSpPr>
          <p:cNvPr id="5" name="Phylactère : pensées 4">
            <a:extLst>
              <a:ext uri="{FF2B5EF4-FFF2-40B4-BE49-F238E27FC236}">
                <a16:creationId xmlns:a16="http://schemas.microsoft.com/office/drawing/2014/main" id="{8247AEF7-30E1-BDDB-E976-BC0DD41F4A18}"/>
              </a:ext>
            </a:extLst>
          </p:cNvPr>
          <p:cNvSpPr/>
          <p:nvPr/>
        </p:nvSpPr>
        <p:spPr>
          <a:xfrm>
            <a:off x="4736785" y="1370024"/>
            <a:ext cx="3661850" cy="1355448"/>
          </a:xfrm>
          <a:prstGeom prst="cloudCallout">
            <a:avLst/>
          </a:prstGeom>
          <a:solidFill>
            <a:srgbClr val="EF920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Mutualiser les outils, procédures, bonnes pratiques entre SGM</a:t>
            </a:r>
          </a:p>
        </p:txBody>
      </p:sp>
      <p:sp>
        <p:nvSpPr>
          <p:cNvPr id="6" name="Phylactère : pensées 5">
            <a:extLst>
              <a:ext uri="{FF2B5EF4-FFF2-40B4-BE49-F238E27FC236}">
                <a16:creationId xmlns:a16="http://schemas.microsoft.com/office/drawing/2014/main" id="{07EF9E83-FDF5-17B1-342F-D4A7BE36E7B6}"/>
              </a:ext>
            </a:extLst>
          </p:cNvPr>
          <p:cNvSpPr/>
          <p:nvPr/>
        </p:nvSpPr>
        <p:spPr>
          <a:xfrm>
            <a:off x="1348978" y="2109392"/>
            <a:ext cx="2859588" cy="1504872"/>
          </a:xfrm>
          <a:prstGeom prst="cloudCallout">
            <a:avLst/>
          </a:prstGeom>
          <a:solidFill>
            <a:srgbClr val="EF920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Avoir quelqu’un à appeler quand on débute sur le poste !</a:t>
            </a:r>
          </a:p>
        </p:txBody>
      </p:sp>
      <p:sp>
        <p:nvSpPr>
          <p:cNvPr id="10" name="Phylactère : pensées 9">
            <a:extLst>
              <a:ext uri="{FF2B5EF4-FFF2-40B4-BE49-F238E27FC236}">
                <a16:creationId xmlns:a16="http://schemas.microsoft.com/office/drawing/2014/main" id="{D53EB944-8C4A-1411-82CA-0C181BDE98D7}"/>
              </a:ext>
            </a:extLst>
          </p:cNvPr>
          <p:cNvSpPr/>
          <p:nvPr/>
        </p:nvSpPr>
        <p:spPr>
          <a:xfrm>
            <a:off x="3506560" y="3342695"/>
            <a:ext cx="3346056" cy="1155701"/>
          </a:xfrm>
          <a:prstGeom prst="cloudCallout">
            <a:avLst/>
          </a:prstGeom>
          <a:solidFill>
            <a:srgbClr val="EF920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Chaque secrétaire serait acteur/actrice de ce réseau</a:t>
            </a:r>
          </a:p>
        </p:txBody>
      </p:sp>
      <p:pic>
        <p:nvPicPr>
          <p:cNvPr id="16" name="Image 15" descr="Une image contenant dessin humoristique, art&#10;&#10;Le contenu généré par l’IA peut être incorrect.">
            <a:extLst>
              <a:ext uri="{FF2B5EF4-FFF2-40B4-BE49-F238E27FC236}">
                <a16:creationId xmlns:a16="http://schemas.microsoft.com/office/drawing/2014/main" id="{15F72695-378E-9B17-A99D-116FDB80C8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1430397" y="4319455"/>
            <a:ext cx="2197044" cy="1616254"/>
          </a:xfrm>
          <a:prstGeom prst="rect">
            <a:avLst/>
          </a:prstGeom>
        </p:spPr>
      </p:pic>
      <p:sp>
        <p:nvSpPr>
          <p:cNvPr id="7" name="Phylactère : pensées 6">
            <a:extLst>
              <a:ext uri="{FF2B5EF4-FFF2-40B4-BE49-F238E27FC236}">
                <a16:creationId xmlns:a16="http://schemas.microsoft.com/office/drawing/2014/main" id="{B614FC3D-C0C8-44CD-0375-00FB3C9CD413}"/>
              </a:ext>
            </a:extLst>
          </p:cNvPr>
          <p:cNvSpPr/>
          <p:nvPr/>
        </p:nvSpPr>
        <p:spPr>
          <a:xfrm>
            <a:off x="7337170" y="3342694"/>
            <a:ext cx="3346056" cy="1155701"/>
          </a:xfrm>
          <a:prstGeom prst="cloudCallout">
            <a:avLst/>
          </a:prstGeom>
          <a:solidFill>
            <a:srgbClr val="EF920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Créer un réseau d’entraide et de partage</a:t>
            </a:r>
          </a:p>
        </p:txBody>
      </p:sp>
    </p:spTree>
    <p:extLst>
      <p:ext uri="{BB962C8B-B14F-4D97-AF65-F5344CB8AC3E}">
        <p14:creationId xmlns:p14="http://schemas.microsoft.com/office/powerpoint/2010/main" val="30788043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F33302-ED94-C161-E288-8C5A20C7B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">
            <a:extLst>
              <a:ext uri="{FF2B5EF4-FFF2-40B4-BE49-F238E27FC236}">
                <a16:creationId xmlns:a16="http://schemas.microsoft.com/office/drawing/2014/main" id="{A1159531-FC63-3BFB-BA47-7247F7D889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1" y="2479674"/>
            <a:ext cx="3682313" cy="1416823"/>
          </a:xfrm>
        </p:spPr>
        <p:txBody>
          <a:bodyPr>
            <a:normAutofit/>
          </a:bodyPr>
          <a:lstStyle/>
          <a:p>
            <a:r>
              <a:rPr lang="fr-FR" dirty="0"/>
              <a:t>L’organisation du réseau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336B1B63-3BA6-016B-1BF0-D6FC293929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70" y="806062"/>
            <a:ext cx="5407096" cy="5407096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BDFDB830-2F3A-1351-601B-8040009486A0}"/>
              </a:ext>
            </a:extLst>
          </p:cNvPr>
          <p:cNvCxnSpPr>
            <a:cxnSpLocks/>
          </p:cNvCxnSpPr>
          <p:nvPr/>
        </p:nvCxnSpPr>
        <p:spPr>
          <a:xfrm>
            <a:off x="6170141" y="2110825"/>
            <a:ext cx="3123304" cy="0"/>
          </a:xfrm>
          <a:prstGeom prst="line">
            <a:avLst/>
          </a:prstGeom>
          <a:ln w="19050">
            <a:solidFill>
              <a:srgbClr val="BE2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F70A5A3-E98F-3962-4CC1-9E5A24C2B100}"/>
              </a:ext>
            </a:extLst>
          </p:cNvPr>
          <p:cNvCxnSpPr>
            <a:cxnSpLocks/>
          </p:cNvCxnSpPr>
          <p:nvPr/>
        </p:nvCxnSpPr>
        <p:spPr>
          <a:xfrm>
            <a:off x="6252520" y="4113169"/>
            <a:ext cx="3123304" cy="0"/>
          </a:xfrm>
          <a:prstGeom prst="line">
            <a:avLst/>
          </a:prstGeom>
          <a:ln w="19050">
            <a:solidFill>
              <a:srgbClr val="BE2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55102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35130-878C-B046-82DC-058BE0FCAE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">
            <a:extLst>
              <a:ext uri="{FF2B5EF4-FFF2-40B4-BE49-F238E27FC236}">
                <a16:creationId xmlns:a16="http://schemas.microsoft.com/office/drawing/2014/main" id="{C93B943F-4BCA-BC7F-A55B-CC3C4DFA834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1633" y="406819"/>
            <a:ext cx="11559396" cy="1196556"/>
          </a:xfrm>
        </p:spPr>
        <p:txBody>
          <a:bodyPr>
            <a:normAutofit/>
          </a:bodyPr>
          <a:lstStyle/>
          <a:p>
            <a:r>
              <a:rPr lang="fr-FR" sz="3700" dirty="0">
                <a:solidFill>
                  <a:srgbClr val="D01050"/>
                </a:solidFill>
              </a:rPr>
              <a:t>1) Un découpage par secteurs : les territoires intercommunaux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F4AC91E-7230-9A59-7964-A0D7D21F48E0}"/>
              </a:ext>
            </a:extLst>
          </p:cNvPr>
          <p:cNvCxnSpPr>
            <a:cxnSpLocks/>
          </p:cNvCxnSpPr>
          <p:nvPr/>
        </p:nvCxnSpPr>
        <p:spPr>
          <a:xfrm>
            <a:off x="380971" y="1521855"/>
            <a:ext cx="1177872" cy="0"/>
          </a:xfrm>
          <a:prstGeom prst="line">
            <a:avLst/>
          </a:prstGeom>
          <a:ln w="38100">
            <a:solidFill>
              <a:srgbClr val="BE2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CFC76CE9-5FCA-D39D-6B12-495F5E744EB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A9FD16-0B61-4BEE-BB88-D0D729296623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34E8AFC9-6493-EA23-A2FA-5C8503DF730D}"/>
              </a:ext>
            </a:extLst>
          </p:cNvPr>
          <p:cNvSpPr txBox="1">
            <a:spLocks/>
          </p:cNvSpPr>
          <p:nvPr/>
        </p:nvSpPr>
        <p:spPr>
          <a:xfrm>
            <a:off x="6164546" y="1524816"/>
            <a:ext cx="5335964" cy="40332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arlow Condense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</a:pPr>
            <a:r>
              <a:rPr lang="fr-FR" sz="2000" b="0" dirty="0">
                <a:solidFill>
                  <a:schemeClr val="tx1"/>
                </a:solidFill>
              </a:rPr>
              <a:t>			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sz="2400" b="0" dirty="0">
                <a:solidFill>
                  <a:schemeClr val="tx1"/>
                </a:solidFill>
              </a:rPr>
              <a:t>Pour tenir compte des réalités locales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sz="2400" b="0" dirty="0">
                <a:solidFill>
                  <a:schemeClr val="tx1"/>
                </a:solidFill>
              </a:rPr>
              <a:t>Pour appuyer au besoin l’action des structures intercommunales auprès des secrétaires généraux de mairie et/ou les réseaux informels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sz="2400" b="0" dirty="0">
                <a:solidFill>
                  <a:schemeClr val="tx1"/>
                </a:solidFill>
              </a:rPr>
              <a:t>Pas de cloisonnement excessif : des actions inter-territoires ou à l’échelle départementale sont possibles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sz="2400" b="0" dirty="0">
                <a:solidFill>
                  <a:schemeClr val="tx1"/>
                </a:solidFill>
              </a:rPr>
              <a:t>Cas particulier : le territoire métropolitain</a:t>
            </a:r>
            <a:endParaRPr lang="fr-FR" sz="2000" b="0" dirty="0">
              <a:solidFill>
                <a:schemeClr val="tx1"/>
              </a:solidFill>
            </a:endParaRPr>
          </a:p>
          <a:p>
            <a:pPr marL="1600200" lvl="2" indent="-457200">
              <a:buClr>
                <a:srgbClr val="C00000"/>
              </a:buClr>
              <a:buFont typeface="Wingdings" panose="05000000000000000000" pitchFamily="2" charset="2"/>
              <a:buChar char="q"/>
            </a:pPr>
            <a:r>
              <a:rPr lang="fr-FR" sz="100" dirty="0">
                <a:solidFill>
                  <a:schemeClr val="tx1"/>
                </a:solidFill>
              </a:rPr>
              <a:t>			 </a:t>
            </a:r>
          </a:p>
        </p:txBody>
      </p:sp>
      <p:pic>
        <p:nvPicPr>
          <p:cNvPr id="10" name="Image 9" descr="Une image contenant texte, carte, atlas, diagramme&#10;&#10;Le contenu généré par l’IA peut être incorrect.">
            <a:extLst>
              <a:ext uri="{FF2B5EF4-FFF2-40B4-BE49-F238E27FC236}">
                <a16:creationId xmlns:a16="http://schemas.microsoft.com/office/drawing/2014/main" id="{52E42D7A-CDAD-D376-F7EF-23498D9FAB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889" y="1796047"/>
            <a:ext cx="5977657" cy="374715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105505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354DF-65C2-8BCA-897D-2011250E5D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">
            <a:extLst>
              <a:ext uri="{FF2B5EF4-FFF2-40B4-BE49-F238E27FC236}">
                <a16:creationId xmlns:a16="http://schemas.microsoft.com/office/drawing/2014/main" id="{8002F49A-675A-6DF0-FB6A-1C9EED8E00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108" y="403893"/>
            <a:ext cx="11559396" cy="764079"/>
          </a:xfrm>
        </p:spPr>
        <p:txBody>
          <a:bodyPr>
            <a:normAutofit/>
          </a:bodyPr>
          <a:lstStyle/>
          <a:p>
            <a:r>
              <a:rPr lang="fr-FR" sz="3700" dirty="0">
                <a:solidFill>
                  <a:srgbClr val="D01050"/>
                </a:solidFill>
              </a:rPr>
              <a:t>2) – Un fonctionnement sous deux approches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1962983-4B28-A2CE-88E3-31F2C46340D4}"/>
              </a:ext>
            </a:extLst>
          </p:cNvPr>
          <p:cNvCxnSpPr>
            <a:cxnSpLocks/>
          </p:cNvCxnSpPr>
          <p:nvPr/>
        </p:nvCxnSpPr>
        <p:spPr>
          <a:xfrm>
            <a:off x="380971" y="1521855"/>
            <a:ext cx="1177872" cy="0"/>
          </a:xfrm>
          <a:prstGeom prst="line">
            <a:avLst/>
          </a:prstGeom>
          <a:ln w="38100">
            <a:solidFill>
              <a:srgbClr val="BE2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1306B9FE-5870-7801-7B88-BC063EEB81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A9FD16-0B61-4BEE-BB88-D0D729296623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16DF1073-745F-F693-1C48-4DAE64E0DF6E}"/>
              </a:ext>
            </a:extLst>
          </p:cNvPr>
          <p:cNvSpPr txBox="1">
            <a:spLocks/>
          </p:cNvSpPr>
          <p:nvPr/>
        </p:nvSpPr>
        <p:spPr>
          <a:xfrm>
            <a:off x="1066800" y="1673577"/>
            <a:ext cx="10058399" cy="40985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arlow Condense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</a:pPr>
            <a:endParaRPr lang="fr-FR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sz="2600" b="0" dirty="0">
                <a:solidFill>
                  <a:schemeClr val="tx1"/>
                </a:solidFill>
              </a:rPr>
              <a:t>Des rencontres organisées ponctuellement dans les territoires :</a:t>
            </a: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b="0" dirty="0">
                <a:solidFill>
                  <a:schemeClr val="tx1"/>
                </a:solidFill>
              </a:rPr>
              <a:t>Aborder des sujets relatifs à la pratique quotidienne du métier</a:t>
            </a: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b="0" dirty="0">
                <a:solidFill>
                  <a:schemeClr val="tx1"/>
                </a:solidFill>
              </a:rPr>
              <a:t>Animation par le Centre de Gestion et/ou des partenaires extérieurs</a:t>
            </a:r>
            <a:endParaRPr lang="fr-FR" sz="2200" b="0" dirty="0">
              <a:solidFill>
                <a:schemeClr val="tx1"/>
              </a:solidFill>
            </a:endParaRP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fr-FR" sz="2200" dirty="0"/>
          </a:p>
          <a:p>
            <a:pPr marL="571500" indent="-5715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 sz="2600" b="0" dirty="0">
                <a:solidFill>
                  <a:schemeClr val="tx1"/>
                </a:solidFill>
              </a:rPr>
              <a:t>Thématiques définies en fonction des besoins des secrétaires généraux de mairie</a:t>
            </a:r>
          </a:p>
          <a:p>
            <a:pPr marL="571500" indent="-5715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 sz="2600" b="0" dirty="0">
                <a:solidFill>
                  <a:schemeClr val="tx1"/>
                </a:solidFill>
              </a:rPr>
              <a:t>Approche pratico-pratique, favorisant la co-construction et les échanges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sz="100" dirty="0">
                <a:solidFill>
                  <a:schemeClr val="tx1"/>
                </a:solidFill>
              </a:rPr>
              <a:t>			 </a:t>
            </a:r>
          </a:p>
        </p:txBody>
      </p:sp>
    </p:spTree>
    <p:extLst>
      <p:ext uri="{BB962C8B-B14F-4D97-AF65-F5344CB8AC3E}">
        <p14:creationId xmlns:p14="http://schemas.microsoft.com/office/powerpoint/2010/main" val="17558245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2D8B6-2F04-6968-96B1-4228011DA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">
            <a:extLst>
              <a:ext uri="{FF2B5EF4-FFF2-40B4-BE49-F238E27FC236}">
                <a16:creationId xmlns:a16="http://schemas.microsoft.com/office/drawing/2014/main" id="{D4C69BB7-73BB-ACF5-34A7-C2B4FBDEE5B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108" y="403893"/>
            <a:ext cx="11559396" cy="764079"/>
          </a:xfrm>
        </p:spPr>
        <p:txBody>
          <a:bodyPr>
            <a:normAutofit/>
          </a:bodyPr>
          <a:lstStyle/>
          <a:p>
            <a:r>
              <a:rPr lang="fr-FR" sz="3700" dirty="0">
                <a:solidFill>
                  <a:srgbClr val="D01050"/>
                </a:solidFill>
              </a:rPr>
              <a:t>2) – Un fonctionnement sous deux approches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96EEDF22-5E7C-E5A2-685E-9D9E325AB979}"/>
              </a:ext>
            </a:extLst>
          </p:cNvPr>
          <p:cNvCxnSpPr>
            <a:cxnSpLocks/>
          </p:cNvCxnSpPr>
          <p:nvPr/>
        </p:nvCxnSpPr>
        <p:spPr>
          <a:xfrm>
            <a:off x="380971" y="1521855"/>
            <a:ext cx="1177872" cy="0"/>
          </a:xfrm>
          <a:prstGeom prst="line">
            <a:avLst/>
          </a:prstGeom>
          <a:ln w="38100">
            <a:solidFill>
              <a:srgbClr val="BE2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29B4821D-9D5D-6545-DFD2-7AD85BA0249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A9FD16-0B61-4BEE-BB88-D0D729296623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F850F184-C8EC-F43C-4C76-B1DC9FE91A26}"/>
              </a:ext>
            </a:extLst>
          </p:cNvPr>
          <p:cNvSpPr txBox="1">
            <a:spLocks/>
          </p:cNvSpPr>
          <p:nvPr/>
        </p:nvSpPr>
        <p:spPr>
          <a:xfrm>
            <a:off x="1066800" y="1673577"/>
            <a:ext cx="10058399" cy="40985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arlow Condense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</a:pPr>
            <a:endParaRPr lang="fr-FR" sz="20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sz="2600" b="0" dirty="0">
                <a:solidFill>
                  <a:schemeClr val="tx1"/>
                </a:solidFill>
              </a:rPr>
              <a:t>La mise à disposition d’un espace collaboratif : INTERSTIS</a:t>
            </a: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dirty="0"/>
              <a:t>Accessible à tout moment</a:t>
            </a: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b="0" dirty="0">
                <a:solidFill>
                  <a:schemeClr val="tx1"/>
                </a:solidFill>
              </a:rPr>
              <a:t>Pour faciliter le partage de ressources, liens utiles, contacts…</a:t>
            </a: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dirty="0"/>
              <a:t>Principal vecteur de communication du Centre de Gestion auprès des membres du réseau</a:t>
            </a:r>
            <a:endParaRPr lang="fr-FR" b="0" dirty="0">
              <a:solidFill>
                <a:schemeClr val="tx1"/>
              </a:solidFill>
            </a:endParaRP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fr-FR" sz="2200" dirty="0"/>
          </a:p>
          <a:p>
            <a:pPr marL="571500" indent="-5715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 sz="2600" b="0" dirty="0">
                <a:solidFill>
                  <a:schemeClr val="tx1"/>
                </a:solidFill>
              </a:rPr>
              <a:t>L’accès à la plate-forme est donné sur demande en remplissant </a:t>
            </a:r>
            <a:r>
              <a:rPr lang="fr-FR" sz="2600" b="0" dirty="0">
                <a:solidFill>
                  <a:schemeClr val="tx1"/>
                </a:solidFill>
                <a:hlinkClick r:id="rId2"/>
              </a:rPr>
              <a:t>le formulaire dédié</a:t>
            </a:r>
            <a:endParaRPr lang="fr-FR" sz="2600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sz="100" dirty="0">
                <a:solidFill>
                  <a:schemeClr val="tx1"/>
                </a:solidFill>
              </a:rPr>
              <a:t>			 </a:t>
            </a:r>
          </a:p>
        </p:txBody>
      </p:sp>
    </p:spTree>
    <p:extLst>
      <p:ext uri="{BB962C8B-B14F-4D97-AF65-F5344CB8AC3E}">
        <p14:creationId xmlns:p14="http://schemas.microsoft.com/office/powerpoint/2010/main" val="2278637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80122-3EEF-5DB3-4094-A2A2755920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">
            <a:extLst>
              <a:ext uri="{FF2B5EF4-FFF2-40B4-BE49-F238E27FC236}">
                <a16:creationId xmlns:a16="http://schemas.microsoft.com/office/drawing/2014/main" id="{87347B34-7F56-38C0-894D-1B573FBA0AC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108" y="403893"/>
            <a:ext cx="11559396" cy="764079"/>
          </a:xfrm>
        </p:spPr>
        <p:txBody>
          <a:bodyPr>
            <a:normAutofit/>
          </a:bodyPr>
          <a:lstStyle/>
          <a:p>
            <a:r>
              <a:rPr lang="fr-FR" sz="3700" dirty="0">
                <a:solidFill>
                  <a:srgbClr val="D01050"/>
                </a:solidFill>
              </a:rPr>
              <a:t>3) – Les acteurs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B64E6F97-FE9A-A89F-A990-1CA037C82F4B}"/>
              </a:ext>
            </a:extLst>
          </p:cNvPr>
          <p:cNvCxnSpPr>
            <a:cxnSpLocks/>
          </p:cNvCxnSpPr>
          <p:nvPr/>
        </p:nvCxnSpPr>
        <p:spPr>
          <a:xfrm>
            <a:off x="380971" y="1521855"/>
            <a:ext cx="1177872" cy="0"/>
          </a:xfrm>
          <a:prstGeom prst="line">
            <a:avLst/>
          </a:prstGeom>
          <a:ln w="38100">
            <a:solidFill>
              <a:srgbClr val="BE2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0CEF8A5-4846-A384-C9F1-CEEA43757D9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A9FD16-0B61-4BEE-BB88-D0D729296623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ED4DE4B7-E46D-5815-29A3-6C8BEE789392}"/>
              </a:ext>
            </a:extLst>
          </p:cNvPr>
          <p:cNvSpPr txBox="1">
            <a:spLocks/>
          </p:cNvSpPr>
          <p:nvPr/>
        </p:nvSpPr>
        <p:spPr>
          <a:xfrm>
            <a:off x="1066800" y="1521854"/>
            <a:ext cx="10058399" cy="43264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arlow Condense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</a:pPr>
            <a:r>
              <a:rPr lang="fr-FR" sz="2000" b="0" dirty="0">
                <a:solidFill>
                  <a:schemeClr val="tx1"/>
                </a:solidFill>
              </a:rPr>
              <a:t>			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sz="2600" dirty="0">
                <a:solidFill>
                  <a:schemeClr val="tx1"/>
                </a:solidFill>
              </a:rPr>
              <a:t>LE CENTRE DE GESTION :</a:t>
            </a: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dirty="0"/>
              <a:t>administre la plate-forme INTERSTIS (accès, mise à jour de l’annuaire, recensement des problèmes techniques, support de premier niveau, accueil des nouveaux arrivants)</a:t>
            </a: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b="0" dirty="0">
                <a:solidFill>
                  <a:schemeClr val="tx1"/>
                </a:solidFill>
              </a:rPr>
              <a:t>recense les besoins</a:t>
            </a: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b="0" dirty="0">
                <a:solidFill>
                  <a:schemeClr val="tx1"/>
                </a:solidFill>
              </a:rPr>
              <a:t>propose, organise et anime/coanime (selon thématique) les rencontres</a:t>
            </a: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b="0" dirty="0">
                <a:solidFill>
                  <a:schemeClr val="tx1"/>
                </a:solidFill>
              </a:rPr>
              <a:t>prospecte auprès de partenaires extérieurs susceptibles d’animer ou coanimer des rencontres thématiques</a:t>
            </a: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dirty="0"/>
              <a:t>Peut apporter un appui technique via sa secrétaire générale itinérante</a:t>
            </a:r>
            <a:endParaRPr lang="fr-FR" b="0" dirty="0">
              <a:solidFill>
                <a:schemeClr val="tx1"/>
              </a:solidFill>
            </a:endParaRP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dirty="0"/>
              <a:t>Valorise le réseau : communication et promotion des actions effectuées</a:t>
            </a:r>
            <a:endParaRPr lang="fr-FR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sz="100" dirty="0">
                <a:solidFill>
                  <a:schemeClr val="tx1"/>
                </a:solidFill>
              </a:rPr>
              <a:t>			 </a:t>
            </a:r>
          </a:p>
        </p:txBody>
      </p:sp>
    </p:spTree>
    <p:extLst>
      <p:ext uri="{BB962C8B-B14F-4D97-AF65-F5344CB8AC3E}">
        <p14:creationId xmlns:p14="http://schemas.microsoft.com/office/powerpoint/2010/main" val="3440628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7B45A-02A8-EDBC-FBB1-AA38872DA4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">
            <a:extLst>
              <a:ext uri="{FF2B5EF4-FFF2-40B4-BE49-F238E27FC236}">
                <a16:creationId xmlns:a16="http://schemas.microsoft.com/office/drawing/2014/main" id="{24F76E11-1B5E-35FF-03BD-791AD4CF84C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108" y="403893"/>
            <a:ext cx="11559396" cy="764079"/>
          </a:xfrm>
        </p:spPr>
        <p:txBody>
          <a:bodyPr>
            <a:normAutofit/>
          </a:bodyPr>
          <a:lstStyle/>
          <a:p>
            <a:r>
              <a:rPr lang="fr-FR" sz="3700" dirty="0">
                <a:solidFill>
                  <a:srgbClr val="D01050"/>
                </a:solidFill>
              </a:rPr>
              <a:t>3) – Les acteurs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A33B1397-D049-5E70-780F-F8748F8D79D3}"/>
              </a:ext>
            </a:extLst>
          </p:cNvPr>
          <p:cNvCxnSpPr>
            <a:cxnSpLocks/>
          </p:cNvCxnSpPr>
          <p:nvPr/>
        </p:nvCxnSpPr>
        <p:spPr>
          <a:xfrm>
            <a:off x="380971" y="1521855"/>
            <a:ext cx="1177872" cy="0"/>
          </a:xfrm>
          <a:prstGeom prst="line">
            <a:avLst/>
          </a:prstGeom>
          <a:ln w="38100">
            <a:solidFill>
              <a:srgbClr val="BE2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BD81F2F0-AC71-0CA1-1591-5F35BDEE9F6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A9FD16-0B61-4BEE-BB88-D0D729296623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A03AEECC-1D51-AC9E-5764-EB2C39957E8F}"/>
              </a:ext>
            </a:extLst>
          </p:cNvPr>
          <p:cNvSpPr txBox="1">
            <a:spLocks/>
          </p:cNvSpPr>
          <p:nvPr/>
        </p:nvSpPr>
        <p:spPr>
          <a:xfrm>
            <a:off x="1066800" y="1521854"/>
            <a:ext cx="10058399" cy="43264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arlow Condense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</a:pPr>
            <a:r>
              <a:rPr lang="fr-FR" sz="2000" b="0" dirty="0">
                <a:solidFill>
                  <a:schemeClr val="tx1"/>
                </a:solidFill>
              </a:rPr>
              <a:t>			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sz="2600" dirty="0">
                <a:solidFill>
                  <a:schemeClr val="tx1"/>
                </a:solidFill>
              </a:rPr>
              <a:t>LES REFERENTS DE SECTEUR :</a:t>
            </a: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dirty="0"/>
              <a:t>Désignés parmi les secrétaires généraux de mairie, sur la base du volontariat</a:t>
            </a: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b="0" dirty="0">
                <a:solidFill>
                  <a:schemeClr val="tx1"/>
                </a:solidFill>
              </a:rPr>
              <a:t>Assurent un rôle de relais entre les membres d’un même secteur géographique et le Centre de Gestion</a:t>
            </a: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dirty="0"/>
              <a:t>Participent à la diffusion d’informations, au recensement des besoin, à l’accueil des nouveaux arrivants</a:t>
            </a: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fr-FR" b="0" dirty="0">
              <a:solidFill>
                <a:schemeClr val="tx1"/>
              </a:solidFill>
            </a:endParaRP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 dirty="0"/>
              <a:t>Contact privilégié du Centre de Gestion</a:t>
            </a: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 b="0" dirty="0">
                <a:solidFill>
                  <a:schemeClr val="tx1"/>
                </a:solidFill>
              </a:rPr>
              <a:t>Pas d’engagement sur la durée, mais un accord préalable de l’autorité territoriale est </a:t>
            </a:r>
            <a:r>
              <a:rPr lang="fr-FR" dirty="0"/>
              <a:t>conseillé</a:t>
            </a:r>
            <a:endParaRPr lang="fr-FR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sz="100" dirty="0">
                <a:solidFill>
                  <a:schemeClr val="tx1"/>
                </a:solidFill>
              </a:rPr>
              <a:t>			 </a:t>
            </a:r>
          </a:p>
        </p:txBody>
      </p:sp>
    </p:spTree>
    <p:extLst>
      <p:ext uri="{BB962C8B-B14F-4D97-AF65-F5344CB8AC3E}">
        <p14:creationId xmlns:p14="http://schemas.microsoft.com/office/powerpoint/2010/main" val="1461136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EA3F77-64DD-8251-C9D3-363E7482F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">
            <a:extLst>
              <a:ext uri="{FF2B5EF4-FFF2-40B4-BE49-F238E27FC236}">
                <a16:creationId xmlns:a16="http://schemas.microsoft.com/office/drawing/2014/main" id="{83FC7B44-C81A-BF5E-C1E7-32071F05CC0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108" y="403893"/>
            <a:ext cx="11559396" cy="764079"/>
          </a:xfrm>
        </p:spPr>
        <p:txBody>
          <a:bodyPr>
            <a:normAutofit/>
          </a:bodyPr>
          <a:lstStyle/>
          <a:p>
            <a:r>
              <a:rPr lang="fr-FR" sz="3700" dirty="0">
                <a:solidFill>
                  <a:srgbClr val="D01050"/>
                </a:solidFill>
              </a:rPr>
              <a:t>3) – Les acteurs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2692C6DB-F6AE-CF93-89F2-36006A1365F5}"/>
              </a:ext>
            </a:extLst>
          </p:cNvPr>
          <p:cNvCxnSpPr>
            <a:cxnSpLocks/>
          </p:cNvCxnSpPr>
          <p:nvPr/>
        </p:nvCxnSpPr>
        <p:spPr>
          <a:xfrm>
            <a:off x="380971" y="1521855"/>
            <a:ext cx="1177872" cy="0"/>
          </a:xfrm>
          <a:prstGeom prst="line">
            <a:avLst/>
          </a:prstGeom>
          <a:ln w="38100">
            <a:solidFill>
              <a:srgbClr val="BE2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4AB30A6B-C217-5A3F-66BF-7A6E6150A66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A9FD16-0B61-4BEE-BB88-D0D729296623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59CE257D-1F54-EDC7-BEAB-F0CDA28F81A2}"/>
              </a:ext>
            </a:extLst>
          </p:cNvPr>
          <p:cNvSpPr txBox="1">
            <a:spLocks/>
          </p:cNvSpPr>
          <p:nvPr/>
        </p:nvSpPr>
        <p:spPr>
          <a:xfrm>
            <a:off x="1066800" y="1521854"/>
            <a:ext cx="10058399" cy="43264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arlow Condense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</a:pPr>
            <a:r>
              <a:rPr lang="fr-FR" sz="2000" b="0" dirty="0">
                <a:solidFill>
                  <a:schemeClr val="tx1"/>
                </a:solidFill>
              </a:rPr>
              <a:t>			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sz="2600" dirty="0">
                <a:solidFill>
                  <a:schemeClr val="tx1"/>
                </a:solidFill>
              </a:rPr>
              <a:t>LES PARTENAIRES EXTERIEURS :</a:t>
            </a: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dirty="0"/>
              <a:t>Sollicités par le Centre de Gestion pour animer certaines rencontres thématiques</a:t>
            </a: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dirty="0"/>
              <a:t>Représentent le plus souvent un partenaire institutionnel des collectivités territoriales</a:t>
            </a: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fr-FR" b="0" dirty="0">
              <a:solidFill>
                <a:schemeClr val="tx1"/>
              </a:solidFill>
            </a:endParaRP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 dirty="0"/>
              <a:t>Peuvent disposer si besoin d’un accès à l’espace collaboratif</a:t>
            </a:r>
            <a:endParaRPr lang="fr-FR" b="0" dirty="0">
              <a:solidFill>
                <a:schemeClr val="tx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sz="100" dirty="0">
                <a:solidFill>
                  <a:schemeClr val="tx1"/>
                </a:solidFill>
              </a:rPr>
              <a:t>			 </a:t>
            </a:r>
          </a:p>
        </p:txBody>
      </p:sp>
    </p:spTree>
    <p:extLst>
      <p:ext uri="{BB962C8B-B14F-4D97-AF65-F5344CB8AC3E}">
        <p14:creationId xmlns:p14="http://schemas.microsoft.com/office/powerpoint/2010/main" val="1108113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9206BD-A25D-63CC-9DCB-F97C46BD3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">
            <a:extLst>
              <a:ext uri="{FF2B5EF4-FFF2-40B4-BE49-F238E27FC236}">
                <a16:creationId xmlns:a16="http://schemas.microsoft.com/office/drawing/2014/main" id="{2FE99CE7-4DCE-7729-AEA9-355737D0119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2108" y="403893"/>
            <a:ext cx="11559396" cy="764079"/>
          </a:xfrm>
        </p:spPr>
        <p:txBody>
          <a:bodyPr>
            <a:normAutofit/>
          </a:bodyPr>
          <a:lstStyle/>
          <a:p>
            <a:r>
              <a:rPr lang="fr-FR" sz="3700" dirty="0">
                <a:solidFill>
                  <a:srgbClr val="D01050"/>
                </a:solidFill>
              </a:rPr>
              <a:t>3) – Les acteurs</a:t>
            </a:r>
          </a:p>
        </p:txBody>
      </p:sp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D7899EF1-464A-8B27-8461-FA2A36227668}"/>
              </a:ext>
            </a:extLst>
          </p:cNvPr>
          <p:cNvCxnSpPr>
            <a:cxnSpLocks/>
          </p:cNvCxnSpPr>
          <p:nvPr/>
        </p:nvCxnSpPr>
        <p:spPr>
          <a:xfrm>
            <a:off x="380971" y="1521855"/>
            <a:ext cx="1177872" cy="0"/>
          </a:xfrm>
          <a:prstGeom prst="line">
            <a:avLst/>
          </a:prstGeom>
          <a:ln w="38100">
            <a:solidFill>
              <a:srgbClr val="BE2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86276052-7D80-8AB1-762C-91E075AECA9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A9FD16-0B61-4BEE-BB88-D0D729296623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6" name="Espace réservé du texte 1">
            <a:extLst>
              <a:ext uri="{FF2B5EF4-FFF2-40B4-BE49-F238E27FC236}">
                <a16:creationId xmlns:a16="http://schemas.microsoft.com/office/drawing/2014/main" id="{CF6F4E75-92C5-AC43-27EE-4B37F3BDAF53}"/>
              </a:ext>
            </a:extLst>
          </p:cNvPr>
          <p:cNvSpPr txBox="1">
            <a:spLocks/>
          </p:cNvSpPr>
          <p:nvPr/>
        </p:nvSpPr>
        <p:spPr>
          <a:xfrm>
            <a:off x="1066800" y="1521854"/>
            <a:ext cx="10058399" cy="432649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4400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Barlow Condense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Barlow Condensed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C00000"/>
              </a:buClr>
            </a:pPr>
            <a:r>
              <a:rPr lang="fr-FR" sz="2000" b="0" dirty="0">
                <a:solidFill>
                  <a:schemeClr val="tx1"/>
                </a:solidFill>
              </a:rPr>
              <a:t>			</a:t>
            </a: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sz="2600" dirty="0">
                <a:solidFill>
                  <a:schemeClr val="tx1"/>
                </a:solidFill>
              </a:rPr>
              <a:t>LES MEMBRES DU RESEAU :</a:t>
            </a: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dirty="0"/>
              <a:t>Secrétaires généraux de mairie ou exerçant des fonctions similaires</a:t>
            </a: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dirty="0"/>
              <a:t>Fonctionnaires ou contractuels</a:t>
            </a: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dirty="0"/>
              <a:t>Contribuent à la vie du réseau par leurs échanges sur la plate-forme collaborative, leur participation aux rencontres, leurs suggestions…</a:t>
            </a: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dirty="0"/>
              <a:t>Expriment leurs besoins à travers les recensements réalisés par le Centre de Gestion</a:t>
            </a: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fr-FR" b="0" dirty="0">
              <a:solidFill>
                <a:schemeClr val="tx1"/>
              </a:solidFill>
            </a:endParaRPr>
          </a:p>
          <a:p>
            <a:pPr marL="1028700" lvl="1" indent="-342900">
              <a:buClr>
                <a:srgbClr val="C00000"/>
              </a:buClr>
              <a:buFont typeface="Wingdings" panose="05000000000000000000" pitchFamily="2" charset="2"/>
              <a:buChar char="Ø"/>
            </a:pPr>
            <a:r>
              <a:rPr lang="fr-FR" b="1" dirty="0"/>
              <a:t>Le réseau doit être à votre image et vous appartient : vous le ferez vivre et évoluer.</a:t>
            </a:r>
            <a:endParaRPr lang="fr-FR" b="1" dirty="0">
              <a:solidFill>
                <a:schemeClr val="tx1"/>
              </a:solidFill>
            </a:endParaRPr>
          </a:p>
          <a:p>
            <a:pPr marL="342900" indent="-342900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fr-FR" sz="100" dirty="0">
                <a:solidFill>
                  <a:schemeClr val="tx1"/>
                </a:solidFill>
              </a:rPr>
              <a:t>			 </a:t>
            </a:r>
          </a:p>
        </p:txBody>
      </p:sp>
    </p:spTree>
    <p:extLst>
      <p:ext uri="{BB962C8B-B14F-4D97-AF65-F5344CB8AC3E}">
        <p14:creationId xmlns:p14="http://schemas.microsoft.com/office/powerpoint/2010/main" val="29766201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48DBB7-ADA8-0AF2-62AD-5FC9156F0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EB1C846D-C331-0F9D-0761-5601195DA88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A9FD16-0B61-4BEE-BB88-D0D729296623}" type="slidenum">
              <a:rPr lang="fr-FR" smtClean="0"/>
              <a:pPr/>
              <a:t>16</a:t>
            </a:fld>
            <a:endParaRPr lang="fr-FR" dirty="0"/>
          </a:p>
        </p:txBody>
      </p:sp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62DC3D73-0665-4E5C-F3F3-A516BFDF75D0}"/>
              </a:ext>
            </a:extLst>
          </p:cNvPr>
          <p:cNvSpPr/>
          <p:nvPr/>
        </p:nvSpPr>
        <p:spPr>
          <a:xfrm>
            <a:off x="4330219" y="3895554"/>
            <a:ext cx="2833141" cy="806280"/>
          </a:xfrm>
          <a:prstGeom prst="roundRect">
            <a:avLst/>
          </a:prstGeom>
          <a:ln w="38100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Coordination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Carole GOUTTEFANGEAS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2DFBBFA8-9FAB-315C-EF09-96F5E5446384}"/>
              </a:ext>
            </a:extLst>
          </p:cNvPr>
          <p:cNvSpPr/>
          <p:nvPr/>
        </p:nvSpPr>
        <p:spPr>
          <a:xfrm>
            <a:off x="733827" y="3895554"/>
            <a:ext cx="2383437" cy="806280"/>
          </a:xfrm>
          <a:prstGeom prst="round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Services du Centre de Gestion</a:t>
            </a: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D37D5F79-47E9-6480-4770-28D44491BBBD}"/>
              </a:ext>
            </a:extLst>
          </p:cNvPr>
          <p:cNvSpPr/>
          <p:nvPr/>
        </p:nvSpPr>
        <p:spPr>
          <a:xfrm>
            <a:off x="5971643" y="1959546"/>
            <a:ext cx="2383437" cy="806280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Référent secteur C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CC58CF9-EC19-39C7-22E3-EC11C807B5FD}"/>
              </a:ext>
            </a:extLst>
          </p:cNvPr>
          <p:cNvSpPr/>
          <p:nvPr/>
        </p:nvSpPr>
        <p:spPr>
          <a:xfrm>
            <a:off x="8376315" y="3895554"/>
            <a:ext cx="2383437" cy="806280"/>
          </a:xfrm>
          <a:prstGeom prst="roundRect">
            <a:avLst/>
          </a:prstGeom>
          <a:ln w="3810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Partenaires externes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6458A15-6916-B30F-4270-7084CC484540}"/>
              </a:ext>
            </a:extLst>
          </p:cNvPr>
          <p:cNvSpPr/>
          <p:nvPr/>
        </p:nvSpPr>
        <p:spPr>
          <a:xfrm>
            <a:off x="4330219" y="5132855"/>
            <a:ext cx="2833141" cy="806280"/>
          </a:xfrm>
          <a:prstGeom prst="round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Appui technique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Sandrine METAIRIE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8BEA080A-6902-8587-6B58-ECAC03BA3E41}"/>
              </a:ext>
            </a:extLst>
          </p:cNvPr>
          <p:cNvSpPr/>
          <p:nvPr/>
        </p:nvSpPr>
        <p:spPr>
          <a:xfrm>
            <a:off x="371967" y="1959546"/>
            <a:ext cx="2383437" cy="806280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Référent secteur A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121D0414-3BF1-E36C-9A95-353C8B9A8252}"/>
              </a:ext>
            </a:extLst>
          </p:cNvPr>
          <p:cNvSpPr/>
          <p:nvPr/>
        </p:nvSpPr>
        <p:spPr>
          <a:xfrm>
            <a:off x="371967" y="670680"/>
            <a:ext cx="2383437" cy="806280"/>
          </a:xfrm>
          <a:prstGeom prst="round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Secrétaires de mairie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Secteur A</a:t>
            </a: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FC5AA0FF-88B8-3E44-F0AD-C18F0C5DF879}"/>
              </a:ext>
            </a:extLst>
          </p:cNvPr>
          <p:cNvSpPr/>
          <p:nvPr/>
        </p:nvSpPr>
        <p:spPr>
          <a:xfrm>
            <a:off x="3200395" y="1959546"/>
            <a:ext cx="2383437" cy="806280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Référent secteur B</a:t>
            </a: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0C08737A-BDCA-671E-CD23-89D59DBDB38C}"/>
              </a:ext>
            </a:extLst>
          </p:cNvPr>
          <p:cNvSpPr/>
          <p:nvPr/>
        </p:nvSpPr>
        <p:spPr>
          <a:xfrm>
            <a:off x="8861965" y="1959546"/>
            <a:ext cx="2383437" cy="806280"/>
          </a:xfrm>
          <a:prstGeom prst="roundRect">
            <a:avLst/>
          </a:prstGeom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Référent secteur D</a:t>
            </a: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63F7D566-50A8-FFF5-A87D-A2650B084E39}"/>
              </a:ext>
            </a:extLst>
          </p:cNvPr>
          <p:cNvSpPr/>
          <p:nvPr/>
        </p:nvSpPr>
        <p:spPr>
          <a:xfrm>
            <a:off x="3200395" y="670680"/>
            <a:ext cx="2383437" cy="806280"/>
          </a:xfrm>
          <a:prstGeom prst="round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Secrétaires de mairie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Secteur B</a:t>
            </a:r>
          </a:p>
        </p:txBody>
      </p:sp>
      <p:sp>
        <p:nvSpPr>
          <p:cNvPr id="20" name="Rectangle : coins arrondis 19">
            <a:extLst>
              <a:ext uri="{FF2B5EF4-FFF2-40B4-BE49-F238E27FC236}">
                <a16:creationId xmlns:a16="http://schemas.microsoft.com/office/drawing/2014/main" id="{132BB7AA-C748-29F9-5D13-D9739B944D73}"/>
              </a:ext>
            </a:extLst>
          </p:cNvPr>
          <p:cNvSpPr/>
          <p:nvPr/>
        </p:nvSpPr>
        <p:spPr>
          <a:xfrm>
            <a:off x="5971642" y="685119"/>
            <a:ext cx="2383437" cy="806280"/>
          </a:xfrm>
          <a:prstGeom prst="round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Secrétaires de mairie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Secteur C</a:t>
            </a:r>
          </a:p>
        </p:txBody>
      </p:sp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41EBD640-4F88-5523-BA75-477EC0B5FE79}"/>
              </a:ext>
            </a:extLst>
          </p:cNvPr>
          <p:cNvSpPr/>
          <p:nvPr/>
        </p:nvSpPr>
        <p:spPr>
          <a:xfrm>
            <a:off x="8861965" y="670680"/>
            <a:ext cx="2383437" cy="806280"/>
          </a:xfrm>
          <a:prstGeom prst="roundRect">
            <a:avLst/>
          </a:prstGeom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>
                <a:solidFill>
                  <a:schemeClr val="tx1"/>
                </a:solidFill>
              </a:rPr>
              <a:t>Secrétaires de mairie</a:t>
            </a:r>
          </a:p>
          <a:p>
            <a:pPr algn="ctr"/>
            <a:r>
              <a:rPr lang="fr-FR" dirty="0">
                <a:solidFill>
                  <a:schemeClr val="tx1"/>
                </a:solidFill>
              </a:rPr>
              <a:t>Secteur D</a:t>
            </a:r>
          </a:p>
        </p:txBody>
      </p:sp>
      <p:cxnSp>
        <p:nvCxnSpPr>
          <p:cNvPr id="35" name="Connecteur droit 34">
            <a:extLst>
              <a:ext uri="{FF2B5EF4-FFF2-40B4-BE49-F238E27FC236}">
                <a16:creationId xmlns:a16="http://schemas.microsoft.com/office/drawing/2014/main" id="{795702BD-880D-1C3D-B7C9-DCD7713AA0E1}"/>
              </a:ext>
            </a:extLst>
          </p:cNvPr>
          <p:cNvCxnSpPr>
            <a:stCxn id="7" idx="3"/>
            <a:endCxn id="3" idx="1"/>
          </p:cNvCxnSpPr>
          <p:nvPr/>
        </p:nvCxnSpPr>
        <p:spPr>
          <a:xfrm>
            <a:off x="3117264" y="4298694"/>
            <a:ext cx="121295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25C782D9-8661-56B7-F9F4-BF2DDE4D7790}"/>
              </a:ext>
            </a:extLst>
          </p:cNvPr>
          <p:cNvCxnSpPr>
            <a:stCxn id="3" idx="3"/>
            <a:endCxn id="10" idx="1"/>
          </p:cNvCxnSpPr>
          <p:nvPr/>
        </p:nvCxnSpPr>
        <p:spPr>
          <a:xfrm>
            <a:off x="7163360" y="4298694"/>
            <a:ext cx="121295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38">
            <a:extLst>
              <a:ext uri="{FF2B5EF4-FFF2-40B4-BE49-F238E27FC236}">
                <a16:creationId xmlns:a16="http://schemas.microsoft.com/office/drawing/2014/main" id="{1A3FB531-2FF4-0DF5-CF7C-709E14340711}"/>
              </a:ext>
            </a:extLst>
          </p:cNvPr>
          <p:cNvCxnSpPr>
            <a:stCxn id="12" idx="0"/>
            <a:endCxn id="16" idx="2"/>
          </p:cNvCxnSpPr>
          <p:nvPr/>
        </p:nvCxnSpPr>
        <p:spPr>
          <a:xfrm flipV="1">
            <a:off x="1563686" y="1476960"/>
            <a:ext cx="0" cy="48258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eur droit 39">
            <a:extLst>
              <a:ext uri="{FF2B5EF4-FFF2-40B4-BE49-F238E27FC236}">
                <a16:creationId xmlns:a16="http://schemas.microsoft.com/office/drawing/2014/main" id="{19C3D05C-D5C4-2A39-FC17-651AAD0EEE6F}"/>
              </a:ext>
            </a:extLst>
          </p:cNvPr>
          <p:cNvCxnSpPr/>
          <p:nvPr/>
        </p:nvCxnSpPr>
        <p:spPr>
          <a:xfrm flipV="1">
            <a:off x="4392113" y="1491399"/>
            <a:ext cx="0" cy="48258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eur droit 40">
            <a:extLst>
              <a:ext uri="{FF2B5EF4-FFF2-40B4-BE49-F238E27FC236}">
                <a16:creationId xmlns:a16="http://schemas.microsoft.com/office/drawing/2014/main" id="{EAE682FA-3DF5-3E93-E981-C143143D74DD}"/>
              </a:ext>
            </a:extLst>
          </p:cNvPr>
          <p:cNvCxnSpPr/>
          <p:nvPr/>
        </p:nvCxnSpPr>
        <p:spPr>
          <a:xfrm flipV="1">
            <a:off x="7163360" y="1491399"/>
            <a:ext cx="0" cy="48258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eur droit 41">
            <a:extLst>
              <a:ext uri="{FF2B5EF4-FFF2-40B4-BE49-F238E27FC236}">
                <a16:creationId xmlns:a16="http://schemas.microsoft.com/office/drawing/2014/main" id="{C7F54EF6-AD82-D401-F666-E63DFEF6ECB6}"/>
              </a:ext>
            </a:extLst>
          </p:cNvPr>
          <p:cNvCxnSpPr/>
          <p:nvPr/>
        </p:nvCxnSpPr>
        <p:spPr>
          <a:xfrm flipV="1">
            <a:off x="10065887" y="1491399"/>
            <a:ext cx="0" cy="48258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43">
            <a:extLst>
              <a:ext uri="{FF2B5EF4-FFF2-40B4-BE49-F238E27FC236}">
                <a16:creationId xmlns:a16="http://schemas.microsoft.com/office/drawing/2014/main" id="{BBE9E135-FC6A-9540-A34E-4ED787FBEB3D}"/>
              </a:ext>
            </a:extLst>
          </p:cNvPr>
          <p:cNvCxnSpPr/>
          <p:nvPr/>
        </p:nvCxnSpPr>
        <p:spPr>
          <a:xfrm flipH="1" flipV="1">
            <a:off x="2755404" y="2765826"/>
            <a:ext cx="1636709" cy="112972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eur droit 45">
            <a:extLst>
              <a:ext uri="{FF2B5EF4-FFF2-40B4-BE49-F238E27FC236}">
                <a16:creationId xmlns:a16="http://schemas.microsoft.com/office/drawing/2014/main" id="{BB5579C9-2303-0856-B8C2-64F12DDCBA13}"/>
              </a:ext>
            </a:extLst>
          </p:cNvPr>
          <p:cNvCxnSpPr/>
          <p:nvPr/>
        </p:nvCxnSpPr>
        <p:spPr>
          <a:xfrm flipV="1">
            <a:off x="7163360" y="2765826"/>
            <a:ext cx="1698605" cy="112972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eur droit 47">
            <a:extLst>
              <a:ext uri="{FF2B5EF4-FFF2-40B4-BE49-F238E27FC236}">
                <a16:creationId xmlns:a16="http://schemas.microsoft.com/office/drawing/2014/main" id="{B772F5EB-A309-A1FD-BD5D-3DD71B07DC6E}"/>
              </a:ext>
            </a:extLst>
          </p:cNvPr>
          <p:cNvCxnSpPr/>
          <p:nvPr/>
        </p:nvCxnSpPr>
        <p:spPr>
          <a:xfrm flipH="1" flipV="1">
            <a:off x="5081666" y="2765826"/>
            <a:ext cx="254832" cy="112972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eur droit 49">
            <a:extLst>
              <a:ext uri="{FF2B5EF4-FFF2-40B4-BE49-F238E27FC236}">
                <a16:creationId xmlns:a16="http://schemas.microsoft.com/office/drawing/2014/main" id="{8A72E5C4-E109-AC8E-0E9E-91EDAF330B2A}"/>
              </a:ext>
            </a:extLst>
          </p:cNvPr>
          <p:cNvCxnSpPr/>
          <p:nvPr/>
        </p:nvCxnSpPr>
        <p:spPr>
          <a:xfrm flipV="1">
            <a:off x="6205928" y="2765826"/>
            <a:ext cx="239842" cy="112972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eur droit 51">
            <a:extLst>
              <a:ext uri="{FF2B5EF4-FFF2-40B4-BE49-F238E27FC236}">
                <a16:creationId xmlns:a16="http://schemas.microsoft.com/office/drawing/2014/main" id="{D74CF153-0B82-3793-659F-02BF99BC3591}"/>
              </a:ext>
            </a:extLst>
          </p:cNvPr>
          <p:cNvCxnSpPr>
            <a:stCxn id="3" idx="2"/>
            <a:endCxn id="11" idx="0"/>
          </p:cNvCxnSpPr>
          <p:nvPr/>
        </p:nvCxnSpPr>
        <p:spPr>
          <a:xfrm>
            <a:off x="5746790" y="4701834"/>
            <a:ext cx="0" cy="431021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4" name="Connecteur droit 53">
            <a:extLst>
              <a:ext uri="{FF2B5EF4-FFF2-40B4-BE49-F238E27FC236}">
                <a16:creationId xmlns:a16="http://schemas.microsoft.com/office/drawing/2014/main" id="{C4F5EC75-EEEF-6501-D7FF-D3DCAF400578}"/>
              </a:ext>
            </a:extLst>
          </p:cNvPr>
          <p:cNvCxnSpPr>
            <a:stCxn id="3" idx="0"/>
          </p:cNvCxnSpPr>
          <p:nvPr/>
        </p:nvCxnSpPr>
        <p:spPr>
          <a:xfrm flipH="1" flipV="1">
            <a:off x="5746789" y="1718253"/>
            <a:ext cx="1" cy="2177301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6" name="Connecteur droit 55">
            <a:extLst>
              <a:ext uri="{FF2B5EF4-FFF2-40B4-BE49-F238E27FC236}">
                <a16:creationId xmlns:a16="http://schemas.microsoft.com/office/drawing/2014/main" id="{7C8A259F-C232-CD0B-ACDC-44C87C87FF78}"/>
              </a:ext>
            </a:extLst>
          </p:cNvPr>
          <p:cNvCxnSpPr/>
          <p:nvPr/>
        </p:nvCxnSpPr>
        <p:spPr>
          <a:xfrm>
            <a:off x="5746789" y="1718253"/>
            <a:ext cx="4319098" cy="14439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58" name="Connecteur droit 57">
            <a:extLst>
              <a:ext uri="{FF2B5EF4-FFF2-40B4-BE49-F238E27FC236}">
                <a16:creationId xmlns:a16="http://schemas.microsoft.com/office/drawing/2014/main" id="{019AF414-B860-1A7C-4F53-268C7AD7B7C4}"/>
              </a:ext>
            </a:extLst>
          </p:cNvPr>
          <p:cNvCxnSpPr/>
          <p:nvPr/>
        </p:nvCxnSpPr>
        <p:spPr>
          <a:xfrm flipH="1">
            <a:off x="1563685" y="1725472"/>
            <a:ext cx="4183104" cy="0"/>
          </a:xfrm>
          <a:prstGeom prst="line">
            <a:avLst/>
          </a:prstGeom>
          <a:ln w="19050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9712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54CAA05-196C-7E81-36C6-95D89363BC4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92831" y="447870"/>
            <a:ext cx="9886777" cy="1079177"/>
          </a:xfrm>
        </p:spPr>
        <p:txBody>
          <a:bodyPr>
            <a:noAutofit/>
          </a:bodyPr>
          <a:lstStyle/>
          <a:p>
            <a:r>
              <a:rPr lang="fr-FR" sz="3700" dirty="0">
                <a:solidFill>
                  <a:srgbClr val="D01050"/>
                </a:solidFill>
              </a:rPr>
              <a:t>3-Présentation Interstis : Pauline LOUET- </a:t>
            </a:r>
          </a:p>
          <a:p>
            <a:r>
              <a:rPr lang="fr-FR" sz="3700" dirty="0">
                <a:solidFill>
                  <a:srgbClr val="D01050"/>
                </a:solidFill>
              </a:rPr>
              <a:t>Cheffe de projet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F7BCC4C-E28E-52F5-6E38-407335E1271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UN ESPACE COMMUN à votre disposition</a:t>
            </a:r>
          </a:p>
          <a:p>
            <a:endParaRPr lang="fr-FR" dirty="0"/>
          </a:p>
          <a:p>
            <a:r>
              <a:rPr lang="fr-FR" dirty="0"/>
              <a:t>UN ESPACE DE PARTAGE dédié aux SGM</a:t>
            </a:r>
          </a:p>
        </p:txBody>
      </p:sp>
      <p:sp>
        <p:nvSpPr>
          <p:cNvPr id="5" name="Espace réservé du graphique 4">
            <a:extLst>
              <a:ext uri="{FF2B5EF4-FFF2-40B4-BE49-F238E27FC236}">
                <a16:creationId xmlns:a16="http://schemas.microsoft.com/office/drawing/2014/main" id="{D5A60B39-39BB-B685-9546-10C79EFFEDAB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39763" y="2009305"/>
            <a:ext cx="6245225" cy="3586162"/>
          </a:xfrm>
        </p:spPr>
        <p:txBody>
          <a:bodyPr/>
          <a:lstStyle/>
          <a:p>
            <a:endParaRPr lang="fr-FR"/>
          </a:p>
        </p:txBody>
      </p:sp>
      <p:sp>
        <p:nvSpPr>
          <p:cNvPr id="6" name="Espace réservé du texte 5">
            <a:extLst>
              <a:ext uri="{FF2B5EF4-FFF2-40B4-BE49-F238E27FC236}">
                <a16:creationId xmlns:a16="http://schemas.microsoft.com/office/drawing/2014/main" id="{BF980FB7-1B1F-34E3-A568-A05EB4EDFAB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fr-FR" dirty="0"/>
              <a:t>UN ESPACE DE TRAVAIL : </a:t>
            </a:r>
            <a:r>
              <a:rPr lang="fr-FR" dirty="0" err="1"/>
              <a:t>visio</a:t>
            </a:r>
            <a:r>
              <a:rPr lang="fr-FR" dirty="0"/>
              <a:t>, documents</a:t>
            </a:r>
          </a:p>
          <a:p>
            <a:endParaRPr lang="fr-FR" dirty="0"/>
          </a:p>
          <a:p>
            <a:r>
              <a:rPr lang="fr-FR" dirty="0"/>
              <a:t> </a:t>
            </a:r>
          </a:p>
        </p:txBody>
      </p:sp>
      <p:pic>
        <p:nvPicPr>
          <p:cNvPr id="10" name="Image 9" descr="Une image contenant texte, capture d’écran, logiciel, Icône d’ordinateur&#10;&#10;Le contenu généré par l’IA peut être incorrect.">
            <a:extLst>
              <a:ext uri="{FF2B5EF4-FFF2-40B4-BE49-F238E27FC236}">
                <a16:creationId xmlns:a16="http://schemas.microsoft.com/office/drawing/2014/main" id="{792156F3-654E-46F5-65AA-AEC18F90EB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763" y="1985284"/>
            <a:ext cx="6245225" cy="3594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1038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D3B392-B614-3202-6373-AE8143B633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">
            <a:extLst>
              <a:ext uri="{FF2B5EF4-FFF2-40B4-BE49-F238E27FC236}">
                <a16:creationId xmlns:a16="http://schemas.microsoft.com/office/drawing/2014/main" id="{7347DB69-7238-AFA8-DB68-8C47C30DBB8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96001" y="2479674"/>
            <a:ext cx="3682313" cy="1416823"/>
          </a:xfrm>
        </p:spPr>
        <p:txBody>
          <a:bodyPr>
            <a:normAutofit/>
          </a:bodyPr>
          <a:lstStyle/>
          <a:p>
            <a:r>
              <a:rPr lang="fr-FR" dirty="0"/>
              <a:t>Les actions réalisées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12E3C0DA-170E-ADAB-FC17-B2A254960E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70" y="806062"/>
            <a:ext cx="5407096" cy="5407096"/>
          </a:xfrm>
          <a:prstGeom prst="rect">
            <a:avLst/>
          </a:prstGeom>
        </p:spPr>
      </p:pic>
      <p:cxnSp>
        <p:nvCxnSpPr>
          <p:cNvPr id="15" name="Connecteur droit 14">
            <a:extLst>
              <a:ext uri="{FF2B5EF4-FFF2-40B4-BE49-F238E27FC236}">
                <a16:creationId xmlns:a16="http://schemas.microsoft.com/office/drawing/2014/main" id="{6D2889C4-277C-76DA-4362-0263C3D703D0}"/>
              </a:ext>
            </a:extLst>
          </p:cNvPr>
          <p:cNvCxnSpPr>
            <a:cxnSpLocks/>
          </p:cNvCxnSpPr>
          <p:nvPr/>
        </p:nvCxnSpPr>
        <p:spPr>
          <a:xfrm>
            <a:off x="6170141" y="2110825"/>
            <a:ext cx="3123304" cy="0"/>
          </a:xfrm>
          <a:prstGeom prst="line">
            <a:avLst/>
          </a:prstGeom>
          <a:ln w="19050">
            <a:solidFill>
              <a:srgbClr val="BE2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400CC9BD-9AAA-9342-1859-1E7A11148D1B}"/>
              </a:ext>
            </a:extLst>
          </p:cNvPr>
          <p:cNvCxnSpPr>
            <a:cxnSpLocks/>
          </p:cNvCxnSpPr>
          <p:nvPr/>
        </p:nvCxnSpPr>
        <p:spPr>
          <a:xfrm>
            <a:off x="6252520" y="4113169"/>
            <a:ext cx="3123304" cy="0"/>
          </a:xfrm>
          <a:prstGeom prst="line">
            <a:avLst/>
          </a:prstGeom>
          <a:ln w="19050">
            <a:solidFill>
              <a:srgbClr val="BE23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00699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6F168C-4611-334C-64F3-E34892E822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C61293E-6EBE-43EF-A52C-9BEBFD7679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C777819-EADF-BE62-7904-C5ED1068F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35295" y="359882"/>
            <a:ext cx="6251110" cy="8275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200" b="1" dirty="0">
                <a:solidFill>
                  <a:srgbClr val="D01050"/>
                </a:solidFill>
              </a:rPr>
              <a:t>2025 : </a:t>
            </a:r>
            <a:r>
              <a:rPr lang="en-US" sz="3200" b="1" dirty="0" err="1">
                <a:solidFill>
                  <a:srgbClr val="D01050"/>
                </a:solidFill>
              </a:rPr>
              <a:t>Réunions</a:t>
            </a:r>
            <a:r>
              <a:rPr lang="en-US" sz="3200" b="1" dirty="0">
                <a:solidFill>
                  <a:srgbClr val="D01050"/>
                </a:solidFill>
              </a:rPr>
              <a:t> </a:t>
            </a:r>
            <a:r>
              <a:rPr lang="en-US" sz="3200" b="1" dirty="0" err="1">
                <a:solidFill>
                  <a:srgbClr val="D01050"/>
                </a:solidFill>
              </a:rPr>
              <a:t>organisées</a:t>
            </a:r>
            <a:endParaRPr lang="en-US" sz="5400" b="1" dirty="0">
              <a:solidFill>
                <a:srgbClr val="D01050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BAC4788B-1C04-98B3-12BD-5BD95222930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992" r="7460"/>
          <a:stretch>
            <a:fillRect/>
          </a:stretch>
        </p:blipFill>
        <p:spPr>
          <a:xfrm>
            <a:off x="0" y="359882"/>
            <a:ext cx="4412951" cy="6498118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  <a:noFill/>
        </p:spPr>
      </p:pic>
      <p:sp>
        <p:nvSpPr>
          <p:cNvPr id="16" name="sketchy line">
            <a:extLst>
              <a:ext uri="{FF2B5EF4-FFF2-40B4-BE49-F238E27FC236}">
                <a16:creationId xmlns:a16="http://schemas.microsoft.com/office/drawing/2014/main" id="{21540236-BFD5-4A9D-8840-4703E7F768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97762" y="2374947"/>
            <a:ext cx="4243589" cy="18288"/>
          </a:xfrm>
          <a:custGeom>
            <a:avLst/>
            <a:gdLst>
              <a:gd name="csX0" fmla="*/ 0 w 4243589"/>
              <a:gd name="csY0" fmla="*/ 0 h 18288"/>
              <a:gd name="csX1" fmla="*/ 478919 w 4243589"/>
              <a:gd name="csY1" fmla="*/ 0 h 18288"/>
              <a:gd name="csX2" fmla="*/ 957839 w 4243589"/>
              <a:gd name="csY2" fmla="*/ 0 h 18288"/>
              <a:gd name="csX3" fmla="*/ 1521630 w 4243589"/>
              <a:gd name="csY3" fmla="*/ 0 h 18288"/>
              <a:gd name="csX4" fmla="*/ 2212729 w 4243589"/>
              <a:gd name="csY4" fmla="*/ 0 h 18288"/>
              <a:gd name="csX5" fmla="*/ 2734084 w 4243589"/>
              <a:gd name="csY5" fmla="*/ 0 h 18288"/>
              <a:gd name="csX6" fmla="*/ 3255439 w 4243589"/>
              <a:gd name="csY6" fmla="*/ 0 h 18288"/>
              <a:gd name="csX7" fmla="*/ 4243589 w 4243589"/>
              <a:gd name="csY7" fmla="*/ 0 h 18288"/>
              <a:gd name="csX8" fmla="*/ 4243589 w 4243589"/>
              <a:gd name="csY8" fmla="*/ 18288 h 18288"/>
              <a:gd name="csX9" fmla="*/ 3594926 w 4243589"/>
              <a:gd name="csY9" fmla="*/ 18288 h 18288"/>
              <a:gd name="csX10" fmla="*/ 3073571 w 4243589"/>
              <a:gd name="csY10" fmla="*/ 18288 h 18288"/>
              <a:gd name="csX11" fmla="*/ 2552216 w 4243589"/>
              <a:gd name="csY11" fmla="*/ 18288 h 18288"/>
              <a:gd name="csX12" fmla="*/ 1903553 w 4243589"/>
              <a:gd name="csY12" fmla="*/ 18288 h 18288"/>
              <a:gd name="csX13" fmla="*/ 1212454 w 4243589"/>
              <a:gd name="csY13" fmla="*/ 18288 h 18288"/>
              <a:gd name="csX14" fmla="*/ 733535 w 4243589"/>
              <a:gd name="csY14" fmla="*/ 18288 h 18288"/>
              <a:gd name="csX15" fmla="*/ 0 w 4243589"/>
              <a:gd name="csY15" fmla="*/ 18288 h 18288"/>
              <a:gd name="csX16" fmla="*/ 0 w 4243589"/>
              <a:gd name="csY1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4243589" h="18288" fill="none" extrusionOk="0">
                <a:moveTo>
                  <a:pt x="0" y="0"/>
                </a:moveTo>
                <a:cubicBezTo>
                  <a:pt x="213395" y="-21006"/>
                  <a:pt x="307421" y="-18116"/>
                  <a:pt x="478919" y="0"/>
                </a:cubicBezTo>
                <a:cubicBezTo>
                  <a:pt x="650417" y="18116"/>
                  <a:pt x="831092" y="-21237"/>
                  <a:pt x="957839" y="0"/>
                </a:cubicBezTo>
                <a:cubicBezTo>
                  <a:pt x="1084586" y="21237"/>
                  <a:pt x="1301682" y="25124"/>
                  <a:pt x="1521630" y="0"/>
                </a:cubicBezTo>
                <a:cubicBezTo>
                  <a:pt x="1741578" y="-25124"/>
                  <a:pt x="1970269" y="-29139"/>
                  <a:pt x="2212729" y="0"/>
                </a:cubicBezTo>
                <a:cubicBezTo>
                  <a:pt x="2455189" y="29139"/>
                  <a:pt x="2558847" y="-4796"/>
                  <a:pt x="2734084" y="0"/>
                </a:cubicBezTo>
                <a:cubicBezTo>
                  <a:pt x="2909321" y="4796"/>
                  <a:pt x="3097217" y="-13409"/>
                  <a:pt x="3255439" y="0"/>
                </a:cubicBezTo>
                <a:cubicBezTo>
                  <a:pt x="3413662" y="13409"/>
                  <a:pt x="3979999" y="-10121"/>
                  <a:pt x="4243589" y="0"/>
                </a:cubicBezTo>
                <a:cubicBezTo>
                  <a:pt x="4244484" y="8974"/>
                  <a:pt x="4243043" y="9359"/>
                  <a:pt x="4243589" y="18288"/>
                </a:cubicBezTo>
                <a:cubicBezTo>
                  <a:pt x="4058777" y="31246"/>
                  <a:pt x="3910348" y="3158"/>
                  <a:pt x="3594926" y="18288"/>
                </a:cubicBezTo>
                <a:cubicBezTo>
                  <a:pt x="3279504" y="33418"/>
                  <a:pt x="3319955" y="-3977"/>
                  <a:pt x="3073571" y="18288"/>
                </a:cubicBezTo>
                <a:cubicBezTo>
                  <a:pt x="2827187" y="40553"/>
                  <a:pt x="2767387" y="1863"/>
                  <a:pt x="2552216" y="18288"/>
                </a:cubicBezTo>
                <a:cubicBezTo>
                  <a:pt x="2337046" y="34713"/>
                  <a:pt x="2181871" y="19527"/>
                  <a:pt x="1903553" y="18288"/>
                </a:cubicBezTo>
                <a:cubicBezTo>
                  <a:pt x="1625235" y="17049"/>
                  <a:pt x="1557672" y="24174"/>
                  <a:pt x="1212454" y="18288"/>
                </a:cubicBezTo>
                <a:cubicBezTo>
                  <a:pt x="867236" y="12402"/>
                  <a:pt x="874382" y="15627"/>
                  <a:pt x="733535" y="18288"/>
                </a:cubicBezTo>
                <a:cubicBezTo>
                  <a:pt x="592688" y="20949"/>
                  <a:pt x="183477" y="14753"/>
                  <a:pt x="0" y="18288"/>
                </a:cubicBezTo>
                <a:cubicBezTo>
                  <a:pt x="-229" y="14222"/>
                  <a:pt x="509" y="5816"/>
                  <a:pt x="0" y="0"/>
                </a:cubicBezTo>
                <a:close/>
              </a:path>
              <a:path w="4243589" h="18288" stroke="0" extrusionOk="0">
                <a:moveTo>
                  <a:pt x="0" y="0"/>
                </a:moveTo>
                <a:cubicBezTo>
                  <a:pt x="143690" y="16630"/>
                  <a:pt x="266667" y="14847"/>
                  <a:pt x="521355" y="0"/>
                </a:cubicBezTo>
                <a:cubicBezTo>
                  <a:pt x="776043" y="-14847"/>
                  <a:pt x="814491" y="-17363"/>
                  <a:pt x="1000275" y="0"/>
                </a:cubicBezTo>
                <a:cubicBezTo>
                  <a:pt x="1186059" y="17363"/>
                  <a:pt x="1352504" y="-23507"/>
                  <a:pt x="1521630" y="0"/>
                </a:cubicBezTo>
                <a:cubicBezTo>
                  <a:pt x="1690756" y="23507"/>
                  <a:pt x="1889525" y="5871"/>
                  <a:pt x="2127857" y="0"/>
                </a:cubicBezTo>
                <a:cubicBezTo>
                  <a:pt x="2366189" y="-5871"/>
                  <a:pt x="2620628" y="-27997"/>
                  <a:pt x="2776520" y="0"/>
                </a:cubicBezTo>
                <a:cubicBezTo>
                  <a:pt x="2932412" y="27997"/>
                  <a:pt x="3131683" y="-25073"/>
                  <a:pt x="3467618" y="0"/>
                </a:cubicBezTo>
                <a:cubicBezTo>
                  <a:pt x="3803553" y="25073"/>
                  <a:pt x="4017371" y="3071"/>
                  <a:pt x="4243589" y="0"/>
                </a:cubicBezTo>
                <a:cubicBezTo>
                  <a:pt x="4243134" y="6162"/>
                  <a:pt x="4243492" y="11775"/>
                  <a:pt x="4243589" y="18288"/>
                </a:cubicBezTo>
                <a:cubicBezTo>
                  <a:pt x="4017834" y="-5779"/>
                  <a:pt x="3834586" y="13376"/>
                  <a:pt x="3594926" y="18288"/>
                </a:cubicBezTo>
                <a:cubicBezTo>
                  <a:pt x="3355266" y="23200"/>
                  <a:pt x="3204179" y="2869"/>
                  <a:pt x="2903827" y="18288"/>
                </a:cubicBezTo>
                <a:cubicBezTo>
                  <a:pt x="2603475" y="33707"/>
                  <a:pt x="2526187" y="46187"/>
                  <a:pt x="2212729" y="18288"/>
                </a:cubicBezTo>
                <a:cubicBezTo>
                  <a:pt x="1899271" y="-9611"/>
                  <a:pt x="1966289" y="29692"/>
                  <a:pt x="1733809" y="18288"/>
                </a:cubicBezTo>
                <a:cubicBezTo>
                  <a:pt x="1501329" y="6884"/>
                  <a:pt x="1343612" y="12492"/>
                  <a:pt x="1085146" y="18288"/>
                </a:cubicBezTo>
                <a:cubicBezTo>
                  <a:pt x="826680" y="24084"/>
                  <a:pt x="778184" y="35607"/>
                  <a:pt x="521355" y="18288"/>
                </a:cubicBezTo>
                <a:cubicBezTo>
                  <a:pt x="264526" y="969"/>
                  <a:pt x="120277" y="4268"/>
                  <a:pt x="0" y="18288"/>
                </a:cubicBezTo>
                <a:cubicBezTo>
                  <a:pt x="766" y="10800"/>
                  <a:pt x="-457" y="81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4AE09F4-5047-A4BF-89A9-7E8C963A34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97762" y="2945124"/>
            <a:ext cx="6251110" cy="5100349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n-US" sz="2300" b="1" dirty="0"/>
          </a:p>
          <a:p>
            <a:pPr marL="0" indent="0">
              <a:buNone/>
            </a:pPr>
            <a:r>
              <a:rPr lang="en-US" sz="2300" b="1" dirty="0"/>
              <a:t>		</a:t>
            </a:r>
            <a:r>
              <a:rPr lang="en-US" sz="2300" dirty="0">
                <a:highlight>
                  <a:srgbClr val="C0C0C0"/>
                </a:highlight>
              </a:rPr>
              <a:t>     </a:t>
            </a:r>
          </a:p>
        </p:txBody>
      </p:sp>
      <p:sp>
        <p:nvSpPr>
          <p:cNvPr id="9" name="Espace réservé du numéro de diapositive 8" hidden="1">
            <a:extLst>
              <a:ext uri="{FF2B5EF4-FFF2-40B4-BE49-F238E27FC236}">
                <a16:creationId xmlns:a16="http://schemas.microsoft.com/office/drawing/2014/main" id="{82274A14-8A4E-A634-69AB-FE0E35BFBB7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88A9FD16-0B61-4BEE-BB88-D0D729296623}" type="slidenum">
              <a:rPr lang="fr-FR" smtClean="0">
                <a:solidFill>
                  <a:schemeClr val="bg1"/>
                </a:solidFill>
              </a:rPr>
              <a:pPr>
                <a:spcAft>
                  <a:spcPts val="600"/>
                </a:spcAft>
              </a:pPr>
              <a:t>19</a:t>
            </a:fld>
            <a:endParaRPr lang="fr-FR">
              <a:solidFill>
                <a:schemeClr val="bg1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C738289-FAFA-7B35-FE40-7356D0B14D91}"/>
              </a:ext>
            </a:extLst>
          </p:cNvPr>
          <p:cNvSpPr txBox="1"/>
          <p:nvPr/>
        </p:nvSpPr>
        <p:spPr>
          <a:xfrm>
            <a:off x="5207146" y="2196847"/>
            <a:ext cx="6739171" cy="369331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dirty="0"/>
          </a:p>
          <a:p>
            <a:r>
              <a:rPr lang="fr-FR" dirty="0"/>
              <a:t>JUIN 2025 	CC Plaine Limagne   </a:t>
            </a:r>
          </a:p>
          <a:p>
            <a:r>
              <a:rPr lang="fr-FR" dirty="0"/>
              <a:t>		</a:t>
            </a:r>
            <a:r>
              <a:rPr lang="fr-FR" b="1" dirty="0"/>
              <a:t>Gestion des carrières + ateliers </a:t>
            </a:r>
            <a:r>
              <a:rPr lang="fr-FR" dirty="0"/>
              <a:t>	 				 </a:t>
            </a:r>
          </a:p>
          <a:p>
            <a:r>
              <a:rPr lang="fr-FR" dirty="0"/>
              <a:t>OCTOBRE 2025 	CC Ambert Livradois-Forez     </a:t>
            </a:r>
          </a:p>
          <a:p>
            <a:r>
              <a:rPr lang="fr-FR" dirty="0"/>
              <a:t>		</a:t>
            </a:r>
            <a:r>
              <a:rPr lang="fr-FR" b="1" dirty="0"/>
              <a:t>Gestion des arrêts maladies           </a:t>
            </a:r>
            <a:r>
              <a:rPr lang="fr-FR" dirty="0"/>
              <a:t>				Service Santé CDG63</a:t>
            </a:r>
          </a:p>
          <a:p>
            <a:endParaRPr lang="fr-FR" dirty="0"/>
          </a:p>
          <a:p>
            <a:r>
              <a:rPr lang="fr-FR" dirty="0"/>
              <a:t>NOVEMBRE 2025 </a:t>
            </a:r>
          </a:p>
          <a:p>
            <a:r>
              <a:rPr lang="fr-FR" dirty="0"/>
              <a:t>		CC Ambert Livradois-Forez 	</a:t>
            </a:r>
          </a:p>
          <a:p>
            <a:r>
              <a:rPr lang="fr-FR" dirty="0"/>
              <a:t>		« </a:t>
            </a:r>
            <a:r>
              <a:rPr lang="fr-FR" b="1" dirty="0"/>
              <a:t>Incidence des arrêts maladies </a:t>
            </a:r>
            <a:r>
              <a:rPr lang="fr-FR" dirty="0"/>
              <a:t>» </a:t>
            </a:r>
          </a:p>
          <a:p>
            <a:r>
              <a:rPr lang="fr-FR" dirty="0"/>
              <a:t>		Comité NET ENTREPRISES-Auvergne : </a:t>
            </a:r>
          </a:p>
          <a:p>
            <a:r>
              <a:rPr lang="fr-FR" dirty="0"/>
              <a:t>		URSSAF-CPAM-CARSAT</a:t>
            </a:r>
          </a:p>
        </p:txBody>
      </p:sp>
    </p:spTree>
    <p:extLst>
      <p:ext uri="{BB962C8B-B14F-4D97-AF65-F5344CB8AC3E}">
        <p14:creationId xmlns:p14="http://schemas.microsoft.com/office/powerpoint/2010/main" val="343602537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Espace réservé du texte 2">
            <a:extLst>
              <a:ext uri="{FF2B5EF4-FFF2-40B4-BE49-F238E27FC236}">
                <a16:creationId xmlns:a16="http://schemas.microsoft.com/office/drawing/2014/main" id="{9AF80CE8-17B4-B36C-C8EC-5848AC974C4D}"/>
              </a:ext>
            </a:extLst>
          </p:cNvPr>
          <p:cNvSpPr txBox="1">
            <a:spLocks noGrp="1"/>
          </p:cNvSpPr>
          <p:nvPr>
            <p:ph type="body" sz="quarter" idx="11"/>
          </p:nvPr>
        </p:nvSpPr>
        <p:spPr>
          <a:xfrm>
            <a:off x="5854080" y="491603"/>
            <a:ext cx="5426075" cy="4778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800" b="1" i="0" kern="1200">
                <a:solidFill>
                  <a:srgbClr val="BD2C54"/>
                </a:solidFill>
                <a:latin typeface="Barlow Condensed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Calendrier 2026 </a:t>
            </a:r>
            <a:r>
              <a:rPr lang="fr-FR" b="0" dirty="0"/>
              <a:t>:</a:t>
            </a:r>
          </a:p>
          <a:p>
            <a:endParaRPr lang="fr-FR" dirty="0"/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24C54B89-420F-B635-4C67-5B4F4224EF18}"/>
              </a:ext>
            </a:extLst>
          </p:cNvPr>
          <p:cNvSpPr txBox="1"/>
          <p:nvPr/>
        </p:nvSpPr>
        <p:spPr>
          <a:xfrm>
            <a:off x="764773" y="1011085"/>
            <a:ext cx="10809026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fr-FR" dirty="0"/>
          </a:p>
          <a:p>
            <a:r>
              <a:rPr lang="fr-FR" dirty="0"/>
              <a:t>MAI 2026 	</a:t>
            </a:r>
            <a:r>
              <a:rPr lang="fr-FR" b="1" dirty="0"/>
              <a:t>Commune Le Broc- </a:t>
            </a:r>
            <a:r>
              <a:rPr lang="fr-FR" dirty="0"/>
              <a:t>secteur API : Animation sur la thématique « Réforme des SGM » </a:t>
            </a:r>
          </a:p>
          <a:p>
            <a:r>
              <a:rPr lang="fr-FR" dirty="0"/>
              <a:t>	                    Présentation cartographie du CDG63</a:t>
            </a:r>
          </a:p>
          <a:p>
            <a:endParaRPr lang="fr-FR" dirty="0"/>
          </a:p>
          <a:p>
            <a:r>
              <a:rPr lang="fr-FR" dirty="0"/>
              <a:t>JUIN 2026	</a:t>
            </a:r>
            <a:r>
              <a:rPr lang="fr-FR" b="1" dirty="0"/>
              <a:t>CC Dômes Sancy Artense</a:t>
            </a:r>
            <a:r>
              <a:rPr lang="fr-FR" dirty="0"/>
              <a:t>	</a:t>
            </a:r>
          </a:p>
          <a:p>
            <a:r>
              <a:rPr lang="fr-FR" dirty="0"/>
              <a:t>		Animation « Gestion des Carrières et ateliers » service Carrières du CDG63</a:t>
            </a:r>
          </a:p>
          <a:p>
            <a:r>
              <a:rPr lang="fr-FR" dirty="0"/>
              <a:t> 		</a:t>
            </a:r>
          </a:p>
          <a:p>
            <a:r>
              <a:rPr lang="fr-FR" b="1" dirty="0"/>
              <a:t>		CC Chavanon Combrailles et Volcans </a:t>
            </a:r>
            <a:r>
              <a:rPr lang="fr-FR" dirty="0"/>
              <a:t>: Formation Aidants Numériques       							      ANCT Coop Num Appuy   Compétences,</a:t>
            </a:r>
          </a:p>
          <a:p>
            <a:endParaRPr lang="fr-FR" dirty="0"/>
          </a:p>
          <a:p>
            <a:pPr lvl="4"/>
            <a:r>
              <a:rPr lang="fr-FR" b="1" dirty="0"/>
              <a:t>Commune de Besse et St Anastaise </a:t>
            </a:r>
            <a:r>
              <a:rPr lang="fr-FR" dirty="0"/>
              <a:t>– secteur Massif du Sancy</a:t>
            </a:r>
          </a:p>
          <a:p>
            <a:r>
              <a:rPr lang="fr-FR" dirty="0"/>
              <a:t>		Animation RSU sous forme d’ateliers – Pôle Métiers, Développement et Compétences.</a:t>
            </a:r>
          </a:p>
          <a:p>
            <a:r>
              <a:rPr lang="fr-FR" b="1" dirty="0"/>
              <a:t>En prévision </a:t>
            </a:r>
            <a:r>
              <a:rPr lang="fr-FR" dirty="0"/>
              <a:t>:</a:t>
            </a:r>
          </a:p>
          <a:p>
            <a:endParaRPr lang="fr-FR" dirty="0"/>
          </a:p>
          <a:p>
            <a:r>
              <a:rPr lang="fr-FR" dirty="0"/>
              <a:t>SEPTEMBRE 2026	</a:t>
            </a:r>
            <a:r>
              <a:rPr lang="fr-FR" b="1" dirty="0"/>
              <a:t>Commune de St Laure </a:t>
            </a:r>
            <a:r>
              <a:rPr lang="fr-FR" dirty="0"/>
              <a:t>: Formation Aidants Numériques (à confirmer).</a:t>
            </a:r>
          </a:p>
          <a:p>
            <a:r>
              <a:rPr lang="fr-FR" dirty="0"/>
              <a:t>DECEMBRE 2026   </a:t>
            </a:r>
            <a:r>
              <a:rPr lang="fr-FR" b="1" dirty="0"/>
              <a:t>Mond’Arverne Communauté </a:t>
            </a:r>
            <a:r>
              <a:rPr lang="fr-FR" dirty="0"/>
              <a:t>: Animation « Autour de la Retraite + ateliers  Service 			Retraites du CDG63.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17130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40AD710-275C-5738-AFCB-567F84B7D4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013921" y="523397"/>
            <a:ext cx="5643050" cy="1126136"/>
          </a:xfrm>
        </p:spPr>
        <p:txBody>
          <a:bodyPr>
            <a:normAutofit fontScale="92500" lnSpcReduction="10000"/>
          </a:bodyPr>
          <a:lstStyle/>
          <a:p>
            <a:pPr algn="ctr"/>
            <a:endParaRPr lang="fr-FR" sz="3200" dirty="0">
              <a:solidFill>
                <a:srgbClr val="D01050"/>
              </a:solidFill>
              <a:latin typeface="Barlow Condensed" panose="00000506000000000000" pitchFamily="2" charset="0"/>
            </a:endParaRPr>
          </a:p>
          <a:p>
            <a:pPr algn="ctr"/>
            <a:r>
              <a:rPr lang="fr-FR" dirty="0">
                <a:solidFill>
                  <a:srgbClr val="D01050"/>
                </a:solidFill>
                <a:latin typeface="Barlow Condensed" panose="00000506000000000000" pitchFamily="2" charset="0"/>
              </a:rPr>
              <a:t>Contacts et liens utiles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D53ECEB-6468-9C40-1D53-F3CCCCCCBA7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86349" y="1921352"/>
            <a:ext cx="7100426" cy="2545873"/>
          </a:xfrm>
        </p:spPr>
        <p:txBody>
          <a:bodyPr/>
          <a:lstStyle/>
          <a:p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Carole GOUTTEFANGEAS</a:t>
            </a:r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, coordinatrice du réseau</a:t>
            </a:r>
          </a:p>
          <a:p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04 73 28 75 01</a:t>
            </a:r>
          </a:p>
          <a:p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  <a:hlinkClick r:id="rId2"/>
              </a:rPr>
              <a:t>Carole.gouttefangeas@cdg63.fr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Rémy GALLIET, responsable du pôle Métiers, Compétences &amp; Développement</a:t>
            </a:r>
          </a:p>
          <a:p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04 73 28 59 83</a:t>
            </a:r>
          </a:p>
          <a:p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Remy.galliet@cdg63.fr</a:t>
            </a:r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3" name="Espace réservé du texte 3">
            <a:extLst>
              <a:ext uri="{FF2B5EF4-FFF2-40B4-BE49-F238E27FC236}">
                <a16:creationId xmlns:a16="http://schemas.microsoft.com/office/drawing/2014/main" id="{CF110EF7-D9A0-BC24-8957-1DE39CC18294}"/>
              </a:ext>
            </a:extLst>
          </p:cNvPr>
          <p:cNvSpPr txBox="1">
            <a:spLocks/>
          </p:cNvSpPr>
          <p:nvPr/>
        </p:nvSpPr>
        <p:spPr>
          <a:xfrm>
            <a:off x="1386349" y="5238751"/>
            <a:ext cx="3271376" cy="3429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4"/>
              </a:rPr>
              <a:t>Lien vers la page du site internet</a:t>
            </a:r>
            <a:endParaRPr lang="fr-FR" sz="1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242919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1933</TotalTime>
  <Words>1231</Words>
  <Application>Microsoft Office PowerPoint</Application>
  <PresentationFormat>Grand écran</PresentationFormat>
  <Paragraphs>190</Paragraphs>
  <Slides>21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7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9" baseType="lpstr">
      <vt:lpstr>Aptos</vt:lpstr>
      <vt:lpstr>Aptos Display</vt:lpstr>
      <vt:lpstr>Arial</vt:lpstr>
      <vt:lpstr>Barlow Condensed</vt:lpstr>
      <vt:lpstr>Barlow Condensed Medium</vt:lpstr>
      <vt:lpstr>Calibri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2025 : Réunions organisées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Carole GOUTTEFANGEAS</dc:creator>
  <cp:lastModifiedBy>Lise VIGNAU</cp:lastModifiedBy>
  <cp:revision>46</cp:revision>
  <cp:lastPrinted>2026-07-27T09:21:32Z</cp:lastPrinted>
  <dcterms:created xsi:type="dcterms:W3CDTF">2024-08-27T11:53:55Z</dcterms:created>
  <dcterms:modified xsi:type="dcterms:W3CDTF">2026-10-01T09:15:57Z</dcterms:modified>
</cp:coreProperties>
</file>