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10"/>
  </p:notesMasterIdLst>
  <p:sldIdLst>
    <p:sldId id="268" r:id="rId3"/>
    <p:sldId id="271" r:id="rId4"/>
    <p:sldId id="327" r:id="rId5"/>
    <p:sldId id="325" r:id="rId6"/>
    <p:sldId id="324" r:id="rId7"/>
    <p:sldId id="277" r:id="rId8"/>
    <p:sldId id="326" r:id="rId9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DC3C413B-3A8E-4EC9-A69C-4EF1F0CA6829}">
          <p14:sldIdLst>
            <p14:sldId id="268"/>
            <p14:sldId id="271"/>
            <p14:sldId id="327"/>
            <p14:sldId id="325"/>
            <p14:sldId id="324"/>
            <p14:sldId id="277"/>
            <p14:sldId id="32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32D624F-9FE9-7D6E-5EC4-7627841AD9A4}" name="Aude VIOLTAT" initials="AV" userId="S::aude.violtat@cdg63.fr::8e0203dc-e168-4125-bca2-63e7a2bd0a7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de VIOLTAT" initials="AV" lastIdx="1" clrIdx="0">
    <p:extLst>
      <p:ext uri="{19B8F6BF-5375-455C-9EA6-DF929625EA0E}">
        <p15:presenceInfo xmlns:p15="http://schemas.microsoft.com/office/powerpoint/2012/main" userId="Aude VIOLTAT" providerId="None"/>
      </p:ext>
    </p:extLst>
  </p:cmAuthor>
  <p:cmAuthor id="2" name="Benoit CHAPUT" initials="BC" lastIdx="1" clrIdx="1">
    <p:extLst>
      <p:ext uri="{19B8F6BF-5375-455C-9EA6-DF929625EA0E}">
        <p15:presenceInfo xmlns:p15="http://schemas.microsoft.com/office/powerpoint/2012/main" userId="Benoit CHAPU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  <a:srgbClr val="EF9205"/>
    <a:srgbClr val="D01050"/>
    <a:srgbClr val="4C4C4C"/>
    <a:srgbClr val="EDEEEF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2839" autoAdjust="0"/>
  </p:normalViewPr>
  <p:slideViewPr>
    <p:cSldViewPr snapToGrid="0">
      <p:cViewPr varScale="1">
        <p:scale>
          <a:sx n="77" d="100"/>
          <a:sy n="77" d="100"/>
        </p:scale>
        <p:origin x="1014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7A5418-8650-4DF0-A685-26E56964D5CB}" type="datetimeFigureOut">
              <a:rPr lang="fr-FR" smtClean="0"/>
              <a:t>01/07/2026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1C5861-E008-4F63-BD36-BA13D9C3AE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183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r-FR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ABBE68-B11F-437E-8DF6-3C54E1072C3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489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1C5861-E008-4F63-BD36-BA13D9C3AE8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5560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CCBEAB-6DBF-C6C3-302B-896E7F817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DF177CC-F020-4D48-F4E7-5E63E80FE4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BB2C931-E1C2-EA23-043C-FC90BD9940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BD29155-5625-1EAE-7412-A429779B8D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1C5861-E008-4F63-BD36-BA13D9C3AE8D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5446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11" indent="0" algn="ctr">
              <a:buNone/>
              <a:defRPr sz="2000"/>
            </a:lvl2pPr>
            <a:lvl3pPr marL="914422" indent="0" algn="ctr">
              <a:buNone/>
              <a:defRPr sz="1801"/>
            </a:lvl3pPr>
            <a:lvl4pPr marL="1371635" indent="0" algn="ctr">
              <a:buNone/>
              <a:defRPr sz="1600"/>
            </a:lvl4pPr>
            <a:lvl5pPr marL="1828846" indent="0" algn="ctr">
              <a:buNone/>
              <a:defRPr sz="1600"/>
            </a:lvl5pPr>
            <a:lvl6pPr marL="2286057" indent="0" algn="ctr">
              <a:buNone/>
              <a:defRPr sz="1600"/>
            </a:lvl6pPr>
            <a:lvl7pPr marL="2743268" indent="0" algn="ctr">
              <a:buNone/>
              <a:defRPr sz="1600"/>
            </a:lvl7pPr>
            <a:lvl8pPr marL="3200481" indent="0" algn="ctr">
              <a:buNone/>
              <a:defRPr sz="1600"/>
            </a:lvl8pPr>
            <a:lvl9pPr marL="3657692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B601-4A21-4E11-B23A-7081002657AF}" type="datetimeFigureOut">
              <a:rPr lang="fr-FR" smtClean="0"/>
              <a:t>01/07/2026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2870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B601-4A21-4E11-B23A-7081002657AF}" type="datetimeFigureOut">
              <a:rPr lang="fr-FR" smtClean="0"/>
              <a:t>01/07/2026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875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B601-4A21-4E11-B23A-7081002657AF}" type="datetimeFigureOut">
              <a:rPr lang="fr-FR" smtClean="0"/>
              <a:t>01/07/2026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9561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C83B17E-C834-2D45-8EEA-78211DFBB5A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9766" y="457201"/>
            <a:ext cx="5557836" cy="690880"/>
          </a:xfrm>
        </p:spPr>
        <p:txBody>
          <a:bodyPr>
            <a:normAutofit/>
          </a:bodyPr>
          <a:lstStyle>
            <a:lvl1pPr marL="0" indent="0">
              <a:buNone/>
              <a:defRPr sz="4400" b="1" i="0">
                <a:solidFill>
                  <a:schemeClr val="tx1">
                    <a:lumMod val="50000"/>
                    <a:lumOff val="50000"/>
                  </a:schemeClr>
                </a:solidFill>
                <a:latin typeface="Barlow Condensed" pitchFamily="2" charset="77"/>
              </a:defRPr>
            </a:lvl1pPr>
          </a:lstStyle>
          <a:p>
            <a:pPr lvl="0"/>
            <a:r>
              <a:rPr lang="fr-FR" dirty="0"/>
              <a:t>GROS TITRE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002538E-E51F-5341-8D65-C3A5CA2805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9766" y="1322070"/>
            <a:ext cx="5426075" cy="477371"/>
          </a:xfrm>
        </p:spPr>
        <p:txBody>
          <a:bodyPr/>
          <a:lstStyle>
            <a:lvl1pPr marL="0" indent="0">
              <a:buNone/>
              <a:defRPr b="1" i="0">
                <a:solidFill>
                  <a:srgbClr val="BD2C54"/>
                </a:solidFill>
                <a:latin typeface="Barlow Condensed" pitchFamily="2" charset="77"/>
              </a:defRPr>
            </a:lvl1pPr>
          </a:lstStyle>
          <a:p>
            <a:pPr lvl="0"/>
            <a:r>
              <a:rPr lang="fr-FR" dirty="0"/>
              <a:t>Sous titre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8A6358F6-35FB-E441-AABB-6C84F7B7D6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29751" y="2322515"/>
            <a:ext cx="4436732" cy="1395735"/>
          </a:xfrm>
        </p:spPr>
        <p:txBody>
          <a:bodyPr>
            <a:normAutofit/>
          </a:bodyPr>
          <a:lstStyle>
            <a:lvl1pPr marL="0" indent="0">
              <a:buNone/>
              <a:defRPr sz="1801"/>
            </a:lvl1pPr>
          </a:lstStyle>
          <a:p>
            <a:pPr>
              <a:defRPr/>
            </a:pP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 Medium" pitchFamily="2" charset="77"/>
                <a:cs typeface="Arial" panose="020B0604020202020204" pitchFamily="34" charset="0"/>
              </a:rPr>
              <a:t>Intro Le Centre de Gestion a mis en place des contrats pour formaliser la relation juridique entre l’employeur (le Centre de Gestion) et l’agent contractuel.</a:t>
            </a:r>
          </a:p>
          <a:p>
            <a:endParaRPr lang="fr-FR" dirty="0">
              <a:solidFill>
                <a:schemeClr val="tx1">
                  <a:lumMod val="65000"/>
                  <a:lumOff val="35000"/>
                </a:schemeClr>
              </a:solidFill>
              <a:latin typeface="Barlow Condensed Medium" pitchFamily="2" charset="77"/>
              <a:cs typeface="Arial" panose="020B0604020202020204" pitchFamily="34" charset="0"/>
            </a:endParaRPr>
          </a:p>
        </p:txBody>
      </p:sp>
      <p:sp>
        <p:nvSpPr>
          <p:cNvPr id="3" name="Espace réservé du graphique 2">
            <a:extLst>
              <a:ext uri="{FF2B5EF4-FFF2-40B4-BE49-F238E27FC236}">
                <a16:creationId xmlns:a16="http://schemas.microsoft.com/office/drawing/2014/main" id="{244DFCD0-5271-5C4A-8A8B-529367F7B44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639766" y="2322513"/>
            <a:ext cx="6245225" cy="3586162"/>
          </a:xfrm>
        </p:spPr>
        <p:txBody>
          <a:bodyPr/>
          <a:lstStyle/>
          <a:p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0D60F0-382B-E145-8E43-C8AF4ABBF443}"/>
              </a:ext>
            </a:extLst>
          </p:cNvPr>
          <p:cNvSpPr/>
          <p:nvPr userDrawn="1"/>
        </p:nvSpPr>
        <p:spPr>
          <a:xfrm>
            <a:off x="0" y="6228690"/>
            <a:ext cx="12192000" cy="629310"/>
          </a:xfrm>
          <a:prstGeom prst="rect">
            <a:avLst/>
          </a:prstGeom>
          <a:solidFill>
            <a:srgbClr val="BE23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1">
              <a:solidFill>
                <a:srgbClr val="BD2C54"/>
              </a:solidFill>
            </a:endParaRPr>
          </a:p>
        </p:txBody>
      </p:sp>
      <p:pic>
        <p:nvPicPr>
          <p:cNvPr id="19" name="Image 18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738D59B8-1533-3845-8EFB-D08909FB10A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20402" y="6383526"/>
            <a:ext cx="973668" cy="319638"/>
          </a:xfrm>
          <a:prstGeom prst="rect">
            <a:avLst/>
          </a:prstGeom>
        </p:spPr>
      </p:pic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3BD03DE-2625-8A46-9FFA-C4EC1DB1D74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29477" y="3802386"/>
            <a:ext cx="4437063" cy="2049462"/>
          </a:xfrm>
        </p:spPr>
        <p:txBody>
          <a:bodyPr>
            <a:noAutofit/>
          </a:bodyPr>
          <a:lstStyle>
            <a:lvl1pPr marL="0" indent="0">
              <a:buNone/>
              <a:defRPr sz="1801"/>
            </a:lvl1pPr>
          </a:lstStyle>
          <a:p>
            <a:pPr>
              <a:defRPr/>
            </a:pP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" pitchFamily="2" charset="77"/>
                <a:cs typeface="Arial" panose="020B0604020202020204" pitchFamily="34" charset="0"/>
              </a:rPr>
              <a:t>Intro Le Centre de Gestion a mis en place des contrats pour formaliser la relation juridique entre l’employeur (le Centre de Gestion) et l’agent contractuel.</a:t>
            </a:r>
          </a:p>
          <a:p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" pitchFamily="2" charset="77"/>
                <a:cs typeface="Arial" panose="020B0604020202020204" pitchFamily="34" charset="0"/>
              </a:rPr>
              <a:t>Intro Le Centre de Gestion a mis en place des contrats pour formaliser la relation juridique entre l’employeur (le Centre de Gestion) et l’agent contractuel.</a:t>
            </a:r>
          </a:p>
        </p:txBody>
      </p:sp>
    </p:spTree>
    <p:extLst>
      <p:ext uri="{BB962C8B-B14F-4D97-AF65-F5344CB8AC3E}">
        <p14:creationId xmlns:p14="http://schemas.microsoft.com/office/powerpoint/2010/main" val="11503751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0E226542-7EF4-6E43-AED0-6BEFDA4D95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57610" y="616432"/>
            <a:ext cx="2476779" cy="813083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E07921-E8D3-F449-B365-79086F185E7C}"/>
              </a:ext>
            </a:extLst>
          </p:cNvPr>
          <p:cNvSpPr/>
          <p:nvPr userDrawn="1"/>
        </p:nvSpPr>
        <p:spPr>
          <a:xfrm>
            <a:off x="0" y="6228691"/>
            <a:ext cx="12192000" cy="629310"/>
          </a:xfrm>
          <a:prstGeom prst="rect">
            <a:avLst/>
          </a:prstGeom>
          <a:solidFill>
            <a:srgbClr val="BE23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BD2C54"/>
              </a:solidFill>
            </a:endParaRPr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728A79C7-6E3C-2449-ADEA-84AD333BE789}"/>
              </a:ext>
            </a:extLst>
          </p:cNvPr>
          <p:cNvSpPr txBox="1">
            <a:spLocks/>
          </p:cNvSpPr>
          <p:nvPr userDrawn="1"/>
        </p:nvSpPr>
        <p:spPr>
          <a:xfrm>
            <a:off x="1524000" y="6307117"/>
            <a:ext cx="9144000" cy="3738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sz="1600" b="1" i="0" dirty="0">
                <a:solidFill>
                  <a:schemeClr val="bg1"/>
                </a:solidFill>
                <a:latin typeface="Barlow Semi Condensed Medium" pitchFamily="2" charset="77"/>
              </a:rPr>
              <a:t>Le Centre de Gestion</a:t>
            </a:r>
            <a:r>
              <a:rPr lang="fr-FR" sz="1400" b="0" i="0" dirty="0">
                <a:solidFill>
                  <a:schemeClr val="bg1"/>
                </a:solidFill>
                <a:latin typeface="Barlow Semi Condensed Medium" pitchFamily="2" charset="77"/>
              </a:rPr>
              <a:t>, </a:t>
            </a:r>
            <a:r>
              <a:rPr lang="fr-FR" sz="1400" b="0" i="1" dirty="0">
                <a:solidFill>
                  <a:schemeClr val="bg1"/>
                </a:solidFill>
                <a:latin typeface="Barlow Semi Condensed Medium" pitchFamily="2" charset="77"/>
              </a:rPr>
              <a:t>un appui au quotidien pour la gestion des ressources humaines</a:t>
            </a:r>
          </a:p>
        </p:txBody>
      </p:sp>
      <p:pic>
        <p:nvPicPr>
          <p:cNvPr id="12" name="Image 11" descr="Une image contenant texte, carte de visite, enveloppe, graphiques vectoriels&#10;&#10;Description générée automatiquement">
            <a:extLst>
              <a:ext uri="{FF2B5EF4-FFF2-40B4-BE49-F238E27FC236}">
                <a16:creationId xmlns:a16="http://schemas.microsoft.com/office/drawing/2014/main" id="{4B64BC01-FB3C-404A-8AFF-F33A3FFD0B3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82982" y="6068156"/>
            <a:ext cx="338001" cy="338001"/>
          </a:xfrm>
          <a:prstGeom prst="rect">
            <a:avLst/>
          </a:prstGeom>
        </p:spPr>
      </p:pic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5BE5C430-AF13-9044-9AE3-C8048A6F9B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74950" y="2479675"/>
            <a:ext cx="6443663" cy="754380"/>
          </a:xfrm>
        </p:spPr>
        <p:txBody>
          <a:bodyPr>
            <a:normAutofit/>
          </a:bodyPr>
          <a:lstStyle>
            <a:lvl1pPr marL="0" indent="0" algn="ctr">
              <a:buNone/>
              <a:defRPr sz="4800" b="1" i="0">
                <a:solidFill>
                  <a:schemeClr val="bg2">
                    <a:lumMod val="50000"/>
                  </a:schemeClr>
                </a:solidFill>
                <a:latin typeface="Barlow Condensed" pitchFamily="2" charset="77"/>
              </a:defRPr>
            </a:lvl1pPr>
          </a:lstStyle>
          <a:p>
            <a:pPr lvl="0"/>
            <a:r>
              <a:rPr lang="fr-FR" dirty="0"/>
              <a:t>GROS TITRE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AF5DA6A2-B4D2-4A45-A634-5702F2F749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74950" y="3343275"/>
            <a:ext cx="6443663" cy="995363"/>
          </a:xfrm>
        </p:spPr>
        <p:txBody>
          <a:bodyPr>
            <a:normAutofit/>
          </a:bodyPr>
          <a:lstStyle>
            <a:lvl1pPr marL="0" indent="0" algn="ctr">
              <a:buNone/>
              <a:defRPr sz="3600" b="1" i="0">
                <a:solidFill>
                  <a:srgbClr val="BD2C54"/>
                </a:solidFill>
                <a:latin typeface="Barlow Condensed" pitchFamily="2" charset="77"/>
              </a:defRPr>
            </a:lvl1pPr>
          </a:lstStyle>
          <a:p>
            <a:pPr lvl="0"/>
            <a:r>
              <a:rPr lang="fr-FR" dirty="0"/>
              <a:t>Sous titre</a:t>
            </a:r>
          </a:p>
        </p:txBody>
      </p:sp>
    </p:spTree>
    <p:extLst>
      <p:ext uri="{BB962C8B-B14F-4D97-AF65-F5344CB8AC3E}">
        <p14:creationId xmlns:p14="http://schemas.microsoft.com/office/powerpoint/2010/main" val="2119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0E226542-7EF4-6E43-AED0-6BEFDA4D95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57610" y="616432"/>
            <a:ext cx="2476779" cy="813083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E07921-E8D3-F449-B365-79086F185E7C}"/>
              </a:ext>
            </a:extLst>
          </p:cNvPr>
          <p:cNvSpPr/>
          <p:nvPr userDrawn="1"/>
        </p:nvSpPr>
        <p:spPr>
          <a:xfrm>
            <a:off x="0" y="6228691"/>
            <a:ext cx="12192000" cy="629310"/>
          </a:xfrm>
          <a:prstGeom prst="rect">
            <a:avLst/>
          </a:prstGeom>
          <a:solidFill>
            <a:srgbClr val="BE23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BD2C54"/>
              </a:solidFill>
            </a:endParaRPr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728A79C7-6E3C-2449-ADEA-84AD333BE789}"/>
              </a:ext>
            </a:extLst>
          </p:cNvPr>
          <p:cNvSpPr txBox="1">
            <a:spLocks/>
          </p:cNvSpPr>
          <p:nvPr userDrawn="1"/>
        </p:nvSpPr>
        <p:spPr>
          <a:xfrm>
            <a:off x="1524000" y="6307117"/>
            <a:ext cx="9144000" cy="3738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sz="1600" b="1" i="0" dirty="0">
                <a:solidFill>
                  <a:schemeClr val="bg1"/>
                </a:solidFill>
                <a:latin typeface="Barlow Semi Condensed Medium" pitchFamily="2" charset="77"/>
              </a:rPr>
              <a:t>Le Centre de Gestion</a:t>
            </a:r>
            <a:r>
              <a:rPr lang="fr-FR" sz="1400" b="0" i="0" dirty="0">
                <a:solidFill>
                  <a:schemeClr val="bg1"/>
                </a:solidFill>
                <a:latin typeface="Barlow Semi Condensed Medium" pitchFamily="2" charset="77"/>
              </a:rPr>
              <a:t>, </a:t>
            </a:r>
            <a:r>
              <a:rPr lang="fr-FR" sz="1400" b="0" i="1" dirty="0">
                <a:solidFill>
                  <a:schemeClr val="bg1"/>
                </a:solidFill>
                <a:latin typeface="Barlow Semi Condensed Medium" pitchFamily="2" charset="77"/>
              </a:rPr>
              <a:t>un appui au quotidien pour la gestion des ressources humaines</a:t>
            </a:r>
          </a:p>
        </p:txBody>
      </p:sp>
      <p:pic>
        <p:nvPicPr>
          <p:cNvPr id="12" name="Image 11" descr="Une image contenant texte, carte de visite, enveloppe, graphiques vectoriels&#10;&#10;Description générée automatiquement">
            <a:extLst>
              <a:ext uri="{FF2B5EF4-FFF2-40B4-BE49-F238E27FC236}">
                <a16:creationId xmlns:a16="http://schemas.microsoft.com/office/drawing/2014/main" id="{4B64BC01-FB3C-404A-8AFF-F33A3FFD0B3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82982" y="6068156"/>
            <a:ext cx="338001" cy="338001"/>
          </a:xfrm>
          <a:prstGeom prst="rect">
            <a:avLst/>
          </a:prstGeom>
        </p:spPr>
      </p:pic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5BE5C430-AF13-9044-9AE3-C8048A6F9B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74950" y="2479675"/>
            <a:ext cx="6443663" cy="754380"/>
          </a:xfrm>
        </p:spPr>
        <p:txBody>
          <a:bodyPr>
            <a:normAutofit/>
          </a:bodyPr>
          <a:lstStyle>
            <a:lvl1pPr marL="0" indent="0" algn="ctr">
              <a:buNone/>
              <a:defRPr sz="4800" b="1" i="0">
                <a:solidFill>
                  <a:schemeClr val="bg2">
                    <a:lumMod val="50000"/>
                  </a:schemeClr>
                </a:solidFill>
                <a:latin typeface="Barlow Condensed" pitchFamily="2" charset="77"/>
              </a:defRPr>
            </a:lvl1pPr>
          </a:lstStyle>
          <a:p>
            <a:pPr lvl="0"/>
            <a:r>
              <a:rPr lang="fr-FR" dirty="0"/>
              <a:t>GROS TITRE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AF5DA6A2-B4D2-4A45-A634-5702F2F749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74950" y="3343275"/>
            <a:ext cx="6443663" cy="995363"/>
          </a:xfrm>
        </p:spPr>
        <p:txBody>
          <a:bodyPr>
            <a:normAutofit/>
          </a:bodyPr>
          <a:lstStyle>
            <a:lvl1pPr marL="0" indent="0" algn="ctr">
              <a:buNone/>
              <a:defRPr sz="3600" b="1" i="0">
                <a:solidFill>
                  <a:srgbClr val="BD2C54"/>
                </a:solidFill>
                <a:latin typeface="Barlow Condensed" pitchFamily="2" charset="77"/>
              </a:defRPr>
            </a:lvl1pPr>
          </a:lstStyle>
          <a:p>
            <a:pPr lvl="0"/>
            <a:r>
              <a:rPr lang="fr-FR" dirty="0"/>
              <a:t>Sous titre</a:t>
            </a:r>
          </a:p>
        </p:txBody>
      </p:sp>
    </p:spTree>
    <p:extLst>
      <p:ext uri="{BB962C8B-B14F-4D97-AF65-F5344CB8AC3E}">
        <p14:creationId xmlns:p14="http://schemas.microsoft.com/office/powerpoint/2010/main" val="3073013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32C2E8ED-3059-0A4D-920C-7F421D6DBCE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74950" y="2479675"/>
            <a:ext cx="6443663" cy="754380"/>
          </a:xfrm>
        </p:spPr>
        <p:txBody>
          <a:bodyPr>
            <a:normAutofit/>
          </a:bodyPr>
          <a:lstStyle>
            <a:lvl1pPr marL="0" indent="0" algn="ctr">
              <a:buNone/>
              <a:defRPr sz="4800" b="1" i="0">
                <a:solidFill>
                  <a:srgbClr val="BD2C54"/>
                </a:solidFill>
                <a:latin typeface="Barlow Condensed" pitchFamily="2" charset="77"/>
              </a:defRPr>
            </a:lvl1pPr>
          </a:lstStyle>
          <a:p>
            <a:pPr lvl="0"/>
            <a:r>
              <a:rPr lang="fr-FR" dirty="0"/>
              <a:t>GROS TITRE</a:t>
            </a:r>
          </a:p>
        </p:txBody>
      </p:sp>
      <p:sp>
        <p:nvSpPr>
          <p:cNvPr id="21" name="Espace réservé du texte 15">
            <a:extLst>
              <a:ext uri="{FF2B5EF4-FFF2-40B4-BE49-F238E27FC236}">
                <a16:creationId xmlns:a16="http://schemas.microsoft.com/office/drawing/2014/main" id="{49F35ABE-8775-F94D-8BC0-DA5F8FC835C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74950" y="3343275"/>
            <a:ext cx="6443663" cy="995363"/>
          </a:xfrm>
        </p:spPr>
        <p:txBody>
          <a:bodyPr>
            <a:normAutofit/>
          </a:bodyPr>
          <a:lstStyle>
            <a:lvl1pPr marL="0" indent="0" algn="ctr">
              <a:buNone/>
              <a:defRPr sz="3600" b="1" i="0">
                <a:solidFill>
                  <a:schemeClr val="bg2">
                    <a:lumMod val="75000"/>
                  </a:schemeClr>
                </a:solidFill>
                <a:latin typeface="Barlow Condensed" pitchFamily="2" charset="77"/>
              </a:defRPr>
            </a:lvl1pPr>
          </a:lstStyle>
          <a:p>
            <a:pPr lvl="0"/>
            <a:r>
              <a:rPr lang="fr-FR" dirty="0"/>
              <a:t>Sous titre</a:t>
            </a: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EA2CAC2A-505B-B947-88FF-57AF54786B75}"/>
              </a:ext>
            </a:extLst>
          </p:cNvPr>
          <p:cNvCxnSpPr>
            <a:cxnSpLocks/>
          </p:cNvCxnSpPr>
          <p:nvPr userDrawn="1"/>
        </p:nvCxnSpPr>
        <p:spPr>
          <a:xfrm>
            <a:off x="1354667" y="2259106"/>
            <a:ext cx="9601200" cy="0"/>
          </a:xfrm>
          <a:prstGeom prst="line">
            <a:avLst/>
          </a:prstGeom>
          <a:ln w="19050">
            <a:solidFill>
              <a:srgbClr val="BE23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1C9B8F18-3D82-F644-8F21-E7BD13455910}"/>
              </a:ext>
            </a:extLst>
          </p:cNvPr>
          <p:cNvCxnSpPr>
            <a:cxnSpLocks/>
          </p:cNvCxnSpPr>
          <p:nvPr userDrawn="1"/>
        </p:nvCxnSpPr>
        <p:spPr>
          <a:xfrm>
            <a:off x="1354667" y="4731372"/>
            <a:ext cx="9601200" cy="0"/>
          </a:xfrm>
          <a:prstGeom prst="line">
            <a:avLst/>
          </a:prstGeom>
          <a:ln w="19050">
            <a:solidFill>
              <a:srgbClr val="BE23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0B87BE1D-17BC-934B-9EA2-FCEFDDA94E2B}"/>
              </a:ext>
            </a:extLst>
          </p:cNvPr>
          <p:cNvSpPr/>
          <p:nvPr userDrawn="1"/>
        </p:nvSpPr>
        <p:spPr>
          <a:xfrm>
            <a:off x="0" y="6228690"/>
            <a:ext cx="12192000" cy="629310"/>
          </a:xfrm>
          <a:prstGeom prst="rect">
            <a:avLst/>
          </a:prstGeom>
          <a:solidFill>
            <a:srgbClr val="BE23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BD2C54"/>
              </a:solidFill>
            </a:endParaRPr>
          </a:p>
        </p:txBody>
      </p:sp>
      <p:pic>
        <p:nvPicPr>
          <p:cNvPr id="25" name="Image 24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A9BDFF26-53A1-C941-A4A6-BB3FBF99649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20401" y="6383526"/>
            <a:ext cx="973667" cy="31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1383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5BE5C430-AF13-9044-9AE3-C8048A6F9B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1" y="2479674"/>
            <a:ext cx="4724400" cy="760025"/>
          </a:xfrm>
        </p:spPr>
        <p:txBody>
          <a:bodyPr>
            <a:normAutofit/>
          </a:bodyPr>
          <a:lstStyle>
            <a:lvl1pPr marL="0" indent="0" algn="l">
              <a:buNone/>
              <a:defRPr sz="4800" b="1" i="0">
                <a:solidFill>
                  <a:srgbClr val="BD2C54"/>
                </a:solidFill>
                <a:latin typeface="Barlow Condensed" pitchFamily="2" charset="77"/>
              </a:defRPr>
            </a:lvl1pPr>
          </a:lstStyle>
          <a:p>
            <a:pPr lvl="0"/>
            <a:r>
              <a:rPr lang="fr-FR" dirty="0"/>
              <a:t>GROS TITRE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AF5DA6A2-B4D2-4A45-A634-5702F2F749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1" y="3343275"/>
            <a:ext cx="4724400" cy="995363"/>
          </a:xfrm>
        </p:spPr>
        <p:txBody>
          <a:bodyPr>
            <a:normAutofit/>
          </a:bodyPr>
          <a:lstStyle>
            <a:lvl1pPr marL="0" indent="0" algn="l">
              <a:buNone/>
              <a:defRPr sz="3600" b="1" i="0">
                <a:solidFill>
                  <a:schemeClr val="bg2">
                    <a:lumMod val="90000"/>
                  </a:schemeClr>
                </a:solidFill>
                <a:latin typeface="Barlow Condensed" pitchFamily="2" charset="77"/>
              </a:defRPr>
            </a:lvl1pPr>
          </a:lstStyle>
          <a:p>
            <a:pPr lvl="0"/>
            <a:r>
              <a:rPr lang="fr-FR" dirty="0"/>
              <a:t>Sous titre</a:t>
            </a:r>
          </a:p>
        </p:txBody>
      </p:sp>
      <p:sp>
        <p:nvSpPr>
          <p:cNvPr id="4" name="Espace réservé pour une image  3">
            <a:extLst>
              <a:ext uri="{FF2B5EF4-FFF2-40B4-BE49-F238E27FC236}">
                <a16:creationId xmlns:a16="http://schemas.microsoft.com/office/drawing/2014/main" id="{C4890E85-2AF7-CF45-8E8F-8D061F6BB00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0238" y="508000"/>
            <a:ext cx="5100637" cy="520223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05014FA-9912-1144-81BD-623660853204}"/>
              </a:ext>
            </a:extLst>
          </p:cNvPr>
          <p:cNvSpPr/>
          <p:nvPr userDrawn="1"/>
        </p:nvSpPr>
        <p:spPr>
          <a:xfrm>
            <a:off x="0" y="6228690"/>
            <a:ext cx="12192000" cy="629310"/>
          </a:xfrm>
          <a:prstGeom prst="rect">
            <a:avLst/>
          </a:prstGeom>
          <a:solidFill>
            <a:srgbClr val="BE23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BD2C54"/>
              </a:solidFill>
            </a:endParaRPr>
          </a:p>
        </p:txBody>
      </p:sp>
      <p:pic>
        <p:nvPicPr>
          <p:cNvPr id="6" name="Image 5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C6EBDDA2-91FA-AC46-BBE3-B30D405292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20401" y="6383526"/>
            <a:ext cx="973667" cy="31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269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C83B17E-C834-2D45-8EEA-78211DFBB5A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9763" y="457201"/>
            <a:ext cx="5557837" cy="690880"/>
          </a:xfrm>
        </p:spPr>
        <p:txBody>
          <a:bodyPr>
            <a:normAutofit/>
          </a:bodyPr>
          <a:lstStyle>
            <a:lvl1pPr marL="0" indent="0">
              <a:buNone/>
              <a:defRPr sz="4400" b="1" i="0">
                <a:solidFill>
                  <a:schemeClr val="tx1">
                    <a:lumMod val="50000"/>
                    <a:lumOff val="50000"/>
                  </a:schemeClr>
                </a:solidFill>
                <a:latin typeface="Barlow Condensed" pitchFamily="2" charset="77"/>
              </a:defRPr>
            </a:lvl1pPr>
          </a:lstStyle>
          <a:p>
            <a:pPr lvl="0"/>
            <a:r>
              <a:rPr lang="fr-FR" dirty="0"/>
              <a:t>GROS TITRE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002538E-E51F-5341-8D65-C3A5CA2805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9763" y="1172811"/>
            <a:ext cx="5426075" cy="477371"/>
          </a:xfrm>
        </p:spPr>
        <p:txBody>
          <a:bodyPr/>
          <a:lstStyle>
            <a:lvl1pPr marL="0" indent="0">
              <a:buNone/>
              <a:defRPr b="1" i="0">
                <a:solidFill>
                  <a:srgbClr val="BD2C54"/>
                </a:solidFill>
                <a:latin typeface="Barlow Condensed" pitchFamily="2" charset="77"/>
              </a:defRPr>
            </a:lvl1pPr>
          </a:lstStyle>
          <a:p>
            <a:pPr lvl="0"/>
            <a:r>
              <a:rPr lang="fr-FR" dirty="0"/>
              <a:t>Sous titre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4656303-D931-BB4D-865D-896F3168785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73931" y="2183611"/>
            <a:ext cx="4757737" cy="428475"/>
          </a:xfrm>
        </p:spPr>
        <p:txBody>
          <a:bodyPr>
            <a:normAutofit/>
          </a:bodyPr>
          <a:lstStyle>
            <a:lvl1pPr marL="0" indent="0">
              <a:buNone/>
              <a:defRPr sz="2800" b="1" i="0">
                <a:solidFill>
                  <a:srgbClr val="BD2C54"/>
                </a:solidFill>
                <a:latin typeface="Barlow Condensed" pitchFamily="2" charset="77"/>
              </a:defRPr>
            </a:lvl1pPr>
          </a:lstStyle>
          <a:p>
            <a:pPr lvl="0"/>
            <a:r>
              <a:rPr lang="fr-FR" dirty="0"/>
              <a:t>INTERTITRE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8A6358F6-35FB-E441-AABB-6C84F7B7D6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9763" y="2773113"/>
            <a:ext cx="5557837" cy="95182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>
              <a:defRPr/>
            </a:pP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 Medium" pitchFamily="2" charset="77"/>
                <a:cs typeface="Arial" panose="020B0604020202020204" pitchFamily="34" charset="0"/>
              </a:rPr>
              <a:t>Intro Le Centre de Gestion a mis en place des contrats pour formaliser la relation juridique entre l’employeur (le Centre de Gestion) et l’agent contractuel.</a:t>
            </a:r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0C9E4DA0-39EB-5741-8CED-6A2C0FDD50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73931" y="4139286"/>
            <a:ext cx="5138737" cy="296053"/>
          </a:xfrm>
        </p:spPr>
        <p:txBody>
          <a:bodyPr>
            <a:normAutofit/>
          </a:bodyPr>
          <a:lstStyle>
            <a:lvl1pPr marL="0" indent="0">
              <a:buNone/>
              <a:defRPr sz="2000" b="0" i="0">
                <a:solidFill>
                  <a:srgbClr val="BD2C54"/>
                </a:solidFill>
                <a:latin typeface="Barlow Condensed Medium" pitchFamily="2" charset="77"/>
              </a:defRPr>
            </a:lvl1pPr>
          </a:lstStyle>
          <a:p>
            <a:pPr lvl="0"/>
            <a:r>
              <a:rPr lang="fr-FR" dirty="0"/>
              <a:t>INTERTITRE PETIT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842CE7A7-6AB9-394F-B439-518F627B2F3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39763" y="4604386"/>
            <a:ext cx="5557837" cy="871538"/>
          </a:xfrm>
        </p:spPr>
        <p:txBody>
          <a:bodyPr>
            <a:noAutofit/>
          </a:bodyPr>
          <a:lstStyle>
            <a:lvl1pPr marL="0" indent="0">
              <a:buNone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" pitchFamily="2" charset="77"/>
              </a:defRPr>
            </a:lvl1pPr>
            <a:lvl2pPr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" pitchFamily="2" charset="77"/>
              </a:defRPr>
            </a:lvl2pPr>
            <a:lvl3pPr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" pitchFamily="2" charset="77"/>
              </a:defRPr>
            </a:lvl3pPr>
            <a:lvl4pPr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" pitchFamily="2" charset="77"/>
              </a:defRPr>
            </a:lvl4pPr>
            <a:lvl5pPr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" pitchFamily="2" charset="77"/>
              </a:defRPr>
            </a:lvl5pPr>
          </a:lstStyle>
          <a:p>
            <a:pPr>
              <a:defRPr/>
            </a:pP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" pitchFamily="2" charset="77"/>
                <a:cs typeface="Arial" panose="020B0604020202020204" pitchFamily="34" charset="0"/>
              </a:rPr>
              <a:t>Intro Le Centre de Gestion a mis en place des contrats pour formaliser la relation juridique entre l’employeur (le Centre de Gestion) et l’agent contractuel.</a:t>
            </a:r>
          </a:p>
        </p:txBody>
      </p:sp>
      <p:sp>
        <p:nvSpPr>
          <p:cNvPr id="28" name="Espace réservé pour une image  27">
            <a:extLst>
              <a:ext uri="{FF2B5EF4-FFF2-40B4-BE49-F238E27FC236}">
                <a16:creationId xmlns:a16="http://schemas.microsoft.com/office/drawing/2014/main" id="{076358A3-8234-6D4E-BF58-20E21C0D83D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92691" y="650875"/>
            <a:ext cx="3874577" cy="5034165"/>
          </a:xfrm>
        </p:spPr>
        <p:txBody>
          <a:bodyPr/>
          <a:lstStyle/>
          <a:p>
            <a:endParaRPr lang="fr-F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7157D7F-DA88-814A-ADC9-59ED5355A153}"/>
              </a:ext>
            </a:extLst>
          </p:cNvPr>
          <p:cNvSpPr/>
          <p:nvPr userDrawn="1"/>
        </p:nvSpPr>
        <p:spPr>
          <a:xfrm>
            <a:off x="0" y="6228690"/>
            <a:ext cx="12192000" cy="629310"/>
          </a:xfrm>
          <a:prstGeom prst="rect">
            <a:avLst/>
          </a:prstGeom>
          <a:solidFill>
            <a:srgbClr val="BE23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BD2C54"/>
              </a:solidFill>
            </a:endParaRPr>
          </a:p>
        </p:txBody>
      </p:sp>
      <p:pic>
        <p:nvPicPr>
          <p:cNvPr id="32" name="Image 31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8139670C-6E77-D444-8148-2AF25406FD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20401" y="6383526"/>
            <a:ext cx="973667" cy="31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8693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C83B17E-C834-2D45-8EEA-78211DFBB5A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9763" y="457201"/>
            <a:ext cx="5557837" cy="690880"/>
          </a:xfrm>
        </p:spPr>
        <p:txBody>
          <a:bodyPr>
            <a:normAutofit/>
          </a:bodyPr>
          <a:lstStyle>
            <a:lvl1pPr marL="0" indent="0">
              <a:buNone/>
              <a:defRPr sz="4400" b="1" i="0">
                <a:solidFill>
                  <a:schemeClr val="tx1">
                    <a:lumMod val="50000"/>
                    <a:lumOff val="50000"/>
                  </a:schemeClr>
                </a:solidFill>
                <a:latin typeface="Barlow Condensed" pitchFamily="2" charset="77"/>
              </a:defRPr>
            </a:lvl1pPr>
          </a:lstStyle>
          <a:p>
            <a:pPr lvl="0"/>
            <a:r>
              <a:rPr lang="fr-FR" dirty="0"/>
              <a:t>GROS TITRE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002538E-E51F-5341-8D65-C3A5CA2805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9763" y="1322070"/>
            <a:ext cx="5426075" cy="477371"/>
          </a:xfrm>
        </p:spPr>
        <p:txBody>
          <a:bodyPr/>
          <a:lstStyle>
            <a:lvl1pPr marL="0" indent="0">
              <a:buNone/>
              <a:defRPr b="1" i="0">
                <a:solidFill>
                  <a:srgbClr val="BD2C54"/>
                </a:solidFill>
                <a:latin typeface="Barlow Condensed" pitchFamily="2" charset="77"/>
              </a:defRPr>
            </a:lvl1pPr>
          </a:lstStyle>
          <a:p>
            <a:pPr lvl="0"/>
            <a:r>
              <a:rPr lang="fr-FR" dirty="0"/>
              <a:t>Sous titre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8A6358F6-35FB-E441-AABB-6C84F7B7D6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29750" y="2322513"/>
            <a:ext cx="4436733" cy="139573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>
              <a:defRPr/>
            </a:pP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 Medium" pitchFamily="2" charset="77"/>
                <a:cs typeface="Arial" panose="020B0604020202020204" pitchFamily="34" charset="0"/>
              </a:rPr>
              <a:t>Intro Le Centre de Gestion a mis en place des contrats pour formaliser la relation juridique entre l’employeur (le Centre de Gestion) et l’agent contractuel.</a:t>
            </a:r>
          </a:p>
          <a:p>
            <a:endParaRPr lang="fr-FR" dirty="0">
              <a:solidFill>
                <a:schemeClr val="tx1">
                  <a:lumMod val="65000"/>
                  <a:lumOff val="35000"/>
                </a:schemeClr>
              </a:solidFill>
              <a:latin typeface="Barlow Condensed Medium" pitchFamily="2" charset="77"/>
              <a:cs typeface="Arial" panose="020B0604020202020204" pitchFamily="34" charset="0"/>
            </a:endParaRPr>
          </a:p>
        </p:txBody>
      </p:sp>
      <p:sp>
        <p:nvSpPr>
          <p:cNvPr id="3" name="Espace réservé du graphique 2">
            <a:extLst>
              <a:ext uri="{FF2B5EF4-FFF2-40B4-BE49-F238E27FC236}">
                <a16:creationId xmlns:a16="http://schemas.microsoft.com/office/drawing/2014/main" id="{244DFCD0-5271-5C4A-8A8B-529367F7B44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639763" y="2322513"/>
            <a:ext cx="6245225" cy="3586162"/>
          </a:xfrm>
        </p:spPr>
        <p:txBody>
          <a:bodyPr/>
          <a:lstStyle/>
          <a:p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0D60F0-382B-E145-8E43-C8AF4ABBF443}"/>
              </a:ext>
            </a:extLst>
          </p:cNvPr>
          <p:cNvSpPr/>
          <p:nvPr userDrawn="1"/>
        </p:nvSpPr>
        <p:spPr>
          <a:xfrm>
            <a:off x="0" y="6228690"/>
            <a:ext cx="12192000" cy="629310"/>
          </a:xfrm>
          <a:prstGeom prst="rect">
            <a:avLst/>
          </a:prstGeom>
          <a:solidFill>
            <a:srgbClr val="BE23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BD2C54"/>
              </a:solidFill>
            </a:endParaRPr>
          </a:p>
        </p:txBody>
      </p:sp>
      <p:pic>
        <p:nvPicPr>
          <p:cNvPr id="19" name="Image 18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738D59B8-1533-3845-8EFB-D08909FB10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20401" y="6383526"/>
            <a:ext cx="973667" cy="319638"/>
          </a:xfrm>
          <a:prstGeom prst="rect">
            <a:avLst/>
          </a:prstGeom>
        </p:spPr>
      </p:pic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3BD03DE-2625-8A46-9FFA-C4EC1DB1D74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29475" y="3802386"/>
            <a:ext cx="4437063" cy="2049462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</a:lstStyle>
          <a:p>
            <a:pPr>
              <a:defRPr/>
            </a:pP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" pitchFamily="2" charset="77"/>
                <a:cs typeface="Arial" panose="020B0604020202020204" pitchFamily="34" charset="0"/>
              </a:rPr>
              <a:t>Intro Le Centre de Gestion a mis en place des contrats pour formaliser la relation juridique entre l’employeur (le Centre de Gestion) et l’agent contractuel.</a:t>
            </a:r>
          </a:p>
          <a:p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" pitchFamily="2" charset="77"/>
                <a:cs typeface="Arial" panose="020B0604020202020204" pitchFamily="34" charset="0"/>
              </a:rPr>
              <a:t>Intro Le Centre de Gestion a mis en place des contrats pour formaliser la relation juridique entre l’employeur (le Centre de Gestion) et l’agent contractuel.</a:t>
            </a:r>
          </a:p>
        </p:txBody>
      </p:sp>
    </p:spTree>
    <p:extLst>
      <p:ext uri="{BB962C8B-B14F-4D97-AF65-F5344CB8AC3E}">
        <p14:creationId xmlns:p14="http://schemas.microsoft.com/office/powerpoint/2010/main" val="8992452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C83B17E-C834-2D45-8EEA-78211DFBB5A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9763" y="457201"/>
            <a:ext cx="5557837" cy="690880"/>
          </a:xfrm>
        </p:spPr>
        <p:txBody>
          <a:bodyPr>
            <a:normAutofit/>
          </a:bodyPr>
          <a:lstStyle>
            <a:lvl1pPr marL="0" indent="0">
              <a:buNone/>
              <a:defRPr sz="4400" b="1" i="0">
                <a:solidFill>
                  <a:schemeClr val="tx1">
                    <a:lumMod val="50000"/>
                    <a:lumOff val="50000"/>
                  </a:schemeClr>
                </a:solidFill>
                <a:latin typeface="Barlow Condensed" pitchFamily="2" charset="77"/>
              </a:defRPr>
            </a:lvl1pPr>
          </a:lstStyle>
          <a:p>
            <a:pPr lvl="0"/>
            <a:r>
              <a:rPr lang="fr-FR" dirty="0"/>
              <a:t>GROS TITRE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002538E-E51F-5341-8D65-C3A5CA2805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9763" y="1322070"/>
            <a:ext cx="5426075" cy="477371"/>
          </a:xfrm>
        </p:spPr>
        <p:txBody>
          <a:bodyPr/>
          <a:lstStyle>
            <a:lvl1pPr marL="0" indent="0">
              <a:buNone/>
              <a:defRPr b="1" i="0">
                <a:solidFill>
                  <a:srgbClr val="BD2C54"/>
                </a:solidFill>
                <a:latin typeface="Barlow Condensed" pitchFamily="2" charset="77"/>
              </a:defRPr>
            </a:lvl1pPr>
          </a:lstStyle>
          <a:p>
            <a:pPr lvl="0"/>
            <a:r>
              <a:rPr lang="fr-FR" dirty="0"/>
              <a:t>Sous titre</a:t>
            </a:r>
          </a:p>
        </p:txBody>
      </p:sp>
      <p:sp>
        <p:nvSpPr>
          <p:cNvPr id="4" name="Espace réservé du tableau 3">
            <a:extLst>
              <a:ext uri="{FF2B5EF4-FFF2-40B4-BE49-F238E27FC236}">
                <a16:creationId xmlns:a16="http://schemas.microsoft.com/office/drawing/2014/main" id="{DD252964-7F86-E141-AD4C-604EF45ACE61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639763" y="2281239"/>
            <a:ext cx="5856287" cy="2320958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AF2A963-6FE3-114F-B0B3-BBBD92773229}"/>
              </a:ext>
            </a:extLst>
          </p:cNvPr>
          <p:cNvSpPr/>
          <p:nvPr userDrawn="1"/>
        </p:nvSpPr>
        <p:spPr>
          <a:xfrm>
            <a:off x="0" y="6228690"/>
            <a:ext cx="12192000" cy="629310"/>
          </a:xfrm>
          <a:prstGeom prst="rect">
            <a:avLst/>
          </a:prstGeom>
          <a:solidFill>
            <a:srgbClr val="BE23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BD2C54"/>
              </a:solidFill>
            </a:endParaRPr>
          </a:p>
        </p:txBody>
      </p:sp>
      <p:pic>
        <p:nvPicPr>
          <p:cNvPr id="12" name="Image 11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12D9A8CD-BB37-9942-9653-AE38B60B8B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20401" y="6383526"/>
            <a:ext cx="973667" cy="319638"/>
          </a:xfrm>
          <a:prstGeom prst="rect">
            <a:avLst/>
          </a:prstGeom>
        </p:spPr>
      </p:pic>
      <p:sp>
        <p:nvSpPr>
          <p:cNvPr id="16" name="Espace réservé du texte 12">
            <a:extLst>
              <a:ext uri="{FF2B5EF4-FFF2-40B4-BE49-F238E27FC236}">
                <a16:creationId xmlns:a16="http://schemas.microsoft.com/office/drawing/2014/main" id="{230C8353-6E53-6A49-AA42-3C116DBCE79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29750" y="1416580"/>
            <a:ext cx="4436733" cy="139573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>
              <a:defRPr/>
            </a:pP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 Medium" pitchFamily="2" charset="77"/>
                <a:cs typeface="Arial" panose="020B0604020202020204" pitchFamily="34" charset="0"/>
              </a:rPr>
              <a:t>Intro Le Centre de Gestion a mis en place des contrats pour formaliser la relation juridique entre l’employeur (le Centre de Gestion) et l’agent contractuel.</a:t>
            </a:r>
          </a:p>
          <a:p>
            <a:endParaRPr lang="fr-FR" dirty="0">
              <a:solidFill>
                <a:schemeClr val="tx1">
                  <a:lumMod val="65000"/>
                  <a:lumOff val="35000"/>
                </a:schemeClr>
              </a:solidFill>
              <a:latin typeface="Barlow Condensed Medium" pitchFamily="2" charset="77"/>
              <a:cs typeface="Arial" panose="020B0604020202020204" pitchFamily="34" charset="0"/>
            </a:endParaRPr>
          </a:p>
        </p:txBody>
      </p:sp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2A21DF79-BFF8-C844-9C63-3502CF38467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29475" y="2896453"/>
            <a:ext cx="4437063" cy="2049462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</a:lstStyle>
          <a:p>
            <a:pPr>
              <a:defRPr/>
            </a:pP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" pitchFamily="2" charset="77"/>
                <a:cs typeface="Arial" panose="020B0604020202020204" pitchFamily="34" charset="0"/>
              </a:rPr>
              <a:t>Intro Le Centre de Gestion a mis en place des contrats pour formaliser la relation juridique entre l’employeur (le Centre de Gestion) et l’agent contractuel.</a:t>
            </a:r>
          </a:p>
          <a:p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" pitchFamily="2" charset="77"/>
                <a:cs typeface="Arial" panose="020B0604020202020204" pitchFamily="34" charset="0"/>
              </a:rPr>
              <a:t>Intro Le Centre de Gestion a mis en place des contrats pour formaliser la relation juridique entre l’employeur (le Centre de Gestion) et l’agent contractuel.</a:t>
            </a:r>
          </a:p>
        </p:txBody>
      </p:sp>
    </p:spTree>
    <p:extLst>
      <p:ext uri="{BB962C8B-B14F-4D97-AF65-F5344CB8AC3E}">
        <p14:creationId xmlns:p14="http://schemas.microsoft.com/office/powerpoint/2010/main" val="3841688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B601-4A21-4E11-B23A-7081002657AF}" type="datetimeFigureOut">
              <a:rPr lang="fr-FR" smtClean="0"/>
              <a:t>01/07/2026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6394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C83B17E-C834-2D45-8EEA-78211DFBB5A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9763" y="457201"/>
            <a:ext cx="5557837" cy="690880"/>
          </a:xfrm>
        </p:spPr>
        <p:txBody>
          <a:bodyPr>
            <a:normAutofit/>
          </a:bodyPr>
          <a:lstStyle>
            <a:lvl1pPr marL="0" indent="0">
              <a:buNone/>
              <a:defRPr sz="4400" b="1" i="0">
                <a:solidFill>
                  <a:schemeClr val="tx1">
                    <a:lumMod val="50000"/>
                    <a:lumOff val="50000"/>
                  </a:schemeClr>
                </a:solidFill>
                <a:latin typeface="Barlow Condensed" pitchFamily="2" charset="77"/>
              </a:defRPr>
            </a:lvl1pPr>
          </a:lstStyle>
          <a:p>
            <a:pPr lvl="0"/>
            <a:r>
              <a:rPr lang="fr-FR" dirty="0"/>
              <a:t>CONTACTS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8550275-67E5-9A43-92F5-3ADF60714C8E}"/>
              </a:ext>
            </a:extLst>
          </p:cNvPr>
          <p:cNvSpPr/>
          <p:nvPr userDrawn="1"/>
        </p:nvSpPr>
        <p:spPr>
          <a:xfrm>
            <a:off x="0" y="6228690"/>
            <a:ext cx="12192000" cy="629310"/>
          </a:xfrm>
          <a:prstGeom prst="rect">
            <a:avLst/>
          </a:prstGeom>
          <a:solidFill>
            <a:srgbClr val="BE23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BD2C54"/>
              </a:solidFill>
            </a:endParaRPr>
          </a:p>
        </p:txBody>
      </p:sp>
      <p:pic>
        <p:nvPicPr>
          <p:cNvPr id="22" name="Image 21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50E649E5-1DA4-224C-BD77-8DA346A583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20401" y="6383526"/>
            <a:ext cx="973667" cy="31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0608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2EB7162C-7C59-F248-BED8-E6627ACBD610}"/>
              </a:ext>
            </a:extLst>
          </p:cNvPr>
          <p:cNvSpPr/>
          <p:nvPr userDrawn="1"/>
        </p:nvSpPr>
        <p:spPr>
          <a:xfrm>
            <a:off x="0" y="4680488"/>
            <a:ext cx="8198603" cy="2177512"/>
          </a:xfrm>
          <a:prstGeom prst="rect">
            <a:avLst/>
          </a:prstGeom>
          <a:solidFill>
            <a:srgbClr val="BE23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BE2352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C394C15-2A30-7B48-B48B-6032F07B500D}"/>
              </a:ext>
            </a:extLst>
          </p:cNvPr>
          <p:cNvSpPr/>
          <p:nvPr userDrawn="1"/>
        </p:nvSpPr>
        <p:spPr>
          <a:xfrm>
            <a:off x="8198602" y="0"/>
            <a:ext cx="3993397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BE2352"/>
              </a:solidFill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982957CD-191D-1347-A430-3D75ABD14532}"/>
              </a:ext>
            </a:extLst>
          </p:cNvPr>
          <p:cNvSpPr txBox="1"/>
          <p:nvPr userDrawn="1"/>
        </p:nvSpPr>
        <p:spPr>
          <a:xfrm>
            <a:off x="1356103" y="2177512"/>
            <a:ext cx="5441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0" i="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 Medium" pitchFamily="2" charset="77"/>
                <a:cs typeface="Arial" panose="020B0604020202020204" pitchFamily="34" charset="0"/>
              </a:rPr>
              <a:t>Merci pour votre attention</a:t>
            </a:r>
          </a:p>
        </p:txBody>
      </p:sp>
      <p:sp>
        <p:nvSpPr>
          <p:cNvPr id="32" name="Titre 1">
            <a:extLst>
              <a:ext uri="{FF2B5EF4-FFF2-40B4-BE49-F238E27FC236}">
                <a16:creationId xmlns:a16="http://schemas.microsoft.com/office/drawing/2014/main" id="{56CEB76D-230F-BD4C-BDFB-9BF222E67BCC}"/>
              </a:ext>
            </a:extLst>
          </p:cNvPr>
          <p:cNvSpPr txBox="1">
            <a:spLocks/>
          </p:cNvSpPr>
          <p:nvPr userDrawn="1"/>
        </p:nvSpPr>
        <p:spPr>
          <a:xfrm>
            <a:off x="591283" y="5287463"/>
            <a:ext cx="4745065" cy="6819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fr-FR" sz="1800" b="0" i="0" dirty="0">
                <a:solidFill>
                  <a:schemeClr val="bg1"/>
                </a:solidFill>
                <a:latin typeface="Barlow Condensed Medium" pitchFamily="2" charset="77"/>
              </a:rPr>
              <a:t>Ensemble, soutenons les métiers</a:t>
            </a:r>
          </a:p>
          <a:p>
            <a:pPr algn="l"/>
            <a:r>
              <a:rPr lang="fr-FR" sz="1800" b="0" i="0" dirty="0">
                <a:solidFill>
                  <a:schemeClr val="bg1"/>
                </a:solidFill>
                <a:latin typeface="Barlow Condensed Medium" pitchFamily="2" charset="77"/>
              </a:rPr>
              <a:t>Publics territoriaux !</a:t>
            </a:r>
          </a:p>
        </p:txBody>
      </p:sp>
      <p:pic>
        <p:nvPicPr>
          <p:cNvPr id="33" name="Image 32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295E062C-AA77-5846-ABBA-3F4C04E649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66281" y="5062509"/>
            <a:ext cx="2990802" cy="981829"/>
          </a:xfrm>
          <a:prstGeom prst="rect">
            <a:avLst/>
          </a:prstGeom>
        </p:spPr>
      </p:pic>
      <p:pic>
        <p:nvPicPr>
          <p:cNvPr id="34" name="Image 33" descr="Une image contenant texte, carte de visite, enveloppe, graphiques vectoriels&#10;&#10;Description générée automatiquement">
            <a:extLst>
              <a:ext uri="{FF2B5EF4-FFF2-40B4-BE49-F238E27FC236}">
                <a16:creationId xmlns:a16="http://schemas.microsoft.com/office/drawing/2014/main" id="{1E77E363-BF83-D94F-A6D5-30136D049F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760678" y="4302523"/>
            <a:ext cx="815890" cy="815890"/>
          </a:xfrm>
          <a:prstGeom prst="rect">
            <a:avLst/>
          </a:prstGeom>
        </p:spPr>
      </p:pic>
      <p:sp>
        <p:nvSpPr>
          <p:cNvPr id="35" name="Titre 1">
            <a:extLst>
              <a:ext uri="{FF2B5EF4-FFF2-40B4-BE49-F238E27FC236}">
                <a16:creationId xmlns:a16="http://schemas.microsoft.com/office/drawing/2014/main" id="{22263054-67DE-2B4C-9501-CC6BE2991BCD}"/>
              </a:ext>
            </a:extLst>
          </p:cNvPr>
          <p:cNvSpPr txBox="1">
            <a:spLocks/>
          </p:cNvSpPr>
          <p:nvPr userDrawn="1"/>
        </p:nvSpPr>
        <p:spPr>
          <a:xfrm>
            <a:off x="8960602" y="1532481"/>
            <a:ext cx="2900767" cy="314800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fr-FR" sz="1600" b="0" i="0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  <a:t>7 rue Condorcet CS 70007</a:t>
            </a:r>
          </a:p>
          <a:p>
            <a:pPr algn="l">
              <a:lnSpc>
                <a:spcPct val="110000"/>
              </a:lnSpc>
            </a:pPr>
            <a:r>
              <a:rPr lang="fr-FR" sz="1600" b="0" i="0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  <a:t>63 063 Clermont-Ferrand Cedex 1</a:t>
            </a:r>
          </a:p>
          <a:p>
            <a:pPr algn="l">
              <a:lnSpc>
                <a:spcPct val="110000"/>
              </a:lnSpc>
            </a:pPr>
            <a:r>
              <a:rPr lang="fr-FR" sz="1600" b="0" i="0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  <a:t>04 73 28 59 80  </a:t>
            </a:r>
          </a:p>
          <a:p>
            <a:pPr algn="l">
              <a:lnSpc>
                <a:spcPct val="110000"/>
              </a:lnSpc>
            </a:pPr>
            <a:r>
              <a:rPr lang="fr-FR" sz="1600" b="0" i="0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  <a:t>accueil@cdg63.fr  </a:t>
            </a:r>
          </a:p>
          <a:p>
            <a:pPr algn="l">
              <a:lnSpc>
                <a:spcPct val="110000"/>
              </a:lnSpc>
            </a:pPr>
            <a:r>
              <a:rPr lang="fr-FR" sz="1600" b="0" i="0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  <a:t>cdg63.fr</a:t>
            </a:r>
          </a:p>
          <a:p>
            <a:pPr algn="l">
              <a:lnSpc>
                <a:spcPct val="110000"/>
              </a:lnSpc>
            </a:pPr>
            <a:br>
              <a:rPr lang="fr-FR" sz="1600" b="0" i="0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</a:br>
            <a:endParaRPr lang="fr-FR" sz="1600" b="0" i="0" kern="12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Barlow Condensed Medium" pitchFamily="2" charset="77"/>
              <a:ea typeface="+mj-ea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fr-FR" sz="1600" b="0" i="1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  <a:t>Ouverture au public </a:t>
            </a:r>
            <a:br>
              <a:rPr lang="fr-FR" sz="1600" b="0" i="1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</a:br>
            <a:r>
              <a:rPr lang="fr-FR" sz="1600" b="0" i="1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  <a:t>du lundi au vendredi </a:t>
            </a:r>
            <a:br>
              <a:rPr lang="fr-FR" sz="1600" b="0" i="1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</a:br>
            <a:r>
              <a:rPr lang="fr-FR" sz="1600" b="0" i="1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  <a:t>de 8h30 à 12h </a:t>
            </a:r>
            <a:br>
              <a:rPr lang="fr-FR" sz="1600" b="0" i="1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</a:br>
            <a:r>
              <a:rPr lang="fr-FR" sz="1600" b="0" i="1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rlow Condensed Medium" pitchFamily="2" charset="77"/>
                <a:ea typeface="+mj-ea"/>
                <a:cs typeface="Arial" panose="020B0604020202020204" pitchFamily="34" charset="0"/>
              </a:rPr>
              <a:t>et de 13h30 à 16h30.</a:t>
            </a:r>
          </a:p>
        </p:txBody>
      </p:sp>
      <p:pic>
        <p:nvPicPr>
          <p:cNvPr id="36" name="Image 35">
            <a:extLst>
              <a:ext uri="{FF2B5EF4-FFF2-40B4-BE49-F238E27FC236}">
                <a16:creationId xmlns:a16="http://schemas.microsoft.com/office/drawing/2014/main" id="{95DE8175-0302-B34A-8636-5A82F9D577E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781114" y="2804585"/>
            <a:ext cx="206380" cy="206380"/>
          </a:xfrm>
          <a:prstGeom prst="rect">
            <a:avLst/>
          </a:prstGeom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15BFBF4F-FDFB-6C45-BC78-54BF913429C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804742" y="1766163"/>
            <a:ext cx="159124" cy="159124"/>
          </a:xfrm>
          <a:prstGeom prst="rect">
            <a:avLst/>
          </a:prstGeom>
        </p:spPr>
      </p:pic>
      <p:pic>
        <p:nvPicPr>
          <p:cNvPr id="38" name="Image 37">
            <a:extLst>
              <a:ext uri="{FF2B5EF4-FFF2-40B4-BE49-F238E27FC236}">
                <a16:creationId xmlns:a16="http://schemas.microsoft.com/office/drawing/2014/main" id="{C2AC3916-35E9-D04B-A387-95E149B9CA6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764401" y="2254163"/>
            <a:ext cx="239806" cy="239806"/>
          </a:xfrm>
          <a:prstGeom prst="rect">
            <a:avLst/>
          </a:prstGeom>
        </p:spPr>
      </p:pic>
      <p:pic>
        <p:nvPicPr>
          <p:cNvPr id="39" name="Image 38">
            <a:extLst>
              <a:ext uri="{FF2B5EF4-FFF2-40B4-BE49-F238E27FC236}">
                <a16:creationId xmlns:a16="http://schemas.microsoft.com/office/drawing/2014/main" id="{5FA9E47E-661F-F34F-BC08-CF4292610631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764401" y="2523771"/>
            <a:ext cx="251012" cy="251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574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3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3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1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22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8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B601-4A21-4E11-B23A-7081002657AF}" type="datetimeFigureOut">
              <a:rPr lang="fr-FR" smtClean="0"/>
              <a:t>01/07/2026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2936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B601-4A21-4E11-B23A-7081002657AF}" type="datetimeFigureOut">
              <a:rPr lang="fr-FR" smtClean="0"/>
              <a:t>01/07/2026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574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2" indent="0">
              <a:buNone/>
              <a:defRPr sz="1801" b="1"/>
            </a:lvl3pPr>
            <a:lvl4pPr marL="1371635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8" indent="0">
              <a:buNone/>
              <a:defRPr sz="1600" b="1"/>
            </a:lvl7pPr>
            <a:lvl8pPr marL="3200481" indent="0">
              <a:buNone/>
              <a:defRPr sz="1600" b="1"/>
            </a:lvl8pPr>
            <a:lvl9pPr marL="3657692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2" indent="0">
              <a:buNone/>
              <a:defRPr sz="1801" b="1"/>
            </a:lvl3pPr>
            <a:lvl4pPr marL="1371635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8" indent="0">
              <a:buNone/>
              <a:defRPr sz="1600" b="1"/>
            </a:lvl7pPr>
            <a:lvl8pPr marL="3200481" indent="0">
              <a:buNone/>
              <a:defRPr sz="1600" b="1"/>
            </a:lvl8pPr>
            <a:lvl9pPr marL="3657692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B601-4A21-4E11-B23A-7081002657AF}" type="datetimeFigureOut">
              <a:rPr lang="fr-FR" smtClean="0"/>
              <a:t>01/07/2026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2723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B601-4A21-4E11-B23A-7081002657AF}" type="datetimeFigureOut">
              <a:rPr lang="fr-FR" smtClean="0"/>
              <a:t>01/07/2026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45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B601-4A21-4E11-B23A-7081002657AF}" type="datetimeFigureOut">
              <a:rPr lang="fr-FR" smtClean="0"/>
              <a:t>01/07/2026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9189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90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2" indent="0">
              <a:buNone/>
              <a:defRPr sz="1200"/>
            </a:lvl3pPr>
            <a:lvl4pPr marL="1371635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8" indent="0">
              <a:buNone/>
              <a:defRPr sz="1001"/>
            </a:lvl7pPr>
            <a:lvl8pPr marL="3200481" indent="0">
              <a:buNone/>
              <a:defRPr sz="1001"/>
            </a:lvl8pPr>
            <a:lvl9pPr marL="3657692" indent="0">
              <a:buNone/>
              <a:defRPr sz="100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B601-4A21-4E11-B23A-7081002657AF}" type="datetimeFigureOut">
              <a:rPr lang="fr-FR" smtClean="0"/>
              <a:t>01/07/2026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0286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90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1" indent="0">
              <a:buNone/>
              <a:defRPr sz="2800"/>
            </a:lvl2pPr>
            <a:lvl3pPr marL="914422" indent="0">
              <a:buNone/>
              <a:defRPr sz="2400"/>
            </a:lvl3pPr>
            <a:lvl4pPr marL="1371635" indent="0">
              <a:buNone/>
              <a:defRPr sz="2000"/>
            </a:lvl4pPr>
            <a:lvl5pPr marL="1828846" indent="0">
              <a:buNone/>
              <a:defRPr sz="2000"/>
            </a:lvl5pPr>
            <a:lvl6pPr marL="2286057" indent="0">
              <a:buNone/>
              <a:defRPr sz="2000"/>
            </a:lvl6pPr>
            <a:lvl7pPr marL="2743268" indent="0">
              <a:buNone/>
              <a:defRPr sz="2000"/>
            </a:lvl7pPr>
            <a:lvl8pPr marL="3200481" indent="0">
              <a:buNone/>
              <a:defRPr sz="2000"/>
            </a:lvl8pPr>
            <a:lvl9pPr marL="3657692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2" indent="0">
              <a:buNone/>
              <a:defRPr sz="1200"/>
            </a:lvl3pPr>
            <a:lvl4pPr marL="1371635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8" indent="0">
              <a:buNone/>
              <a:defRPr sz="1001"/>
            </a:lvl7pPr>
            <a:lvl8pPr marL="3200481" indent="0">
              <a:buNone/>
              <a:defRPr sz="1001"/>
            </a:lvl8pPr>
            <a:lvl9pPr marL="3657692" indent="0">
              <a:buNone/>
              <a:defRPr sz="100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B601-4A21-4E11-B23A-7081002657AF}" type="datetimeFigureOut">
              <a:rPr lang="fr-FR" smtClean="0"/>
              <a:t>01/07/2026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7399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6B601-4A21-4E11-B23A-7081002657AF}" type="datetimeFigureOut">
              <a:rPr lang="fr-FR" smtClean="0"/>
              <a:t>01/07/2026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58955-D673-4F6D-BA86-6C57546332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6665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22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7" indent="-228607" algn="l" defTabSz="914422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9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3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4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1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22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1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CD9916E-381D-DC46-8DC6-238B78E1A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B1EC98D-8233-FE4B-ABB4-8972D8C85B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2BEADD-6776-6649-80E9-FD7223EF1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F97FC-340B-7240-B924-5A339F80FA59}" type="datetimeFigureOut">
              <a:rPr lang="fr-FR" smtClean="0"/>
              <a:t>01/07/2026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799109-C5FD-BE47-B5C1-1F8E5F58C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8F95E1-4B94-0546-86BE-7C74C4A033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EEC02-F408-B546-9D74-306F62B057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9939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Barlow Condensed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Barlow Condensed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Barlow Condensed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Barlow Condensed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Barlow Condensed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Barlow Condensed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svg"/><Relationship Id="rId4" Type="http://schemas.openxmlformats.org/officeDocument/2006/relationships/image" Target="../media/image11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sv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sv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0.svg"/><Relationship Id="rId5" Type="http://schemas.openxmlformats.org/officeDocument/2006/relationships/image" Target="../media/image17.svg"/><Relationship Id="rId4" Type="http://schemas.openxmlformats.org/officeDocument/2006/relationships/hyperlink" Target="https://svgsilh.com/fr/9c27b0/image/98713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vgsilh.com/fr/9c27b0/image/98713.html" TargetMode="External"/><Relationship Id="rId2" Type="http://schemas.openxmlformats.org/officeDocument/2006/relationships/image" Target="../media/image18.svg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4653731B-5DED-6B4D-A2E5-660FEBA46B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51353" y="3073558"/>
            <a:ext cx="4895821" cy="846055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D01050"/>
                </a:solidFill>
              </a:rPr>
              <a:t>MAIRE/PRESIDENT.E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27648B1D-6920-E344-B792-0DB803A37D6D}"/>
              </a:ext>
            </a:extLst>
          </p:cNvPr>
          <p:cNvCxnSpPr>
            <a:cxnSpLocks/>
          </p:cNvCxnSpPr>
          <p:nvPr/>
        </p:nvCxnSpPr>
        <p:spPr>
          <a:xfrm>
            <a:off x="1354667" y="4731372"/>
            <a:ext cx="96012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27648B1D-6920-E344-B792-0DB803A37D6D}"/>
              </a:ext>
            </a:extLst>
          </p:cNvPr>
          <p:cNvCxnSpPr>
            <a:cxnSpLocks/>
          </p:cNvCxnSpPr>
          <p:nvPr/>
        </p:nvCxnSpPr>
        <p:spPr>
          <a:xfrm>
            <a:off x="1354667" y="2173229"/>
            <a:ext cx="96012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A754E03A-CB80-FAA0-4403-5ECDDFDA85AD}"/>
              </a:ext>
            </a:extLst>
          </p:cNvPr>
          <p:cNvSpPr txBox="1"/>
          <p:nvPr/>
        </p:nvSpPr>
        <p:spPr>
          <a:xfrm>
            <a:off x="7690757" y="3013501"/>
            <a:ext cx="222650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b="1" dirty="0">
                <a:solidFill>
                  <a:srgbClr val="D01050"/>
                </a:solidFill>
                <a:latin typeface="Barlow Condensed" pitchFamily="2" charset="77"/>
              </a:rPr>
              <a:t>SGM/DGS</a:t>
            </a:r>
          </a:p>
        </p:txBody>
      </p:sp>
      <p:pic>
        <p:nvPicPr>
          <p:cNvPr id="10" name="Image 9" descr="Vector sign of collaboration symbol is isolated on a white background ...">
            <a:extLst>
              <a:ext uri="{FF2B5EF4-FFF2-40B4-BE49-F238E27FC236}">
                <a16:creationId xmlns:a16="http://schemas.microsoft.com/office/drawing/2014/main" id="{9DFA5178-6CA5-0956-7FA5-2CA0B29C799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750" t="12578" r="15083" b="31201"/>
          <a:stretch>
            <a:fillRect/>
          </a:stretch>
        </p:blipFill>
        <p:spPr>
          <a:xfrm>
            <a:off x="6726462" y="2996442"/>
            <a:ext cx="1022351" cy="8309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807764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4"/>
          <p:cNvSpPr>
            <a:spLocks noGrp="1"/>
          </p:cNvSpPr>
          <p:nvPr>
            <p:ph type="body" sz="quarter" idx="11"/>
          </p:nvPr>
        </p:nvSpPr>
        <p:spPr>
          <a:xfrm>
            <a:off x="879953" y="177484"/>
            <a:ext cx="6015698" cy="501446"/>
          </a:xfrm>
        </p:spPr>
        <p:txBody>
          <a:bodyPr>
            <a:noAutofit/>
          </a:bodyPr>
          <a:lstStyle/>
          <a:p>
            <a:pPr marL="0" marR="0" lvl="0" indent="0" algn="ctr" defTabSz="914422" rtl="0" eaLnBrk="1" fontAlgn="auto" latinLnBrk="0" hangingPunct="1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D01050"/>
                </a:solidFill>
                <a:effectLst/>
                <a:uLnTx/>
                <a:uFillTx/>
                <a:latin typeface="Barlow Condensed" pitchFamily="2" charset="77"/>
                <a:ea typeface="+mn-ea"/>
                <a:cs typeface="+mn-cs"/>
              </a:rPr>
              <a:t>MAIRE/PRESIDENT.E - SGM/DGS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E26515BD-4EF6-5243-8E3E-8E186C145951}"/>
              </a:ext>
            </a:extLst>
          </p:cNvPr>
          <p:cNvCxnSpPr>
            <a:cxnSpLocks/>
          </p:cNvCxnSpPr>
          <p:nvPr/>
        </p:nvCxnSpPr>
        <p:spPr>
          <a:xfrm>
            <a:off x="1887564" y="816326"/>
            <a:ext cx="1177872" cy="0"/>
          </a:xfrm>
          <a:prstGeom prst="line">
            <a:avLst/>
          </a:prstGeom>
          <a:ln w="38100">
            <a:solidFill>
              <a:srgbClr val="BE23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91DCD2-7455-FA42-90D7-2A031414B8D6}"/>
              </a:ext>
            </a:extLst>
          </p:cNvPr>
          <p:cNvSpPr>
            <a:spLocks noGrp="1"/>
          </p:cNvSpPr>
          <p:nvPr/>
        </p:nvSpPr>
        <p:spPr>
          <a:xfrm>
            <a:off x="6206754" y="217182"/>
            <a:ext cx="5487657" cy="6086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i="0" kern="1200">
                <a:solidFill>
                  <a:schemeClr val="bg2">
                    <a:lumMod val="75000"/>
                  </a:schemeClr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dirty="0">
                <a:latin typeface="Barlow Condensed" panose="020B0604020202020204" pitchFamily="2" charset="0"/>
                <a:ea typeface="Calibri" panose="020F0502020204030204" pitchFamily="34" charset="0"/>
              </a:rPr>
              <a:t>ROLE- &gt; Partage compétences </a:t>
            </a:r>
            <a:r>
              <a:rPr lang="fr-FR" sz="1600" dirty="0">
                <a:latin typeface="Barlow Condensed" panose="020B0604020202020204" pitchFamily="2" charset="0"/>
                <a:ea typeface="Calibri" panose="020F0502020204030204" pitchFamily="34" charset="0"/>
              </a:rPr>
              <a:t>(Ressources Humaines) </a:t>
            </a:r>
            <a:endParaRPr lang="fr-FR" sz="1600" dirty="0">
              <a:latin typeface="Barlow Condensed" panose="020B0604020202020204" pitchFamily="2" charset="0"/>
            </a:endParaRPr>
          </a:p>
        </p:txBody>
      </p:sp>
      <p:sp>
        <p:nvSpPr>
          <p:cNvPr id="4" name="Espace réservé du texte 4">
            <a:extLst>
              <a:ext uri="{FF2B5EF4-FFF2-40B4-BE49-F238E27FC236}">
                <a16:creationId xmlns:a16="http://schemas.microsoft.com/office/drawing/2014/main" id="{17FDA7A2-5663-9F40-8352-D8CA1D3195C8}"/>
              </a:ext>
            </a:extLst>
          </p:cNvPr>
          <p:cNvSpPr>
            <a:spLocks noGrp="1"/>
          </p:cNvSpPr>
          <p:nvPr/>
        </p:nvSpPr>
        <p:spPr>
          <a:xfrm>
            <a:off x="1043794" y="2624323"/>
            <a:ext cx="10634694" cy="3766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endParaRPr lang="fr-FR" sz="2000" kern="100" dirty="0">
              <a:solidFill>
                <a:prstClr val="black"/>
              </a:solidFill>
              <a:latin typeface="Calibri" panose="020F0502020204030204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945E26B-3402-D058-8AB8-A77C91D8735A}"/>
              </a:ext>
            </a:extLst>
          </p:cNvPr>
          <p:cNvSpPr txBox="1"/>
          <p:nvPr/>
        </p:nvSpPr>
        <p:spPr>
          <a:xfrm>
            <a:off x="495294" y="3571718"/>
            <a:ext cx="4772636" cy="597287"/>
          </a:xfrm>
          <a:prstGeom prst="roundRect">
            <a:avLst/>
          </a:prstGeom>
          <a:solidFill>
            <a:srgbClr val="ED7D31"/>
          </a:solidFill>
        </p:spPr>
        <p:txBody>
          <a:bodyPr wrap="square" anchor="ctr" anchorCtr="0">
            <a:noAutofit/>
          </a:bodyPr>
          <a:lstStyle/>
          <a:p>
            <a:r>
              <a:rPr lang="fr-FR" sz="2000" b="1" dirty="0">
                <a:solidFill>
                  <a:srgbClr val="FFFFFF"/>
                </a:solidFill>
              </a:rPr>
              <a:t>Autorité territoriale </a:t>
            </a:r>
            <a:r>
              <a:rPr lang="fr-FR" sz="1600" b="1" dirty="0">
                <a:solidFill>
                  <a:srgbClr val="FFFFFF"/>
                </a:solidFill>
              </a:rPr>
              <a:t>(Maire/</a:t>
            </a:r>
            <a:r>
              <a:rPr lang="fr-FR" sz="1600" b="1" dirty="0" err="1">
                <a:solidFill>
                  <a:srgbClr val="FFFFFF"/>
                </a:solidFill>
              </a:rPr>
              <a:t>Président.e</a:t>
            </a:r>
            <a:r>
              <a:rPr lang="fr-FR" sz="1600" b="1" dirty="0">
                <a:solidFill>
                  <a:srgbClr val="FFFFFF"/>
                </a:solidFill>
              </a:rPr>
              <a:t>)</a:t>
            </a:r>
            <a:r>
              <a:rPr lang="fr-FR" sz="2000" b="1" dirty="0">
                <a:solidFill>
                  <a:srgbClr val="FFFFFF"/>
                </a:solidFill>
              </a:rPr>
              <a:t> </a:t>
            </a:r>
            <a:endParaRPr lang="fr-FR" sz="2000" dirty="0">
              <a:effectLst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9BF070FB-53E7-C82E-4968-502A8F1E5044}"/>
              </a:ext>
            </a:extLst>
          </p:cNvPr>
          <p:cNvSpPr txBox="1"/>
          <p:nvPr/>
        </p:nvSpPr>
        <p:spPr>
          <a:xfrm>
            <a:off x="511315" y="4197344"/>
            <a:ext cx="4772638" cy="1929580"/>
          </a:xfrm>
          <a:prstGeom prst="roundRect">
            <a:avLst/>
          </a:prstGeom>
          <a:noFill/>
          <a:ln w="28575">
            <a:solidFill>
              <a:srgbClr val="ED7D3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numCol="2">
            <a:noAutofit/>
          </a:bodyPr>
          <a:lstStyle/>
          <a:p>
            <a:pPr marL="373063" indent="-285750">
              <a:buFont typeface="Arial" panose="020B0604020202020204" pitchFamily="34" charset="0"/>
              <a:buChar char="•"/>
            </a:pPr>
            <a:r>
              <a:rPr lang="fr-FR" dirty="0">
                <a:latin typeface="Barlow Condensed" panose="00000506000000000000" pitchFamily="2" charset="0"/>
              </a:rPr>
              <a:t>Pouvoir de nomination (recrutement, carrière)</a:t>
            </a:r>
          </a:p>
          <a:p>
            <a:pPr marL="373063" indent="-285750">
              <a:buFont typeface="Arial" panose="020B0604020202020204" pitchFamily="34" charset="0"/>
              <a:buChar char="•"/>
            </a:pPr>
            <a:r>
              <a:rPr lang="fr-FR" dirty="0">
                <a:latin typeface="Barlow Condensed" panose="00000506000000000000" pitchFamily="2" charset="0"/>
              </a:rPr>
              <a:t>Pouvoir disciplinaire</a:t>
            </a:r>
          </a:p>
          <a:p>
            <a:pPr marL="373063" indent="-285750">
              <a:buFont typeface="Arial" panose="020B0604020202020204" pitchFamily="34" charset="0"/>
              <a:buChar char="•"/>
            </a:pPr>
            <a:r>
              <a:rPr lang="fr-FR" dirty="0">
                <a:latin typeface="Barlow Condensed" panose="00000506000000000000" pitchFamily="2" charset="0"/>
              </a:rPr>
              <a:t>Arrête les lignes directrices de gestion (LDG)</a:t>
            </a:r>
          </a:p>
          <a:p>
            <a:pPr marL="87313" rtl="0">
              <a:buNone/>
            </a:pPr>
            <a:endParaRPr lang="fr-FR" dirty="0">
              <a:latin typeface="Barlow Condensed" panose="00000506000000000000" pitchFamily="2" charset="0"/>
            </a:endParaRPr>
          </a:p>
          <a:p>
            <a:pPr marL="373063" indent="-285750" rtl="0">
              <a:buFont typeface="Arial" panose="020B0604020202020204" pitchFamily="34" charset="0"/>
              <a:buChar char="•"/>
            </a:pPr>
            <a:r>
              <a:rPr lang="fr-FR" dirty="0">
                <a:latin typeface="Barlow Condensed" panose="00000506000000000000" pitchFamily="2" charset="0"/>
              </a:rPr>
              <a:t>Applique les délibérations (plannings, arrêtés régime indemnitaire, etc.)</a:t>
            </a:r>
          </a:p>
          <a:p>
            <a:pPr marL="373063" indent="-285750" rtl="0">
              <a:buFont typeface="Arial" panose="020B0604020202020204" pitchFamily="34" charset="0"/>
              <a:buChar char="•"/>
            </a:pPr>
            <a:r>
              <a:rPr lang="fr-FR" dirty="0">
                <a:latin typeface="Barlow Condensed" panose="00000506000000000000" pitchFamily="2" charset="0"/>
              </a:rPr>
              <a:t>Etc.</a:t>
            </a:r>
          </a:p>
          <a:p>
            <a:pPr marL="87313" rtl="0">
              <a:buNone/>
            </a:pPr>
            <a:endParaRPr lang="fr-FR" dirty="0">
              <a:latin typeface="Barlow Condensed" panose="00000506000000000000" pitchFamily="2" charset="0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31C80B11-9110-4C60-F299-FCBA90B119AC}"/>
              </a:ext>
            </a:extLst>
          </p:cNvPr>
          <p:cNvSpPr txBox="1"/>
          <p:nvPr/>
        </p:nvSpPr>
        <p:spPr>
          <a:xfrm>
            <a:off x="522225" y="962160"/>
            <a:ext cx="4733179" cy="602807"/>
          </a:xfrm>
          <a:prstGeom prst="roundRect">
            <a:avLst/>
          </a:prstGeom>
          <a:solidFill>
            <a:srgbClr val="4C4C4C"/>
          </a:solidFill>
        </p:spPr>
        <p:txBody>
          <a:bodyPr wrap="square" anchor="ctr" anchorCtr="0">
            <a:noAutofit/>
          </a:bodyPr>
          <a:lstStyle/>
          <a:p>
            <a:pPr algn="just" rtl="0">
              <a:buNone/>
            </a:pPr>
            <a:r>
              <a:rPr lang="fr-FR" sz="2000" b="1" i="0" dirty="0">
                <a:solidFill>
                  <a:srgbClr val="FFFFFF"/>
                </a:solidFill>
                <a:effectLst/>
              </a:rPr>
              <a:t>Organe délibérant </a:t>
            </a:r>
            <a:endParaRPr lang="fr-FR" sz="2000" dirty="0">
              <a:effectLst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05C48C0F-1265-C512-5880-FCB50272005F}"/>
              </a:ext>
            </a:extLst>
          </p:cNvPr>
          <p:cNvSpPr txBox="1"/>
          <p:nvPr/>
        </p:nvSpPr>
        <p:spPr>
          <a:xfrm>
            <a:off x="5786083" y="1152606"/>
            <a:ext cx="907567" cy="4732220"/>
          </a:xfrm>
          <a:prstGeom prst="roundRect">
            <a:avLst/>
          </a:prstGeom>
          <a:solidFill>
            <a:srgbClr val="D01050"/>
          </a:solidFill>
        </p:spPr>
        <p:txBody>
          <a:bodyPr vert="wordArtVert" wrap="square" lIns="90000" tIns="144000" bIns="144000" anchor="ctr">
            <a:noAutofit/>
          </a:bodyPr>
          <a:lstStyle/>
          <a:p>
            <a:pPr algn="ctr" rtl="0">
              <a:buNone/>
            </a:pPr>
            <a:r>
              <a:rPr lang="fr-FR" sz="2400" b="1" i="0" dirty="0">
                <a:solidFill>
                  <a:srgbClr val="1A1A1A"/>
                </a:solidFill>
                <a:effectLst/>
              </a:rPr>
              <a:t>SGM – DGS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7A5F4726-BEE0-44F3-2680-57C20CBF4756}"/>
              </a:ext>
            </a:extLst>
          </p:cNvPr>
          <p:cNvSpPr txBox="1"/>
          <p:nvPr/>
        </p:nvSpPr>
        <p:spPr>
          <a:xfrm>
            <a:off x="496800" y="1585431"/>
            <a:ext cx="4772638" cy="1945393"/>
          </a:xfrm>
          <a:prstGeom prst="roundRect">
            <a:avLst/>
          </a:prstGeom>
          <a:noFill/>
          <a:ln w="28575" cap="flat" cmpd="sng" algn="ctr">
            <a:solidFill>
              <a:srgbClr val="4C4C4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numCol="2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Barlow Condensed" panose="00000506000000000000" pitchFamily="2" charset="0"/>
              </a:rPr>
              <a:t>Vote du budget</a:t>
            </a:r>
            <a:endParaRPr lang="fr-FR" dirty="0">
              <a:effectLst/>
              <a:latin typeface="Barlow Condensed" panose="00000506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Barlow Condensed" panose="00000506000000000000" pitchFamily="2" charset="0"/>
              </a:rPr>
              <a:t>Principes généraux d’organisation des services</a:t>
            </a:r>
            <a:r>
              <a:rPr lang="fr-FR" dirty="0">
                <a:latin typeface="Barlow Condensed" panose="00000506000000000000" pitchFamily="2" charset="0"/>
              </a:rPr>
              <a:t>/</a:t>
            </a:r>
            <a:r>
              <a:rPr lang="fr-FR" b="0" i="0" dirty="0">
                <a:effectLst/>
                <a:latin typeface="Barlow Condensed" panose="00000506000000000000" pitchFamily="2" charset="0"/>
              </a:rPr>
              <a:t>du travail</a:t>
            </a:r>
            <a:endParaRPr lang="fr-FR" dirty="0">
              <a:latin typeface="Barlow Condensed" panose="00000506000000000000" pitchFamily="2" charset="0"/>
            </a:endParaRPr>
          </a:p>
          <a:p>
            <a:pPr marL="87313"/>
            <a:endParaRPr lang="fr-FR" dirty="0">
              <a:latin typeface="Barlow Condensed" panose="00000506000000000000" pitchFamily="2" charset="0"/>
            </a:endParaRPr>
          </a:p>
          <a:p>
            <a:pPr marL="373063" indent="-285750">
              <a:buFont typeface="Arial" panose="020B0604020202020204" pitchFamily="34" charset="0"/>
              <a:buChar char="•"/>
            </a:pPr>
            <a:endParaRPr lang="fr-FR" dirty="0">
              <a:latin typeface="Barlow Condensed" panose="00000506000000000000" pitchFamily="2" charset="0"/>
            </a:endParaRPr>
          </a:p>
          <a:p>
            <a:pPr marL="373063" indent="-285750">
              <a:buFont typeface="Arial" panose="020B0604020202020204" pitchFamily="34" charset="0"/>
              <a:buChar char="•"/>
            </a:pPr>
            <a:r>
              <a:rPr lang="fr-FR" dirty="0">
                <a:latin typeface="Barlow Condensed" panose="00000506000000000000" pitchFamily="2" charset="0"/>
              </a:rPr>
              <a:t>Création/suppression emploi (t</a:t>
            </a:r>
            <a:r>
              <a:rPr lang="fr-FR" b="0" i="0" dirty="0">
                <a:effectLst/>
                <a:latin typeface="Barlow Condensed" panose="00000506000000000000" pitchFamily="2" charset="0"/>
              </a:rPr>
              <a:t>ableau des effectifs)</a:t>
            </a:r>
          </a:p>
          <a:p>
            <a:pPr marL="373063" indent="-285750">
              <a:buFont typeface="Arial" panose="020B0604020202020204" pitchFamily="34" charset="0"/>
              <a:buChar char="•"/>
            </a:pPr>
            <a:r>
              <a:rPr lang="fr-FR" dirty="0">
                <a:latin typeface="Barlow Condensed" panose="00000506000000000000" pitchFamily="2" charset="0"/>
              </a:rPr>
              <a:t>Politique indemnitaire</a:t>
            </a:r>
          </a:p>
          <a:p>
            <a:pPr marL="373063" indent="-285750">
              <a:buFont typeface="Arial" panose="020B0604020202020204" pitchFamily="34" charset="0"/>
              <a:buChar char="•"/>
            </a:pPr>
            <a:r>
              <a:rPr lang="fr-FR" dirty="0">
                <a:latin typeface="Barlow Condensed" panose="00000506000000000000" pitchFamily="2" charset="0"/>
              </a:rPr>
              <a:t>Action sociale</a:t>
            </a:r>
          </a:p>
          <a:p>
            <a:pPr marL="373063" indent="-285750"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Barlow Condensed" panose="00000506000000000000" pitchFamily="2" charset="0"/>
              </a:rPr>
              <a:t>Etc.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517B7F1C-C457-290B-FB38-E8227CBA57CD}"/>
              </a:ext>
            </a:extLst>
          </p:cNvPr>
          <p:cNvSpPr txBox="1"/>
          <p:nvPr/>
        </p:nvSpPr>
        <p:spPr>
          <a:xfrm>
            <a:off x="6423209" y="1080453"/>
            <a:ext cx="5487657" cy="5107951"/>
          </a:xfrm>
          <a:prstGeom prst="roundRect">
            <a:avLst>
              <a:gd name="adj" fmla="val 8555"/>
            </a:avLst>
          </a:prstGeom>
          <a:noFill/>
          <a:ln w="28575">
            <a:solidFill>
              <a:srgbClr val="D01050"/>
            </a:solidFill>
          </a:ln>
        </p:spPr>
        <p:txBody>
          <a:bodyPr wrap="square" lIns="108000" tIns="144000" rIns="108000" bIns="144000" anchor="ctr" anchorCtr="0">
            <a:noAutofit/>
          </a:bodyPr>
          <a:lstStyle/>
          <a:p>
            <a:pPr marL="284400" indent="-285750" algn="just">
              <a:spcBef>
                <a:spcPts val="600"/>
              </a:spcBef>
              <a:spcAft>
                <a:spcPts val="600"/>
              </a:spcAft>
              <a:buClr>
                <a:srgbClr val="D01050"/>
              </a:buClr>
              <a:buFont typeface="Wingdings" panose="05000000000000000000" pitchFamily="2" charset="2"/>
              <a:buChar char=""/>
            </a:pPr>
            <a:r>
              <a:rPr lang="fr-FR" dirty="0">
                <a:latin typeface="Barlow Condensed" panose="00000506000000000000" pitchFamily="2" charset="0"/>
              </a:rPr>
              <a:t>Est</a:t>
            </a:r>
            <a:r>
              <a:rPr lang="fr-FR" b="1" dirty="0">
                <a:latin typeface="Barlow Condensed" panose="00000506000000000000" pitchFamily="2" charset="0"/>
              </a:rPr>
              <a:t> l’appui opérationnel de l’AT</a:t>
            </a:r>
            <a:r>
              <a:rPr lang="fr-FR" dirty="0">
                <a:latin typeface="Barlow Condensed" panose="00000506000000000000" pitchFamily="2" charset="0"/>
              </a:rPr>
              <a:t> (conseil et aide à la décision)</a:t>
            </a:r>
          </a:p>
          <a:p>
            <a:pPr marL="284400" indent="-285750" algn="just">
              <a:spcBef>
                <a:spcPts val="600"/>
              </a:spcBef>
              <a:spcAft>
                <a:spcPts val="600"/>
              </a:spcAft>
              <a:buClr>
                <a:srgbClr val="D01050"/>
              </a:buClr>
              <a:buFont typeface="Wingdings" panose="05000000000000000000" pitchFamily="2" charset="2"/>
              <a:buChar char=""/>
            </a:pPr>
            <a:r>
              <a:rPr lang="fr-FR" b="0" i="0" dirty="0">
                <a:effectLst/>
                <a:latin typeface="Barlow Condensed" panose="00000506000000000000" pitchFamily="2" charset="0"/>
              </a:rPr>
              <a:t>Met en œuvre les </a:t>
            </a:r>
            <a:r>
              <a:rPr lang="fr-FR" b="1" i="0" dirty="0">
                <a:effectLst/>
                <a:latin typeface="Barlow Condensed" panose="00000506000000000000" pitchFamily="2" charset="0"/>
              </a:rPr>
              <a:t>politiques publiques </a:t>
            </a:r>
            <a:r>
              <a:rPr lang="fr-FR" b="0" i="0" dirty="0">
                <a:effectLst/>
                <a:latin typeface="Barlow Condensed" panose="00000506000000000000" pitchFamily="2" charset="0"/>
              </a:rPr>
              <a:t>: accompagne AT dans sa </a:t>
            </a:r>
            <a:r>
              <a:rPr lang="fr-FR" b="1" i="0" dirty="0">
                <a:effectLst/>
                <a:latin typeface="Barlow Condensed" panose="00000506000000000000" pitchFamily="2" charset="0"/>
              </a:rPr>
              <a:t>gestion des affaires communales</a:t>
            </a:r>
            <a:r>
              <a:rPr lang="fr-FR" b="0" i="0" dirty="0">
                <a:effectLst/>
                <a:latin typeface="Barlow Condensed" panose="00000506000000000000" pitchFamily="2" charset="0"/>
              </a:rPr>
              <a:t>, sa prise de </a:t>
            </a:r>
            <a:r>
              <a:rPr lang="fr-FR" b="1" i="0" dirty="0">
                <a:effectLst/>
                <a:latin typeface="Barlow Condensed" panose="00000506000000000000" pitchFamily="2" charset="0"/>
              </a:rPr>
              <a:t>décision</a:t>
            </a:r>
            <a:r>
              <a:rPr lang="fr-FR" b="0" i="0" dirty="0">
                <a:effectLst/>
                <a:latin typeface="Barlow Condensed" panose="00000506000000000000" pitchFamily="2" charset="0"/>
              </a:rPr>
              <a:t>, la </a:t>
            </a:r>
            <a:r>
              <a:rPr lang="fr-FR" b="1" i="0" dirty="0">
                <a:effectLst/>
                <a:latin typeface="Barlow Condensed" panose="00000506000000000000" pitchFamily="2" charset="0"/>
              </a:rPr>
              <a:t>mise en œuvre des décisions </a:t>
            </a:r>
            <a:r>
              <a:rPr lang="fr-FR" b="0" i="0" dirty="0">
                <a:effectLst/>
                <a:latin typeface="Barlow Condensed" panose="00000506000000000000" pitchFamily="2" charset="0"/>
              </a:rPr>
              <a:t>du conseil</a:t>
            </a:r>
          </a:p>
          <a:p>
            <a:pPr marL="284400" indent="-285750" algn="just">
              <a:spcBef>
                <a:spcPts val="600"/>
              </a:spcBef>
              <a:spcAft>
                <a:spcPts val="600"/>
              </a:spcAft>
              <a:buClr>
                <a:srgbClr val="D01050"/>
              </a:buClr>
              <a:buFont typeface="Wingdings" panose="05000000000000000000" pitchFamily="2" charset="2"/>
              <a:buChar char=""/>
            </a:pPr>
            <a:r>
              <a:rPr lang="fr-FR" dirty="0">
                <a:latin typeface="Barlow Condensed" panose="00000506000000000000" pitchFamily="2" charset="0"/>
              </a:rPr>
              <a:t>Veille à la </a:t>
            </a:r>
            <a:r>
              <a:rPr lang="fr-FR" b="1" dirty="0">
                <a:latin typeface="Barlow Condensed" panose="00000506000000000000" pitchFamily="2" charset="0"/>
              </a:rPr>
              <a:t>sécurité juridique </a:t>
            </a:r>
            <a:r>
              <a:rPr lang="fr-FR" dirty="0">
                <a:latin typeface="Barlow Condensed" panose="00000506000000000000" pitchFamily="2" charset="0"/>
              </a:rPr>
              <a:t>des dossiers et au respect des </a:t>
            </a:r>
            <a:r>
              <a:rPr lang="fr-FR" b="1" dirty="0">
                <a:latin typeface="Barlow Condensed" panose="00000506000000000000" pitchFamily="2" charset="0"/>
              </a:rPr>
              <a:t>procédures </a:t>
            </a:r>
            <a:r>
              <a:rPr lang="fr-FR" dirty="0">
                <a:latin typeface="Barlow Condensed" panose="00000506000000000000" pitchFamily="2" charset="0"/>
              </a:rPr>
              <a:t>(rôle d’alerte)</a:t>
            </a:r>
          </a:p>
          <a:p>
            <a:pPr marL="284400" indent="-285750" algn="just">
              <a:spcBef>
                <a:spcPts val="600"/>
              </a:spcBef>
              <a:spcAft>
                <a:spcPts val="600"/>
              </a:spcAft>
              <a:buClr>
                <a:srgbClr val="D01050"/>
              </a:buClr>
              <a:buFont typeface="Wingdings" panose="05000000000000000000" pitchFamily="2" charset="2"/>
              <a:buChar char=""/>
            </a:pPr>
            <a:r>
              <a:rPr lang="fr-FR" dirty="0">
                <a:latin typeface="Barlow Condensed" panose="00000506000000000000" pitchFamily="2" charset="0"/>
              </a:rPr>
              <a:t> Intervient dans divers </a:t>
            </a:r>
            <a:r>
              <a:rPr lang="fr-FR" b="1" dirty="0">
                <a:latin typeface="Barlow Condensed" panose="00000506000000000000" pitchFamily="2" charset="0"/>
              </a:rPr>
              <a:t>domaines </a:t>
            </a:r>
            <a:r>
              <a:rPr lang="fr-FR" dirty="0">
                <a:latin typeface="Barlow Condensed" panose="00000506000000000000" pitchFamily="2" charset="0"/>
              </a:rPr>
              <a:t>en </a:t>
            </a:r>
            <a:r>
              <a:rPr lang="fr-FR" b="1" dirty="0">
                <a:latin typeface="Barlow Condensed" panose="00000506000000000000" pitchFamily="2" charset="0"/>
              </a:rPr>
              <a:t>administration</a:t>
            </a:r>
            <a:r>
              <a:rPr lang="fr-FR" dirty="0">
                <a:latin typeface="Barlow Condensed" panose="00000506000000000000" pitchFamily="2" charset="0"/>
              </a:rPr>
              <a:t>, </a:t>
            </a:r>
            <a:r>
              <a:rPr lang="fr-FR" b="1" dirty="0">
                <a:latin typeface="Barlow Condensed" panose="00000506000000000000" pitchFamily="2" charset="0"/>
              </a:rPr>
              <a:t>finances</a:t>
            </a:r>
            <a:r>
              <a:rPr lang="fr-FR" dirty="0">
                <a:latin typeface="Barlow Condensed" panose="00000506000000000000" pitchFamily="2" charset="0"/>
              </a:rPr>
              <a:t>, </a:t>
            </a:r>
            <a:r>
              <a:rPr lang="fr-FR" b="1" dirty="0">
                <a:latin typeface="Barlow Condensed" panose="00000506000000000000" pitchFamily="2" charset="0"/>
              </a:rPr>
              <a:t>ressources humaines</a:t>
            </a:r>
            <a:r>
              <a:rPr lang="fr-FR" dirty="0">
                <a:latin typeface="Barlow Condensed" panose="00000506000000000000" pitchFamily="2" charset="0"/>
              </a:rPr>
              <a:t>, </a:t>
            </a:r>
            <a:r>
              <a:rPr lang="fr-FR" b="1" dirty="0">
                <a:latin typeface="Barlow Condensed" panose="00000506000000000000" pitchFamily="2" charset="0"/>
              </a:rPr>
              <a:t>urbanisme</a:t>
            </a:r>
            <a:r>
              <a:rPr lang="fr-FR" dirty="0">
                <a:latin typeface="Barlow Condensed" panose="00000506000000000000" pitchFamily="2" charset="0"/>
              </a:rPr>
              <a:t>, </a:t>
            </a:r>
            <a:r>
              <a:rPr lang="fr-FR" b="1" dirty="0">
                <a:latin typeface="Barlow Condensed" panose="00000506000000000000" pitchFamily="2" charset="0"/>
              </a:rPr>
              <a:t>état civil</a:t>
            </a:r>
            <a:r>
              <a:rPr lang="fr-FR" dirty="0">
                <a:latin typeface="Barlow Condensed" panose="00000506000000000000" pitchFamily="2" charset="0"/>
              </a:rPr>
              <a:t> et </a:t>
            </a:r>
            <a:r>
              <a:rPr lang="fr-FR" b="1" dirty="0">
                <a:latin typeface="Barlow Condensed" panose="00000506000000000000" pitchFamily="2" charset="0"/>
              </a:rPr>
              <a:t>marchés publics</a:t>
            </a:r>
          </a:p>
          <a:p>
            <a:pPr marL="284400" indent="-285750" algn="just">
              <a:spcBef>
                <a:spcPts val="600"/>
              </a:spcBef>
              <a:spcAft>
                <a:spcPts val="600"/>
              </a:spcAft>
              <a:buClr>
                <a:srgbClr val="D01050"/>
              </a:buClr>
              <a:buFont typeface="Wingdings" panose="05000000000000000000" pitchFamily="2" charset="2"/>
              <a:buChar char=""/>
            </a:pPr>
            <a:r>
              <a:rPr lang="fr-FR" dirty="0">
                <a:latin typeface="Barlow Condensed" panose="00000506000000000000" pitchFamily="2" charset="0"/>
              </a:rPr>
              <a:t>Assure l’interface entre </a:t>
            </a:r>
            <a:r>
              <a:rPr lang="fr-FR" b="1" dirty="0" err="1">
                <a:latin typeface="Barlow Condensed" panose="00000506000000000000" pitchFamily="2" charset="0"/>
              </a:rPr>
              <a:t>élu·e·s</a:t>
            </a:r>
            <a:r>
              <a:rPr lang="fr-FR" dirty="0">
                <a:latin typeface="Barlow Condensed" panose="00000506000000000000" pitchFamily="2" charset="0"/>
              </a:rPr>
              <a:t>, </a:t>
            </a:r>
            <a:r>
              <a:rPr lang="fr-FR" b="1" dirty="0" err="1">
                <a:latin typeface="Barlow Condensed" panose="00000506000000000000" pitchFamily="2" charset="0"/>
              </a:rPr>
              <a:t>agent·e·s</a:t>
            </a:r>
            <a:r>
              <a:rPr lang="fr-FR" dirty="0">
                <a:latin typeface="Barlow Condensed" panose="00000506000000000000" pitchFamily="2" charset="0"/>
              </a:rPr>
              <a:t> et </a:t>
            </a:r>
            <a:r>
              <a:rPr lang="fr-FR" b="1" dirty="0" err="1">
                <a:latin typeface="Barlow Condensed" panose="00000506000000000000" pitchFamily="2" charset="0"/>
              </a:rPr>
              <a:t>administré·e·s</a:t>
            </a:r>
            <a:endParaRPr lang="fr-FR" dirty="0">
              <a:latin typeface="Barlow Condensed" panose="00000506000000000000" pitchFamily="2" charset="0"/>
            </a:endParaRPr>
          </a:p>
          <a:p>
            <a:pPr marL="284400" indent="-285750" algn="just">
              <a:spcBef>
                <a:spcPts val="600"/>
              </a:spcBef>
              <a:spcAft>
                <a:spcPts val="600"/>
              </a:spcAft>
              <a:buClr>
                <a:srgbClr val="D01050"/>
              </a:buClr>
              <a:buFont typeface="Wingdings" panose="05000000000000000000" pitchFamily="2" charset="2"/>
              <a:buChar char=""/>
            </a:pPr>
            <a:r>
              <a:rPr lang="fr-FR" dirty="0">
                <a:latin typeface="Barlow Condensed" panose="00000506000000000000" pitchFamily="2" charset="0"/>
              </a:rPr>
              <a:t>Exerce la </a:t>
            </a:r>
            <a:r>
              <a:rPr lang="fr-FR" b="1" dirty="0">
                <a:latin typeface="Barlow Condensed" panose="00000506000000000000" pitchFamily="2" charset="0"/>
              </a:rPr>
              <a:t>responsabilité hiérarchique</a:t>
            </a:r>
            <a:r>
              <a:rPr lang="fr-FR" dirty="0">
                <a:latin typeface="Barlow Condensed" panose="00000506000000000000" pitchFamily="2" charset="0"/>
              </a:rPr>
              <a:t> des </a:t>
            </a:r>
            <a:r>
              <a:rPr lang="fr-FR" dirty="0" err="1">
                <a:latin typeface="Barlow Condensed" panose="00000506000000000000" pitchFamily="2" charset="0"/>
              </a:rPr>
              <a:t>agent·e·s</a:t>
            </a:r>
            <a:r>
              <a:rPr lang="fr-FR" dirty="0">
                <a:latin typeface="Barlow Condensed" panose="00000506000000000000" pitchFamily="2" charset="0"/>
              </a:rPr>
              <a:t> : dirige et coordonne les services</a:t>
            </a:r>
          </a:p>
          <a:p>
            <a:pPr marL="284400" indent="-285750" algn="just">
              <a:spcBef>
                <a:spcPts val="600"/>
              </a:spcBef>
              <a:spcAft>
                <a:spcPts val="600"/>
              </a:spcAft>
              <a:buClr>
                <a:srgbClr val="D01050"/>
              </a:buClr>
              <a:buFont typeface="Wingdings" panose="05000000000000000000" pitchFamily="2" charset="2"/>
              <a:buChar char=""/>
            </a:pPr>
            <a:r>
              <a:rPr lang="fr-FR" dirty="0">
                <a:effectLst/>
                <a:latin typeface="Barlow Condensed" panose="00000506000000000000" pitchFamily="2" charset="0"/>
              </a:rPr>
              <a:t>Etc.</a:t>
            </a:r>
            <a:endParaRPr lang="fr-FR" dirty="0">
              <a:effectLst/>
              <a:latin typeface="Aptos" panose="020B0004020202020204" pitchFamily="34" charset="0"/>
            </a:endParaRPr>
          </a:p>
        </p:txBody>
      </p:sp>
      <p:sp>
        <p:nvSpPr>
          <p:cNvPr id="32" name="Flèche : gauche 31">
            <a:extLst>
              <a:ext uri="{FF2B5EF4-FFF2-40B4-BE49-F238E27FC236}">
                <a16:creationId xmlns:a16="http://schemas.microsoft.com/office/drawing/2014/main" id="{475C3DE3-842C-B6E3-C1D0-3BE4E99B3013}"/>
              </a:ext>
            </a:extLst>
          </p:cNvPr>
          <p:cNvSpPr/>
          <p:nvPr/>
        </p:nvSpPr>
        <p:spPr>
          <a:xfrm>
            <a:off x="5255404" y="3285614"/>
            <a:ext cx="622230" cy="647377"/>
          </a:xfrm>
          <a:prstGeom prst="leftArrow">
            <a:avLst/>
          </a:prstGeom>
          <a:solidFill>
            <a:srgbClr val="D01050"/>
          </a:solidFill>
          <a:ln>
            <a:solidFill>
              <a:srgbClr val="D01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A51A9A2E-6CCD-3437-FC3F-B93BAB70F5F9}"/>
              </a:ext>
            </a:extLst>
          </p:cNvPr>
          <p:cNvSpPr/>
          <p:nvPr/>
        </p:nvSpPr>
        <p:spPr>
          <a:xfrm>
            <a:off x="511315" y="938242"/>
            <a:ext cx="4772637" cy="5250162"/>
          </a:xfrm>
          <a:prstGeom prst="roundRect">
            <a:avLst>
              <a:gd name="adj" fmla="val 2865"/>
            </a:avLst>
          </a:prstGeom>
          <a:noFill/>
          <a:ln w="28575">
            <a:solidFill>
              <a:srgbClr val="4C4C4C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CA59FB9A-4B9F-D67C-121E-0DED7CFD8757}"/>
              </a:ext>
            </a:extLst>
          </p:cNvPr>
          <p:cNvSpPr txBox="1"/>
          <p:nvPr/>
        </p:nvSpPr>
        <p:spPr>
          <a:xfrm>
            <a:off x="2001736" y="638495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7313">
              <a:buNone/>
            </a:pPr>
            <a:r>
              <a:rPr lang="fr-FR" b="0" i="1" dirty="0">
                <a:solidFill>
                  <a:schemeClr val="bg1"/>
                </a:solidFill>
                <a:effectLst/>
                <a:latin typeface="Barlow Condensed" panose="00000506000000000000" pitchFamily="2" charset="0"/>
              </a:rPr>
              <a:t>Possibilités de délégations (voir Préfecture)</a:t>
            </a:r>
            <a:endParaRPr lang="fr-FR" i="1" dirty="0">
              <a:solidFill>
                <a:schemeClr val="bg1"/>
              </a:solidFill>
              <a:effectLst/>
              <a:latin typeface="Barlow Condensed" panose="00000506000000000000" pitchFamily="2" charset="0"/>
            </a:endParaRPr>
          </a:p>
        </p:txBody>
      </p:sp>
      <p:pic>
        <p:nvPicPr>
          <p:cNvPr id="39" name="Graphique 38" descr="Commentaire important avec un remplissage uni">
            <a:extLst>
              <a:ext uri="{FF2B5EF4-FFF2-40B4-BE49-F238E27FC236}">
                <a16:creationId xmlns:a16="http://schemas.microsoft.com/office/drawing/2014/main" id="{954EF5A7-47C0-BE65-2E75-4945D0C9DC6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1582453" y="6188404"/>
            <a:ext cx="610222" cy="752331"/>
          </a:xfrm>
          <a:prstGeom prst="rect">
            <a:avLst/>
          </a:prstGeom>
        </p:spPr>
      </p:pic>
      <p:pic>
        <p:nvPicPr>
          <p:cNvPr id="41" name="Graphique 40" descr="Utilisateur avec un remplissage uni">
            <a:extLst>
              <a:ext uri="{FF2B5EF4-FFF2-40B4-BE49-F238E27FC236}">
                <a16:creationId xmlns:a16="http://schemas.microsoft.com/office/drawing/2014/main" id="{04349ADC-810D-83F7-EBEB-CD4912D74B9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92362" y="3644776"/>
            <a:ext cx="592765" cy="592765"/>
          </a:xfrm>
          <a:prstGeom prst="rect">
            <a:avLst/>
          </a:prstGeom>
        </p:spPr>
      </p:pic>
      <p:pic>
        <p:nvPicPr>
          <p:cNvPr id="45" name="Graphique 44" descr="Réunion avec un remplissage uni">
            <a:extLst>
              <a:ext uri="{FF2B5EF4-FFF2-40B4-BE49-F238E27FC236}">
                <a16:creationId xmlns:a16="http://schemas.microsoft.com/office/drawing/2014/main" id="{1272FD2B-20DB-B939-D334-104581EF0FF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26348" y="862044"/>
            <a:ext cx="723388" cy="723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010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D3F513-F662-E0EC-E835-E6F93A24F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0EBC641E-823C-0875-FF3F-C1AE053E067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79953" y="177484"/>
            <a:ext cx="6015698" cy="501446"/>
          </a:xfrm>
        </p:spPr>
        <p:txBody>
          <a:bodyPr>
            <a:noAutofit/>
          </a:bodyPr>
          <a:lstStyle/>
          <a:p>
            <a:pPr marL="0" marR="0" lvl="0" indent="0" algn="ctr" defTabSz="914422" rtl="0" eaLnBrk="1" fontAlgn="auto" latinLnBrk="0" hangingPunct="1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D01050"/>
                </a:solidFill>
                <a:effectLst/>
                <a:uLnTx/>
                <a:uFillTx/>
                <a:latin typeface="Barlow Condensed" pitchFamily="2" charset="77"/>
                <a:ea typeface="+mn-ea"/>
                <a:cs typeface="+mn-cs"/>
              </a:rPr>
              <a:t>MAIRE/PRESIDENT.E - SGM/DGS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1165A6FE-23DB-FB65-399A-130E227A43B0}"/>
              </a:ext>
            </a:extLst>
          </p:cNvPr>
          <p:cNvCxnSpPr>
            <a:cxnSpLocks/>
          </p:cNvCxnSpPr>
          <p:nvPr/>
        </p:nvCxnSpPr>
        <p:spPr>
          <a:xfrm>
            <a:off x="1887564" y="816326"/>
            <a:ext cx="1177872" cy="0"/>
          </a:xfrm>
          <a:prstGeom prst="line">
            <a:avLst/>
          </a:prstGeom>
          <a:ln w="38100">
            <a:solidFill>
              <a:srgbClr val="BE23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4188957-D1A2-2D52-3D46-E4D628BF3BC3}"/>
              </a:ext>
            </a:extLst>
          </p:cNvPr>
          <p:cNvSpPr>
            <a:spLocks noGrp="1"/>
          </p:cNvSpPr>
          <p:nvPr/>
        </p:nvSpPr>
        <p:spPr>
          <a:xfrm>
            <a:off x="6206754" y="217182"/>
            <a:ext cx="5471734" cy="6086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i="0" kern="1200">
                <a:solidFill>
                  <a:schemeClr val="bg2">
                    <a:lumMod val="75000"/>
                  </a:schemeClr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dirty="0">
                <a:latin typeface="Barlow Condensed" panose="020B0604020202020204" pitchFamily="2" charset="0"/>
                <a:ea typeface="Calibri" panose="020F0502020204030204" pitchFamily="34" charset="0"/>
              </a:rPr>
              <a:t>ROLE- &gt; Partage compétences </a:t>
            </a:r>
            <a:r>
              <a:rPr lang="fr-FR" sz="1600" dirty="0">
                <a:latin typeface="Barlow Condensed" panose="020B0604020202020204" pitchFamily="2" charset="0"/>
                <a:ea typeface="Calibri" panose="020F0502020204030204" pitchFamily="34" charset="0"/>
              </a:rPr>
              <a:t>(Ressources Humaines)</a:t>
            </a:r>
            <a:r>
              <a:rPr lang="fr-FR" sz="2400" dirty="0">
                <a:latin typeface="Barlow Condensed" panose="020B0604020202020204" pitchFamily="2" charset="0"/>
                <a:ea typeface="Calibri" panose="020F0502020204030204" pitchFamily="34" charset="0"/>
              </a:rPr>
              <a:t> </a:t>
            </a:r>
            <a:endParaRPr lang="fr-FR" sz="2400" dirty="0">
              <a:latin typeface="Barlow Condensed" panose="020B0604020202020204" pitchFamily="2" charset="0"/>
            </a:endParaRPr>
          </a:p>
        </p:txBody>
      </p:sp>
      <p:sp>
        <p:nvSpPr>
          <p:cNvPr id="4" name="Espace réservé du texte 4">
            <a:extLst>
              <a:ext uri="{FF2B5EF4-FFF2-40B4-BE49-F238E27FC236}">
                <a16:creationId xmlns:a16="http://schemas.microsoft.com/office/drawing/2014/main" id="{E190648B-26F7-1E80-DEAA-C5ED947D4BCB}"/>
              </a:ext>
            </a:extLst>
          </p:cNvPr>
          <p:cNvSpPr>
            <a:spLocks noGrp="1"/>
          </p:cNvSpPr>
          <p:nvPr/>
        </p:nvSpPr>
        <p:spPr>
          <a:xfrm>
            <a:off x="1043794" y="2624323"/>
            <a:ext cx="10634694" cy="3766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endParaRPr lang="fr-FR" sz="2000" kern="100" dirty="0">
              <a:solidFill>
                <a:prstClr val="black"/>
              </a:solidFill>
              <a:latin typeface="Calibri" panose="020F0502020204030204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F5B643C-159B-A526-2608-4617CBF1E164}"/>
              </a:ext>
            </a:extLst>
          </p:cNvPr>
          <p:cNvSpPr txBox="1"/>
          <p:nvPr/>
        </p:nvSpPr>
        <p:spPr>
          <a:xfrm>
            <a:off x="1315235" y="2455859"/>
            <a:ext cx="2275274" cy="1870632"/>
          </a:xfrm>
          <a:prstGeom prst="roundRect">
            <a:avLst/>
          </a:prstGeom>
          <a:noFill/>
          <a:ln>
            <a:solidFill>
              <a:srgbClr val="D01050"/>
            </a:solidFill>
          </a:ln>
        </p:spPr>
        <p:txBody>
          <a:bodyPr wrap="square" anchor="ctr" anchorCtr="0">
            <a:noAutofit/>
          </a:bodyPr>
          <a:lstStyle/>
          <a:p>
            <a:pPr algn="ctr"/>
            <a:endParaRPr lang="fr-FR" sz="2000" dirty="0">
              <a:effectLst/>
            </a:endParaRPr>
          </a:p>
        </p:txBody>
      </p:sp>
      <p:sp>
        <p:nvSpPr>
          <p:cNvPr id="8" name="Flèche : droite 7">
            <a:extLst>
              <a:ext uri="{FF2B5EF4-FFF2-40B4-BE49-F238E27FC236}">
                <a16:creationId xmlns:a16="http://schemas.microsoft.com/office/drawing/2014/main" id="{EFCC1B73-005D-25B5-3E98-0BA043E28E8C}"/>
              </a:ext>
            </a:extLst>
          </p:cNvPr>
          <p:cNvSpPr/>
          <p:nvPr/>
        </p:nvSpPr>
        <p:spPr>
          <a:xfrm>
            <a:off x="3504197" y="3465965"/>
            <a:ext cx="1329778" cy="655715"/>
          </a:xfrm>
          <a:prstGeom prst="rightArrow">
            <a:avLst/>
          </a:prstGeom>
          <a:solidFill>
            <a:srgbClr val="4C4C4C"/>
          </a:solidFill>
          <a:ln>
            <a:solidFill>
              <a:srgbClr val="4C4C4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EE6CEED-4D50-3956-CF59-435658948D07}"/>
              </a:ext>
            </a:extLst>
          </p:cNvPr>
          <p:cNvSpPr txBox="1"/>
          <p:nvPr/>
        </p:nvSpPr>
        <p:spPr>
          <a:xfrm>
            <a:off x="1315236" y="3386118"/>
            <a:ext cx="2304000" cy="1016022"/>
          </a:xfrm>
          <a:prstGeom prst="roundRect">
            <a:avLst/>
          </a:prstGeom>
          <a:solidFill>
            <a:srgbClr val="D01050"/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fr-FR" sz="2000" b="1" dirty="0">
                <a:solidFill>
                  <a:srgbClr val="FFFFFF"/>
                </a:solidFill>
              </a:rPr>
              <a:t>EXPERTISE</a:t>
            </a:r>
            <a:endParaRPr lang="fr-FR" sz="2000" dirty="0">
              <a:effectLst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EBA57526-9F4C-241F-38F5-BEA0E8711156}"/>
              </a:ext>
            </a:extLst>
          </p:cNvPr>
          <p:cNvSpPr txBox="1"/>
          <p:nvPr/>
        </p:nvSpPr>
        <p:spPr>
          <a:xfrm>
            <a:off x="1721121" y="2735838"/>
            <a:ext cx="1503124" cy="3700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SGM/DGS</a:t>
            </a:r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5DC1525B-2FC0-A543-853C-304AAF8D0132}"/>
              </a:ext>
            </a:extLst>
          </p:cNvPr>
          <p:cNvGrpSpPr/>
          <p:nvPr/>
        </p:nvGrpSpPr>
        <p:grpSpPr>
          <a:xfrm>
            <a:off x="8411700" y="2455859"/>
            <a:ext cx="2304001" cy="1946281"/>
            <a:chOff x="1735497" y="2136262"/>
            <a:chExt cx="2304001" cy="1946281"/>
          </a:xfrm>
        </p:grpSpPr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9E0D4636-2B12-26C7-013C-F55FEA990AD3}"/>
                </a:ext>
              </a:extLst>
            </p:cNvPr>
            <p:cNvSpPr txBox="1"/>
            <p:nvPr/>
          </p:nvSpPr>
          <p:spPr>
            <a:xfrm>
              <a:off x="1735497" y="2136262"/>
              <a:ext cx="2275274" cy="1870632"/>
            </a:xfrm>
            <a:prstGeom prst="roundRect">
              <a:avLst/>
            </a:prstGeom>
            <a:noFill/>
            <a:ln>
              <a:solidFill>
                <a:srgbClr val="D01050"/>
              </a:solidFill>
            </a:ln>
          </p:spPr>
          <p:txBody>
            <a:bodyPr wrap="square" anchor="ctr" anchorCtr="0">
              <a:noAutofit/>
            </a:bodyPr>
            <a:lstStyle/>
            <a:p>
              <a:pPr algn="ctr"/>
              <a:endParaRPr lang="fr-FR" sz="2000" dirty="0">
                <a:effectLst/>
              </a:endParaRPr>
            </a:p>
          </p:txBody>
        </p: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EA54DB8F-625F-5086-8202-860262486A8D}"/>
                </a:ext>
              </a:extLst>
            </p:cNvPr>
            <p:cNvSpPr txBox="1"/>
            <p:nvPr/>
          </p:nvSpPr>
          <p:spPr>
            <a:xfrm>
              <a:off x="1735498" y="3066521"/>
              <a:ext cx="2304000" cy="1016022"/>
            </a:xfrm>
            <a:prstGeom prst="roundRect">
              <a:avLst/>
            </a:prstGeom>
            <a:solidFill>
              <a:srgbClr val="D01050"/>
            </a:solidFill>
          </p:spPr>
          <p:txBody>
            <a:bodyPr wrap="square" anchor="ctr" anchorCtr="0">
              <a:noAutofit/>
            </a:bodyPr>
            <a:lstStyle/>
            <a:p>
              <a:pPr algn="ctr"/>
              <a:r>
                <a:rPr lang="fr-FR" sz="2000" b="1" dirty="0">
                  <a:solidFill>
                    <a:srgbClr val="FFFFFF"/>
                  </a:solidFill>
                </a:rPr>
                <a:t>APPLICATION</a:t>
              </a:r>
              <a:endParaRPr lang="fr-FR" sz="2000" dirty="0">
                <a:effectLst/>
              </a:endParaRPr>
            </a:p>
          </p:txBody>
        </p:sp>
      </p:grpSp>
      <p:sp>
        <p:nvSpPr>
          <p:cNvPr id="29" name="Flèche : droite 28">
            <a:extLst>
              <a:ext uri="{FF2B5EF4-FFF2-40B4-BE49-F238E27FC236}">
                <a16:creationId xmlns:a16="http://schemas.microsoft.com/office/drawing/2014/main" id="{9E8BDDBE-C015-40E2-FAF1-D5E8936BCCA9}"/>
              </a:ext>
            </a:extLst>
          </p:cNvPr>
          <p:cNvSpPr/>
          <p:nvPr/>
        </p:nvSpPr>
        <p:spPr>
          <a:xfrm>
            <a:off x="7081922" y="3418814"/>
            <a:ext cx="1329778" cy="655715"/>
          </a:xfrm>
          <a:prstGeom prst="rightArrow">
            <a:avLst/>
          </a:prstGeom>
          <a:solidFill>
            <a:srgbClr val="4C4C4C"/>
          </a:solidFill>
          <a:ln>
            <a:solidFill>
              <a:srgbClr val="4C4C4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421F70D1-AB66-F23F-6376-F98540B3587B}"/>
              </a:ext>
            </a:extLst>
          </p:cNvPr>
          <p:cNvSpPr txBox="1"/>
          <p:nvPr/>
        </p:nvSpPr>
        <p:spPr>
          <a:xfrm>
            <a:off x="8797775" y="2746486"/>
            <a:ext cx="1503124" cy="3700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SGM/DGS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BD26D1B5-B73B-DBEC-5C7E-D9ED5F641B4E}"/>
              </a:ext>
            </a:extLst>
          </p:cNvPr>
          <p:cNvSpPr txBox="1"/>
          <p:nvPr/>
        </p:nvSpPr>
        <p:spPr>
          <a:xfrm>
            <a:off x="5036863" y="2585264"/>
            <a:ext cx="191785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AUTORITE TERRITORIALE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EA4C547A-BB00-6521-9BF6-B40C16405126}"/>
              </a:ext>
            </a:extLst>
          </p:cNvPr>
          <p:cNvSpPr txBox="1"/>
          <p:nvPr/>
        </p:nvSpPr>
        <p:spPr>
          <a:xfrm>
            <a:off x="4856752" y="2462906"/>
            <a:ext cx="2275274" cy="1870632"/>
          </a:xfrm>
          <a:prstGeom prst="roundRect">
            <a:avLst/>
          </a:prstGeom>
          <a:noFill/>
          <a:ln>
            <a:solidFill>
              <a:srgbClr val="ED7D31"/>
            </a:solidFill>
          </a:ln>
        </p:spPr>
        <p:txBody>
          <a:bodyPr wrap="square" anchor="ctr" anchorCtr="0">
            <a:noAutofit/>
          </a:bodyPr>
          <a:lstStyle/>
          <a:p>
            <a:pPr algn="ctr"/>
            <a:endParaRPr lang="fr-FR" sz="2000" dirty="0">
              <a:effectLst/>
            </a:endParaRP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1191E08C-0908-2524-7A49-2DD32176FF54}"/>
              </a:ext>
            </a:extLst>
          </p:cNvPr>
          <p:cNvSpPr txBox="1"/>
          <p:nvPr/>
        </p:nvSpPr>
        <p:spPr>
          <a:xfrm>
            <a:off x="4844227" y="3393165"/>
            <a:ext cx="2289600" cy="1016022"/>
          </a:xfrm>
          <a:prstGeom prst="roundRect">
            <a:avLst/>
          </a:prstGeom>
          <a:solidFill>
            <a:srgbClr val="ED7D31"/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fr-FR" sz="2000" b="1" dirty="0">
                <a:solidFill>
                  <a:srgbClr val="FFFFFF"/>
                </a:solidFill>
              </a:rPr>
              <a:t>DECISION</a:t>
            </a:r>
            <a:endParaRPr lang="fr-FR" sz="2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10628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8D432-6461-03B7-65E6-6BB175EE7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23CFB2E8-17BC-3405-FD54-09F3F517B52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205855"/>
            <a:ext cx="6015698" cy="501446"/>
          </a:xfrm>
        </p:spPr>
        <p:txBody>
          <a:bodyPr>
            <a:noAutofit/>
          </a:bodyPr>
          <a:lstStyle/>
          <a:p>
            <a:pPr marL="0" marR="0" lvl="0" indent="0" algn="ctr" defTabSz="914422" rtl="0" eaLnBrk="1" fontAlgn="auto" latinLnBrk="0" hangingPunct="1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D01050"/>
                </a:solidFill>
                <a:effectLst/>
                <a:uLnTx/>
                <a:uFillTx/>
                <a:latin typeface="Barlow Condensed" pitchFamily="2" charset="77"/>
                <a:ea typeface="+mn-ea"/>
                <a:cs typeface="+mn-cs"/>
              </a:rPr>
              <a:t>MAIRE/PRESIDENT.E - SGM/DGS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D96A00C-BC15-CCD8-0C90-90DD8520FEB8}"/>
              </a:ext>
            </a:extLst>
          </p:cNvPr>
          <p:cNvSpPr>
            <a:spLocks noGrp="1"/>
          </p:cNvSpPr>
          <p:nvPr/>
        </p:nvSpPr>
        <p:spPr>
          <a:xfrm>
            <a:off x="5099656" y="233253"/>
            <a:ext cx="6684936" cy="6086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i="0" kern="1200">
                <a:solidFill>
                  <a:schemeClr val="bg2">
                    <a:lumMod val="75000"/>
                  </a:schemeClr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400" dirty="0">
                <a:latin typeface="Barlow Condensed" panose="020B0604020202020204" pitchFamily="2" charset="0"/>
                <a:ea typeface="Calibri" panose="020F0502020204030204" pitchFamily="34" charset="0"/>
              </a:rPr>
              <a:t>Leviers </a:t>
            </a:r>
            <a:r>
              <a:rPr lang="fr-FR" sz="2400" b="0" dirty="0">
                <a:latin typeface="Barlow Condensed" panose="020B0604020202020204" pitchFamily="2" charset="0"/>
                <a:ea typeface="Calibri" panose="020F0502020204030204" pitchFamily="34" charset="0"/>
              </a:rPr>
              <a:t>et</a:t>
            </a:r>
            <a:r>
              <a:rPr lang="fr-FR" sz="2400" dirty="0">
                <a:latin typeface="Barlow Condensed" panose="020B0604020202020204" pitchFamily="2" charset="0"/>
                <a:ea typeface="Calibri" panose="020F0502020204030204" pitchFamily="34" charset="0"/>
              </a:rPr>
              <a:t> points de vigilance </a:t>
            </a:r>
            <a:r>
              <a:rPr lang="fr-FR" sz="2400" b="0" dirty="0">
                <a:latin typeface="Barlow Condensed" panose="020B0604020202020204" pitchFamily="2" charset="0"/>
                <a:ea typeface="Calibri" panose="020F0502020204030204" pitchFamily="34" charset="0"/>
              </a:rPr>
              <a:t>pour un </a:t>
            </a:r>
            <a:r>
              <a:rPr lang="fr-FR" sz="2400" dirty="0">
                <a:latin typeface="Barlow Condensed" panose="020B0604020202020204" pitchFamily="2" charset="0"/>
                <a:ea typeface="Calibri" panose="020F0502020204030204" pitchFamily="34" charset="0"/>
              </a:rPr>
              <a:t>bon fonctionnement</a:t>
            </a:r>
          </a:p>
        </p:txBody>
      </p:sp>
      <p:cxnSp>
        <p:nvCxnSpPr>
          <p:cNvPr id="64" name="Connecteur droit 63">
            <a:extLst>
              <a:ext uri="{FF2B5EF4-FFF2-40B4-BE49-F238E27FC236}">
                <a16:creationId xmlns:a16="http://schemas.microsoft.com/office/drawing/2014/main" id="{CABC26E3-2601-0711-4229-B31F8819C554}"/>
              </a:ext>
            </a:extLst>
          </p:cNvPr>
          <p:cNvCxnSpPr>
            <a:cxnSpLocks/>
          </p:cNvCxnSpPr>
          <p:nvPr/>
        </p:nvCxnSpPr>
        <p:spPr>
          <a:xfrm>
            <a:off x="1030273" y="841915"/>
            <a:ext cx="1177872" cy="0"/>
          </a:xfrm>
          <a:prstGeom prst="line">
            <a:avLst/>
          </a:prstGeom>
          <a:ln w="38100">
            <a:solidFill>
              <a:srgbClr val="BE23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Groupe 65">
            <a:extLst>
              <a:ext uri="{FF2B5EF4-FFF2-40B4-BE49-F238E27FC236}">
                <a16:creationId xmlns:a16="http://schemas.microsoft.com/office/drawing/2014/main" id="{7DEDD97B-DFA5-1110-4E4E-4D6576F1C331}"/>
              </a:ext>
            </a:extLst>
          </p:cNvPr>
          <p:cNvGrpSpPr/>
          <p:nvPr/>
        </p:nvGrpSpPr>
        <p:grpSpPr>
          <a:xfrm>
            <a:off x="1713410" y="869313"/>
            <a:ext cx="8765179" cy="5422452"/>
            <a:chOff x="1408334" y="846850"/>
            <a:chExt cx="8765179" cy="5641447"/>
          </a:xfrm>
        </p:grpSpPr>
        <p:grpSp>
          <p:nvGrpSpPr>
            <p:cNvPr id="65" name="Groupe 64">
              <a:extLst>
                <a:ext uri="{FF2B5EF4-FFF2-40B4-BE49-F238E27FC236}">
                  <a16:creationId xmlns:a16="http://schemas.microsoft.com/office/drawing/2014/main" id="{B37BA1B0-957C-4E52-E1F6-9C6366BD6EA5}"/>
                </a:ext>
              </a:extLst>
            </p:cNvPr>
            <p:cNvGrpSpPr/>
            <p:nvPr/>
          </p:nvGrpSpPr>
          <p:grpSpPr>
            <a:xfrm>
              <a:off x="1646979" y="846850"/>
              <a:ext cx="8526534" cy="5641447"/>
              <a:chOff x="1646979" y="846850"/>
              <a:chExt cx="8526534" cy="5641447"/>
            </a:xfrm>
          </p:grpSpPr>
          <p:grpSp>
            <p:nvGrpSpPr>
              <p:cNvPr id="60" name="Groupe 59">
                <a:extLst>
                  <a:ext uri="{FF2B5EF4-FFF2-40B4-BE49-F238E27FC236}">
                    <a16:creationId xmlns:a16="http://schemas.microsoft.com/office/drawing/2014/main" id="{639A3DA3-76E9-56F2-06F9-F684848F2D5B}"/>
                  </a:ext>
                </a:extLst>
              </p:cNvPr>
              <p:cNvGrpSpPr/>
              <p:nvPr/>
            </p:nvGrpSpPr>
            <p:grpSpPr>
              <a:xfrm>
                <a:off x="1646979" y="846850"/>
                <a:ext cx="8526534" cy="5641447"/>
                <a:chOff x="1932924" y="1216488"/>
                <a:chExt cx="8059973" cy="5051246"/>
              </a:xfrm>
            </p:grpSpPr>
            <p:grpSp>
              <p:nvGrpSpPr>
                <p:cNvPr id="59" name="Groupe 58">
                  <a:extLst>
                    <a:ext uri="{FF2B5EF4-FFF2-40B4-BE49-F238E27FC236}">
                      <a16:creationId xmlns:a16="http://schemas.microsoft.com/office/drawing/2014/main" id="{69623794-5302-FB24-3F1B-22AFA6CAFC2F}"/>
                    </a:ext>
                  </a:extLst>
                </p:cNvPr>
                <p:cNvGrpSpPr/>
                <p:nvPr/>
              </p:nvGrpSpPr>
              <p:grpSpPr>
                <a:xfrm>
                  <a:off x="1932924" y="1400686"/>
                  <a:ext cx="8059973" cy="4867048"/>
                  <a:chOff x="1932924" y="1400686"/>
                  <a:chExt cx="8059973" cy="4867048"/>
                </a:xfrm>
              </p:grpSpPr>
              <p:sp>
                <p:nvSpPr>
                  <p:cNvPr id="58" name="Ellipse 57">
                    <a:extLst>
                      <a:ext uri="{FF2B5EF4-FFF2-40B4-BE49-F238E27FC236}">
                        <a16:creationId xmlns:a16="http://schemas.microsoft.com/office/drawing/2014/main" id="{051C6CE0-3DFA-8EF3-118D-A468D3C51107}"/>
                      </a:ext>
                    </a:extLst>
                  </p:cNvPr>
                  <p:cNvSpPr/>
                  <p:nvPr/>
                </p:nvSpPr>
                <p:spPr>
                  <a:xfrm>
                    <a:off x="3345295" y="1400686"/>
                    <a:ext cx="5035463" cy="4742268"/>
                  </a:xfrm>
                  <a:prstGeom prst="ellips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latin typeface="Barlow Condensed" panose="00000506000000000000" pitchFamily="2" charset="0"/>
                    </a:endParaRPr>
                  </a:p>
                </p:txBody>
              </p:sp>
              <p:sp>
                <p:nvSpPr>
                  <p:cNvPr id="15" name="ZoneTexte 14">
                    <a:extLst>
                      <a:ext uri="{FF2B5EF4-FFF2-40B4-BE49-F238E27FC236}">
                        <a16:creationId xmlns:a16="http://schemas.microsoft.com/office/drawing/2014/main" id="{3E2E7FFC-1FB3-2C5C-0EAB-71266B8921E6}"/>
                      </a:ext>
                    </a:extLst>
                  </p:cNvPr>
                  <p:cNvSpPr txBox="1"/>
                  <p:nvPr/>
                </p:nvSpPr>
                <p:spPr>
                  <a:xfrm>
                    <a:off x="1932924" y="2273145"/>
                    <a:ext cx="2302025" cy="739781"/>
                  </a:xfrm>
                  <a:prstGeom prst="ellipse">
                    <a:avLst/>
                  </a:prstGeom>
                  <a:solidFill>
                    <a:srgbClr val="EF9205"/>
                  </a:solidFill>
                </p:spPr>
                <p:txBody>
                  <a:bodyPr wrap="square" anchor="ctr">
                    <a:noAutofit/>
                  </a:bodyPr>
                  <a:lstStyle/>
                  <a:p>
                    <a:pPr algn="ctr"/>
                    <a:r>
                      <a:rPr lang="fr-FR" b="1" i="0" dirty="0">
                        <a:solidFill>
                          <a:schemeClr val="bg1"/>
                        </a:solidFill>
                        <a:effectLst/>
                        <a:latin typeface="Barlow Condensed" panose="00000506000000000000" pitchFamily="2" charset="0"/>
                      </a:rPr>
                      <a:t>Être </a:t>
                    </a:r>
                    <a:r>
                      <a:rPr lang="fr-FR" b="1" i="0" dirty="0" err="1">
                        <a:solidFill>
                          <a:schemeClr val="bg1"/>
                        </a:solidFill>
                        <a:effectLst/>
                        <a:latin typeface="Barlow Condensed" panose="00000506000000000000" pitchFamily="2" charset="0"/>
                      </a:rPr>
                      <a:t>loyal.e</a:t>
                    </a:r>
                    <a:r>
                      <a:rPr lang="fr-FR" b="1" i="0" dirty="0">
                        <a:solidFill>
                          <a:schemeClr val="bg1"/>
                        </a:solidFill>
                        <a:effectLst/>
                        <a:latin typeface="Barlow Condensed" panose="00000506000000000000" pitchFamily="2" charset="0"/>
                      </a:rPr>
                      <a:t> confiance</a:t>
                    </a:r>
                    <a:endParaRPr lang="fr-FR" dirty="0">
                      <a:solidFill>
                        <a:schemeClr val="bg1"/>
                      </a:solidFill>
                      <a:latin typeface="Barlow Condensed" panose="00000506000000000000" pitchFamily="2" charset="0"/>
                    </a:endParaRPr>
                  </a:p>
                </p:txBody>
              </p:sp>
              <p:sp>
                <p:nvSpPr>
                  <p:cNvPr id="22" name="ZoneTexte 21">
                    <a:extLst>
                      <a:ext uri="{FF2B5EF4-FFF2-40B4-BE49-F238E27FC236}">
                        <a16:creationId xmlns:a16="http://schemas.microsoft.com/office/drawing/2014/main" id="{8949FEFF-4C27-54AB-C3E1-D6E0729534A8}"/>
                      </a:ext>
                    </a:extLst>
                  </p:cNvPr>
                  <p:cNvSpPr txBox="1"/>
                  <p:nvPr/>
                </p:nvSpPr>
                <p:spPr>
                  <a:xfrm>
                    <a:off x="7677858" y="2273145"/>
                    <a:ext cx="2311002" cy="775942"/>
                  </a:xfrm>
                  <a:prstGeom prst="ellipse">
                    <a:avLst/>
                  </a:prstGeom>
                  <a:solidFill>
                    <a:srgbClr val="EF9205"/>
                  </a:solidFill>
                </p:spPr>
                <p:txBody>
                  <a:bodyPr wrap="square" rIns="0" anchor="ctr">
                    <a:noAutofit/>
                  </a:bodyPr>
                  <a:lstStyle/>
                  <a:p>
                    <a:pPr algn="ctr"/>
                    <a:r>
                      <a:rPr lang="fr-FR" b="1" i="0" dirty="0">
                        <a:solidFill>
                          <a:schemeClr val="bg1"/>
                        </a:solidFill>
                        <a:effectLst/>
                        <a:latin typeface="Barlow Condensed" panose="00000506000000000000" pitchFamily="2" charset="0"/>
                      </a:rPr>
                      <a:t>Communiquer</a:t>
                    </a:r>
                    <a:endParaRPr lang="fr-FR" dirty="0">
                      <a:solidFill>
                        <a:schemeClr val="bg1"/>
                      </a:solidFill>
                      <a:latin typeface="Barlow Condensed" panose="00000506000000000000" pitchFamily="2" charset="0"/>
                    </a:endParaRPr>
                  </a:p>
                </p:txBody>
              </p:sp>
              <p:sp>
                <p:nvSpPr>
                  <p:cNvPr id="26" name="ZoneTexte 25">
                    <a:extLst>
                      <a:ext uri="{FF2B5EF4-FFF2-40B4-BE49-F238E27FC236}">
                        <a16:creationId xmlns:a16="http://schemas.microsoft.com/office/drawing/2014/main" id="{7BDA1EE8-7AC1-EA70-D6CE-B4940AFBE57E}"/>
                      </a:ext>
                    </a:extLst>
                  </p:cNvPr>
                  <p:cNvSpPr txBox="1"/>
                  <p:nvPr/>
                </p:nvSpPr>
                <p:spPr>
                  <a:xfrm>
                    <a:off x="7177928" y="4137884"/>
                    <a:ext cx="2814969" cy="908864"/>
                  </a:xfrm>
                  <a:prstGeom prst="ellipse">
                    <a:avLst/>
                  </a:prstGeom>
                  <a:solidFill>
                    <a:srgbClr val="D01050"/>
                  </a:solidFill>
                </p:spPr>
                <p:txBody>
                  <a:bodyPr wrap="square" anchor="ctr">
                    <a:noAutofit/>
                  </a:bodyPr>
                  <a:lstStyle/>
                  <a:p>
                    <a:pPr algn="ctr"/>
                    <a:r>
                      <a:rPr lang="fr-FR" b="1" i="0" dirty="0">
                        <a:solidFill>
                          <a:schemeClr val="bg1"/>
                        </a:solidFill>
                        <a:effectLst/>
                        <a:latin typeface="Barlow Condensed" panose="00000506000000000000" pitchFamily="2" charset="0"/>
                      </a:rPr>
                      <a:t>Définition méthode de travail</a:t>
                    </a:r>
                    <a:endParaRPr lang="fr-FR" dirty="0">
                      <a:solidFill>
                        <a:schemeClr val="bg1"/>
                      </a:solidFill>
                      <a:latin typeface="Barlow Condensed" panose="00000506000000000000" pitchFamily="2" charset="0"/>
                    </a:endParaRPr>
                  </a:p>
                </p:txBody>
              </p:sp>
              <p:sp>
                <p:nvSpPr>
                  <p:cNvPr id="29" name="ZoneTexte 28">
                    <a:extLst>
                      <a:ext uri="{FF2B5EF4-FFF2-40B4-BE49-F238E27FC236}">
                        <a16:creationId xmlns:a16="http://schemas.microsoft.com/office/drawing/2014/main" id="{1B69A354-6D5E-3B29-6313-3153EE75E295}"/>
                      </a:ext>
                    </a:extLst>
                  </p:cNvPr>
                  <p:cNvSpPr txBox="1"/>
                  <p:nvPr/>
                </p:nvSpPr>
                <p:spPr>
                  <a:xfrm>
                    <a:off x="4715599" y="5597332"/>
                    <a:ext cx="2136550" cy="670402"/>
                  </a:xfrm>
                  <a:prstGeom prst="ellipse">
                    <a:avLst/>
                  </a:prstGeom>
                  <a:solidFill>
                    <a:srgbClr val="EF9205"/>
                  </a:solidFill>
                </p:spPr>
                <p:txBody>
                  <a:bodyPr wrap="square" anchor="ctr" anchorCtr="0">
                    <a:noAutofit/>
                  </a:bodyPr>
                  <a:lstStyle/>
                  <a:p>
                    <a:pPr algn="ctr"/>
                    <a:r>
                      <a:rPr lang="fr-FR" b="1" i="0" dirty="0">
                        <a:solidFill>
                          <a:schemeClr val="bg1"/>
                        </a:solidFill>
                        <a:effectLst/>
                        <a:latin typeface="Barlow Condensed" panose="00000506000000000000" pitchFamily="2" charset="0"/>
                      </a:rPr>
                      <a:t>Collaborer</a:t>
                    </a:r>
                    <a:endParaRPr lang="fr-FR" dirty="0">
                      <a:solidFill>
                        <a:schemeClr val="bg1"/>
                      </a:solidFill>
                      <a:latin typeface="Barlow Condensed" panose="00000506000000000000" pitchFamily="2" charset="0"/>
                    </a:endParaRPr>
                  </a:p>
                </p:txBody>
              </p:sp>
              <p:sp>
                <p:nvSpPr>
                  <p:cNvPr id="43" name="Flèche : chevron 42">
                    <a:extLst>
                      <a:ext uri="{FF2B5EF4-FFF2-40B4-BE49-F238E27FC236}">
                        <a16:creationId xmlns:a16="http://schemas.microsoft.com/office/drawing/2014/main" id="{BE7E7D4E-4F7A-7081-B49D-0EBE370FCF62}"/>
                      </a:ext>
                    </a:extLst>
                  </p:cNvPr>
                  <p:cNvSpPr/>
                  <p:nvPr/>
                </p:nvSpPr>
                <p:spPr>
                  <a:xfrm rot="16567607">
                    <a:off x="3167964" y="3272248"/>
                    <a:ext cx="421029" cy="561908"/>
                  </a:xfrm>
                  <a:prstGeom prst="chevron">
                    <a:avLst/>
                  </a:prstGeom>
                  <a:solidFill>
                    <a:srgbClr val="4C4C4C"/>
                  </a:solidFill>
                  <a:ln>
                    <a:solidFill>
                      <a:srgbClr val="4C4C4C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>
                      <a:solidFill>
                        <a:schemeClr val="tx1"/>
                      </a:solidFill>
                      <a:latin typeface="Barlow Condensed" panose="00000506000000000000" pitchFamily="2" charset="0"/>
                    </a:endParaRPr>
                  </a:p>
                </p:txBody>
              </p:sp>
              <p:sp>
                <p:nvSpPr>
                  <p:cNvPr id="47" name="Flèche : chevron 46">
                    <a:extLst>
                      <a:ext uri="{FF2B5EF4-FFF2-40B4-BE49-F238E27FC236}">
                        <a16:creationId xmlns:a16="http://schemas.microsoft.com/office/drawing/2014/main" id="{4599CA8F-19FB-F006-4BD9-FF47E26A1A2C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8170003" y="3247087"/>
                    <a:ext cx="421029" cy="561908"/>
                  </a:xfrm>
                  <a:prstGeom prst="chevron">
                    <a:avLst/>
                  </a:prstGeom>
                  <a:solidFill>
                    <a:srgbClr val="4C4C4C"/>
                  </a:solidFill>
                  <a:ln>
                    <a:solidFill>
                      <a:srgbClr val="4C4C4C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  <a:latin typeface="Barlow Condensed" panose="00000506000000000000" pitchFamily="2" charset="0"/>
                    </a:endParaRPr>
                  </a:p>
                </p:txBody>
              </p:sp>
              <p:sp>
                <p:nvSpPr>
                  <p:cNvPr id="49" name="Flèche : chevron 48">
                    <a:extLst>
                      <a:ext uri="{FF2B5EF4-FFF2-40B4-BE49-F238E27FC236}">
                        <a16:creationId xmlns:a16="http://schemas.microsoft.com/office/drawing/2014/main" id="{768E02B5-FB71-B685-5DD3-EF1008AC9494}"/>
                      </a:ext>
                    </a:extLst>
                  </p:cNvPr>
                  <p:cNvSpPr/>
                  <p:nvPr/>
                </p:nvSpPr>
                <p:spPr>
                  <a:xfrm rot="14660203">
                    <a:off x="3937505" y="5229836"/>
                    <a:ext cx="421029" cy="561908"/>
                  </a:xfrm>
                  <a:prstGeom prst="chevron">
                    <a:avLst/>
                  </a:prstGeom>
                  <a:solidFill>
                    <a:srgbClr val="4C4C4C"/>
                  </a:solidFill>
                  <a:ln>
                    <a:solidFill>
                      <a:srgbClr val="4C4C4C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>
                      <a:solidFill>
                        <a:schemeClr val="tx1"/>
                      </a:solidFill>
                      <a:latin typeface="Barlow Condensed" panose="00000506000000000000" pitchFamily="2" charset="0"/>
                    </a:endParaRPr>
                  </a:p>
                </p:txBody>
              </p:sp>
              <p:sp>
                <p:nvSpPr>
                  <p:cNvPr id="51" name="Flèche : chevron 50">
                    <a:extLst>
                      <a:ext uri="{FF2B5EF4-FFF2-40B4-BE49-F238E27FC236}">
                        <a16:creationId xmlns:a16="http://schemas.microsoft.com/office/drawing/2014/main" id="{F92953C2-D9D6-4556-351C-68E04424A679}"/>
                      </a:ext>
                    </a:extLst>
                  </p:cNvPr>
                  <p:cNvSpPr/>
                  <p:nvPr/>
                </p:nvSpPr>
                <p:spPr>
                  <a:xfrm rot="7174534">
                    <a:off x="7300530" y="5243267"/>
                    <a:ext cx="416860" cy="561908"/>
                  </a:xfrm>
                  <a:prstGeom prst="chevron">
                    <a:avLst/>
                  </a:prstGeom>
                  <a:solidFill>
                    <a:srgbClr val="4C4C4C"/>
                  </a:solidFill>
                  <a:ln>
                    <a:solidFill>
                      <a:srgbClr val="4C4C4C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>
                      <a:solidFill>
                        <a:schemeClr val="tx1"/>
                      </a:solidFill>
                      <a:latin typeface="Barlow Condensed" panose="00000506000000000000" pitchFamily="2" charset="0"/>
                    </a:endParaRPr>
                  </a:p>
                </p:txBody>
              </p:sp>
              <p:sp>
                <p:nvSpPr>
                  <p:cNvPr id="53" name="Flèche : chevron 52">
                    <a:extLst>
                      <a:ext uri="{FF2B5EF4-FFF2-40B4-BE49-F238E27FC236}">
                        <a16:creationId xmlns:a16="http://schemas.microsoft.com/office/drawing/2014/main" id="{BA2B2910-53CE-A2A2-88C9-F1954BB6D66C}"/>
                      </a:ext>
                    </a:extLst>
                  </p:cNvPr>
                  <p:cNvSpPr/>
                  <p:nvPr/>
                </p:nvSpPr>
                <p:spPr>
                  <a:xfrm rot="2538353">
                    <a:off x="7382007" y="1725647"/>
                    <a:ext cx="421029" cy="561908"/>
                  </a:xfrm>
                  <a:prstGeom prst="chevron">
                    <a:avLst/>
                  </a:prstGeom>
                  <a:solidFill>
                    <a:srgbClr val="4C4C4C"/>
                  </a:solidFill>
                  <a:ln>
                    <a:solidFill>
                      <a:srgbClr val="4C4C4C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>
                      <a:solidFill>
                        <a:schemeClr val="tx1"/>
                      </a:solidFill>
                      <a:latin typeface="Barlow Condensed" panose="00000506000000000000" pitchFamily="2" charset="0"/>
                    </a:endParaRPr>
                  </a:p>
                </p:txBody>
              </p:sp>
              <p:sp>
                <p:nvSpPr>
                  <p:cNvPr id="57" name="Flèche : chevron 56">
                    <a:extLst>
                      <a:ext uri="{FF2B5EF4-FFF2-40B4-BE49-F238E27FC236}">
                        <a16:creationId xmlns:a16="http://schemas.microsoft.com/office/drawing/2014/main" id="{93387698-16BD-D2BD-A0C7-6EABE01957CE}"/>
                      </a:ext>
                    </a:extLst>
                  </p:cNvPr>
                  <p:cNvSpPr/>
                  <p:nvPr/>
                </p:nvSpPr>
                <p:spPr>
                  <a:xfrm rot="18807585">
                    <a:off x="3993931" y="1752859"/>
                    <a:ext cx="421029" cy="561908"/>
                  </a:xfrm>
                  <a:prstGeom prst="chevron">
                    <a:avLst/>
                  </a:prstGeom>
                  <a:solidFill>
                    <a:srgbClr val="4C4C4C"/>
                  </a:solidFill>
                  <a:ln>
                    <a:solidFill>
                      <a:srgbClr val="4C4C4C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>
                      <a:solidFill>
                        <a:schemeClr val="tx1"/>
                      </a:solidFill>
                      <a:latin typeface="Barlow Condensed" panose="00000506000000000000" pitchFamily="2" charset="0"/>
                    </a:endParaRPr>
                  </a:p>
                </p:txBody>
              </p:sp>
            </p:grpSp>
            <p:sp>
              <p:nvSpPr>
                <p:cNvPr id="18" name="ZoneTexte 17">
                  <a:extLst>
                    <a:ext uri="{FF2B5EF4-FFF2-40B4-BE49-F238E27FC236}">
                      <a16:creationId xmlns:a16="http://schemas.microsoft.com/office/drawing/2014/main" id="{7A5F1DD0-FE59-E89C-9C29-98C121AA68A1}"/>
                    </a:ext>
                  </a:extLst>
                </p:cNvPr>
                <p:cNvSpPr txBox="1"/>
                <p:nvPr/>
              </p:nvSpPr>
              <p:spPr>
                <a:xfrm>
                  <a:off x="4543564" y="1216488"/>
                  <a:ext cx="2680156" cy="624781"/>
                </a:xfrm>
                <a:prstGeom prst="ellipse">
                  <a:avLst/>
                </a:prstGeom>
                <a:solidFill>
                  <a:srgbClr val="D01050"/>
                </a:solidFill>
              </p:spPr>
              <p:txBody>
                <a:bodyPr wrap="square" anchor="ctr" anchorCtr="0">
                  <a:noAutofit/>
                </a:bodyPr>
                <a:lstStyle/>
                <a:p>
                  <a:pPr algn="ctr"/>
                  <a:r>
                    <a:rPr lang="fr-FR" b="1" dirty="0">
                      <a:solidFill>
                        <a:schemeClr val="bg1"/>
                      </a:solidFill>
                      <a:latin typeface="Barlow Condensed" panose="00000506000000000000" pitchFamily="2" charset="0"/>
                    </a:rPr>
                    <a:t>Clarification/respect des rôles/attentes</a:t>
                  </a:r>
                  <a:endParaRPr lang="fr-FR" dirty="0">
                    <a:solidFill>
                      <a:schemeClr val="bg1"/>
                    </a:solidFill>
                    <a:latin typeface="Barlow Condensed" panose="00000506000000000000" pitchFamily="2" charset="0"/>
                  </a:endParaRPr>
                </a:p>
              </p:txBody>
            </p:sp>
          </p:grpSp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3B642525-C758-A7B0-EADE-947F7F3253AF}"/>
                  </a:ext>
                </a:extLst>
              </p:cNvPr>
              <p:cNvSpPr txBox="1"/>
              <p:nvPr/>
            </p:nvSpPr>
            <p:spPr>
              <a:xfrm>
                <a:off x="4308594" y="3094905"/>
                <a:ext cx="1517795" cy="783193"/>
              </a:xfrm>
              <a:prstGeom prst="roundRect">
                <a:avLst/>
              </a:prstGeom>
              <a:ln w="38100">
                <a:solidFill>
                  <a:srgbClr val="4C4C4C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ctr" rtl="0">
                  <a:buNone/>
                </a:pPr>
                <a:r>
                  <a:rPr lang="fr-FR" sz="2000" b="1" i="0" dirty="0">
                    <a:solidFill>
                      <a:schemeClr val="tx1"/>
                    </a:solidFill>
                    <a:effectLst/>
                    <a:latin typeface="Barlow Condensed" panose="00000506000000000000" pitchFamily="2" charset="0"/>
                  </a:rPr>
                  <a:t>Autorité territoriale</a:t>
                </a:r>
                <a:endParaRPr lang="fr-FR" sz="2000" dirty="0">
                  <a:solidFill>
                    <a:schemeClr val="tx1"/>
                  </a:solidFill>
                  <a:effectLst/>
                  <a:latin typeface="Barlow Condensed" panose="00000506000000000000" pitchFamily="2" charset="0"/>
                </a:endParaRPr>
              </a:p>
            </p:txBody>
          </p:sp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DDAF4F7F-6732-E4DB-20B5-6ED8BA0EFBD1}"/>
                  </a:ext>
                </a:extLst>
              </p:cNvPr>
              <p:cNvSpPr txBox="1"/>
              <p:nvPr/>
            </p:nvSpPr>
            <p:spPr>
              <a:xfrm>
                <a:off x="5932472" y="3099001"/>
                <a:ext cx="1478969" cy="783193"/>
              </a:xfrm>
              <a:prstGeom prst="roundRect">
                <a:avLst/>
              </a:prstGeom>
              <a:ln w="38100">
                <a:solidFill>
                  <a:srgbClr val="4C4C4C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anchor="ctr">
                <a:noAutofit/>
              </a:bodyPr>
              <a:lstStyle/>
              <a:p>
                <a:pPr algn="ctr" rtl="0">
                  <a:buNone/>
                </a:pPr>
                <a:r>
                  <a:rPr lang="fr-FR" sz="2000" b="1" i="0" dirty="0">
                    <a:solidFill>
                      <a:srgbClr val="000000"/>
                    </a:solidFill>
                    <a:effectLst/>
                    <a:latin typeface="Barlow Condensed" panose="00000506000000000000" pitchFamily="2" charset="0"/>
                  </a:rPr>
                  <a:t>SGM - DGS</a:t>
                </a:r>
                <a:endParaRPr lang="fr-FR" sz="2000" dirty="0">
                  <a:effectLst/>
                  <a:latin typeface="Barlow Condensed" panose="00000506000000000000" pitchFamily="2" charset="0"/>
                </a:endParaRPr>
              </a:p>
            </p:txBody>
          </p:sp>
        </p:grp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73F6840F-68B7-8C0E-C965-C39C0924E81C}"/>
                </a:ext>
              </a:extLst>
            </p:cNvPr>
            <p:cNvSpPr txBox="1"/>
            <p:nvPr/>
          </p:nvSpPr>
          <p:spPr>
            <a:xfrm>
              <a:off x="1408334" y="4101376"/>
              <a:ext cx="2951685" cy="1015058"/>
            </a:xfrm>
            <a:prstGeom prst="ellipse">
              <a:avLst/>
            </a:prstGeom>
            <a:solidFill>
              <a:srgbClr val="D01050"/>
            </a:solidFill>
          </p:spPr>
          <p:txBody>
            <a:bodyPr wrap="square" anchor="ctr">
              <a:noAutofit/>
            </a:bodyPr>
            <a:lstStyle/>
            <a:p>
              <a:pPr algn="ctr" rtl="0">
                <a:buNone/>
              </a:pPr>
              <a:r>
                <a:rPr lang="fr-FR" b="1" dirty="0">
                  <a:solidFill>
                    <a:schemeClr val="bg1"/>
                  </a:solidFill>
                  <a:effectLst/>
                  <a:latin typeface="Barlow Condensed" panose="00000506000000000000" pitchFamily="2" charset="0"/>
                </a:rPr>
                <a:t>Adéquation charge de travail/ressources et moyens</a:t>
              </a:r>
            </a:p>
          </p:txBody>
        </p:sp>
      </p:grpSp>
      <p:pic>
        <p:nvPicPr>
          <p:cNvPr id="10" name="Graphique 9" descr="Ligne fléchée : incurvée dans le sens des aiguilles d’une montre avec un remplissage uni">
            <a:extLst>
              <a:ext uri="{FF2B5EF4-FFF2-40B4-BE49-F238E27FC236}">
                <a16:creationId xmlns:a16="http://schemas.microsoft.com/office/drawing/2014/main" id="{87DCB12D-1A50-0D21-222C-37562569B25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15524078" flipH="1">
            <a:off x="5746626" y="3498316"/>
            <a:ext cx="914400" cy="914400"/>
          </a:xfrm>
          <a:prstGeom prst="rect">
            <a:avLst/>
          </a:prstGeom>
        </p:spPr>
      </p:pic>
      <p:pic>
        <p:nvPicPr>
          <p:cNvPr id="14" name="Graphique 13" descr="Ligne fléchée : incurvée dans le sens des aiguilles d’une montre avec un remplissage uni">
            <a:extLst>
              <a:ext uri="{FF2B5EF4-FFF2-40B4-BE49-F238E27FC236}">
                <a16:creationId xmlns:a16="http://schemas.microsoft.com/office/drawing/2014/main" id="{15FAD0BD-67C1-3298-DB8E-4FB61DBCD0C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625307" flipH="1">
            <a:off x="5740146" y="23389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365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16B080-CBC6-3091-DE02-762753F37C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CE2913CB-5916-49B0-80BE-8B0A827B0EC9}"/>
              </a:ext>
            </a:extLst>
          </p:cNvPr>
          <p:cNvCxnSpPr>
            <a:cxnSpLocks/>
          </p:cNvCxnSpPr>
          <p:nvPr/>
        </p:nvCxnSpPr>
        <p:spPr>
          <a:xfrm>
            <a:off x="586530" y="886349"/>
            <a:ext cx="1177872" cy="0"/>
          </a:xfrm>
          <a:prstGeom prst="line">
            <a:avLst/>
          </a:prstGeom>
          <a:ln w="38100">
            <a:solidFill>
              <a:srgbClr val="BE23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7E2CB4DE-E702-B344-3DBF-41FA02AF3CEB}"/>
              </a:ext>
            </a:extLst>
          </p:cNvPr>
          <p:cNvGrpSpPr/>
          <p:nvPr/>
        </p:nvGrpSpPr>
        <p:grpSpPr>
          <a:xfrm>
            <a:off x="877634" y="1944614"/>
            <a:ext cx="10436731" cy="3857233"/>
            <a:chOff x="877634" y="2187988"/>
            <a:chExt cx="10436731" cy="3857233"/>
          </a:xfrm>
        </p:grpSpPr>
        <p:grpSp>
          <p:nvGrpSpPr>
            <p:cNvPr id="27" name="Groupe 26">
              <a:extLst>
                <a:ext uri="{FF2B5EF4-FFF2-40B4-BE49-F238E27FC236}">
                  <a16:creationId xmlns:a16="http://schemas.microsoft.com/office/drawing/2014/main" id="{3BEDCAE0-6E9D-8305-4A35-834957C65BA0}"/>
                </a:ext>
              </a:extLst>
            </p:cNvPr>
            <p:cNvGrpSpPr/>
            <p:nvPr/>
          </p:nvGrpSpPr>
          <p:grpSpPr>
            <a:xfrm>
              <a:off x="877634" y="2187988"/>
              <a:ext cx="10436731" cy="3857233"/>
              <a:chOff x="791307" y="1661575"/>
              <a:chExt cx="10419984" cy="3841668"/>
            </a:xfrm>
          </p:grpSpPr>
          <p:sp>
            <p:nvSpPr>
              <p:cNvPr id="31" name="ZoneTexte 30">
                <a:extLst>
                  <a:ext uri="{FF2B5EF4-FFF2-40B4-BE49-F238E27FC236}">
                    <a16:creationId xmlns:a16="http://schemas.microsoft.com/office/drawing/2014/main" id="{49A6712B-FF8E-551C-80D3-A90C7E5D5EEA}"/>
                  </a:ext>
                </a:extLst>
              </p:cNvPr>
              <p:cNvSpPr txBox="1"/>
              <p:nvPr/>
            </p:nvSpPr>
            <p:spPr>
              <a:xfrm>
                <a:off x="1535052" y="5150728"/>
                <a:ext cx="4098538" cy="3525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700" b="0" i="0" u="sng" strike="noStrike" kern="1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Barlow Condensed" panose="00000506000000000000" pitchFamily="2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Seulement</a:t>
                </a:r>
                <a:r>
                  <a:rPr kumimoji="0" lang="fr-FR" sz="1700" b="0" i="0" u="none" strike="noStrike" kern="1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Barlow Condensed" panose="00000506000000000000" pitchFamily="2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 si </a:t>
                </a:r>
                <a:r>
                  <a:rPr kumimoji="0" lang="fr-FR" sz="1700" b="1" i="0" u="none" strike="noStrike" kern="1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Barlow Condensed" panose="00000506000000000000" pitchFamily="2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nommés avant le 1</a:t>
                </a:r>
                <a:r>
                  <a:rPr kumimoji="0" lang="fr-FR" sz="1700" b="1" i="0" u="none" strike="noStrike" kern="100" cap="none" spc="0" normalizeH="0" baseline="3000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Barlow Condensed" panose="00000506000000000000" pitchFamily="2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er</a:t>
                </a:r>
                <a:r>
                  <a:rPr kumimoji="0" lang="fr-FR" sz="1700" b="1" i="0" u="none" strike="noStrike" kern="1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Barlow Condensed" panose="00000506000000000000" pitchFamily="2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 janvier 2028</a:t>
                </a:r>
                <a:r>
                  <a:rPr kumimoji="0" lang="fr-FR" sz="1700" b="0" i="0" u="none" strike="noStrike" kern="1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Barlow Condensed" panose="00000506000000000000" pitchFamily="2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.</a:t>
                </a:r>
                <a:r>
                  <a:rPr kumimoji="0" lang="fr-FR" sz="1700" b="1" i="0" u="none" strike="noStrike" kern="1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Barlow Condensed" panose="00000506000000000000" pitchFamily="2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 </a:t>
                </a:r>
                <a:endParaRPr kumimoji="0" lang="fr-FR" sz="1700" b="0" i="0" u="none" strike="noStrike" kern="1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arlow Condensed" panose="00000506000000000000" pitchFamily="2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" name="Rectangle : coins arrondis 1">
                <a:extLst>
                  <a:ext uri="{FF2B5EF4-FFF2-40B4-BE49-F238E27FC236}">
                    <a16:creationId xmlns:a16="http://schemas.microsoft.com/office/drawing/2014/main" id="{86E5031A-D7E6-8FE6-8144-5F2448A2B74D}"/>
                  </a:ext>
                </a:extLst>
              </p:cNvPr>
              <p:cNvSpPr/>
              <p:nvPr/>
            </p:nvSpPr>
            <p:spPr>
              <a:xfrm>
                <a:off x="791307" y="2617082"/>
                <a:ext cx="4598196" cy="2414126"/>
              </a:xfrm>
              <a:prstGeom prst="roundRect">
                <a:avLst/>
              </a:prstGeom>
              <a:ln w="28575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arlow Condensed" panose="00000506000000000000" pitchFamily="2" charset="0"/>
                </a:endParaRPr>
              </a:p>
            </p:txBody>
          </p:sp>
          <p:sp>
            <p:nvSpPr>
              <p:cNvPr id="3" name="Rectangle : coins arrondis 2">
                <a:extLst>
                  <a:ext uri="{FF2B5EF4-FFF2-40B4-BE49-F238E27FC236}">
                    <a16:creationId xmlns:a16="http://schemas.microsoft.com/office/drawing/2014/main" id="{21511076-9A50-D4D7-61C5-52575C2B178A}"/>
                  </a:ext>
                </a:extLst>
              </p:cNvPr>
              <p:cNvSpPr/>
              <p:nvPr/>
            </p:nvSpPr>
            <p:spPr>
              <a:xfrm>
                <a:off x="7028969" y="1661575"/>
                <a:ext cx="3506880" cy="861774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Barlow Condensed" panose="00000506000000000000" pitchFamily="2" charset="0"/>
                  </a:rPr>
                  <a:t>Commune + 2000 à habitants</a:t>
                </a:r>
              </a:p>
            </p:txBody>
          </p:sp>
          <p:sp>
            <p:nvSpPr>
              <p:cNvPr id="4" name="Rectangle : coins arrondis 3">
                <a:extLst>
                  <a:ext uri="{FF2B5EF4-FFF2-40B4-BE49-F238E27FC236}">
                    <a16:creationId xmlns:a16="http://schemas.microsoft.com/office/drawing/2014/main" id="{5B419066-2F2E-CCF9-39B3-AAF5285D32FF}"/>
                  </a:ext>
                </a:extLst>
              </p:cNvPr>
              <p:cNvSpPr/>
              <p:nvPr/>
            </p:nvSpPr>
            <p:spPr>
              <a:xfrm>
                <a:off x="1337148" y="4247537"/>
                <a:ext cx="3350855" cy="606998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rlow Condensed" panose="00000506000000000000" pitchFamily="2" charset="0"/>
                  </a:rPr>
                  <a:t>Grades</a:t>
                </a:r>
                <a:r>
                  <a:rPr kumimoji="0" lang="fr-FR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rlow Condensed" panose="00000506000000000000" pitchFamily="2" charset="0"/>
                  </a:rPr>
                  <a:t> adjoints administratifs </a:t>
                </a:r>
                <a:r>
                  <a:rPr kumimoji="0" lang="fr-FR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rlow Condensed" panose="00000506000000000000" pitchFamily="2" charset="0"/>
                  </a:rPr>
                  <a:t>principaux</a:t>
                </a:r>
                <a:r>
                  <a:rPr kumimoji="0" lang="fr-FR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rlow Condensed" panose="00000506000000000000" pitchFamily="2" charset="0"/>
                  </a:rPr>
                  <a:t> 2</a:t>
                </a:r>
                <a:r>
                  <a:rPr kumimoji="0" lang="fr-FR" sz="1400" b="0" i="0" u="none" strike="noStrike" kern="1200" cap="none" spc="0" normalizeH="0" baseline="3000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rlow Condensed" panose="00000506000000000000" pitchFamily="2" charset="0"/>
                  </a:rPr>
                  <a:t>ème</a:t>
                </a:r>
                <a:r>
                  <a:rPr kumimoji="0" lang="fr-FR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rlow Condensed" panose="00000506000000000000" pitchFamily="2" charset="0"/>
                  </a:rPr>
                  <a:t> et 1</a:t>
                </a:r>
                <a:r>
                  <a:rPr kumimoji="0" lang="fr-FR" sz="1400" b="0" i="0" u="none" strike="noStrike" kern="1200" cap="none" spc="0" normalizeH="0" baseline="3000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rlow Condensed" panose="00000506000000000000" pitchFamily="2" charset="0"/>
                  </a:rPr>
                  <a:t>ère</a:t>
                </a:r>
                <a:r>
                  <a:rPr kumimoji="0" lang="fr-FR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rlow Condensed" panose="00000506000000000000" pitchFamily="2" charset="0"/>
                  </a:rPr>
                  <a:t> classe</a:t>
                </a:r>
              </a:p>
            </p:txBody>
          </p:sp>
          <p:sp>
            <p:nvSpPr>
              <p:cNvPr id="8" name="Rectangle : coins arrondis 7">
                <a:extLst>
                  <a:ext uri="{FF2B5EF4-FFF2-40B4-BE49-F238E27FC236}">
                    <a16:creationId xmlns:a16="http://schemas.microsoft.com/office/drawing/2014/main" id="{37F9BF1F-E74B-470A-D1D6-A736E487D163}"/>
                  </a:ext>
                </a:extLst>
              </p:cNvPr>
              <p:cNvSpPr/>
              <p:nvPr/>
            </p:nvSpPr>
            <p:spPr>
              <a:xfrm>
                <a:off x="987183" y="3180613"/>
                <a:ext cx="1949845" cy="861774"/>
              </a:xfrm>
              <a:prstGeom prst="roundRect">
                <a:avLst/>
              </a:prstGeom>
              <a:solidFill>
                <a:srgbClr val="FBAFA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rlow Condensed" panose="00000506000000000000" pitchFamily="2" charset="0"/>
                  </a:rPr>
                  <a:t>Cadre d’emplois des </a:t>
                </a:r>
                <a:r>
                  <a:rPr kumimoji="0" lang="fr-FR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rlow Condensed" panose="00000506000000000000" pitchFamily="2" charset="0"/>
                  </a:rPr>
                  <a:t>REDACTEURS</a:t>
                </a:r>
              </a:p>
            </p:txBody>
          </p:sp>
          <p:sp>
            <p:nvSpPr>
              <p:cNvPr id="11" name="Rectangle : coins arrondis 10">
                <a:extLst>
                  <a:ext uri="{FF2B5EF4-FFF2-40B4-BE49-F238E27FC236}">
                    <a16:creationId xmlns:a16="http://schemas.microsoft.com/office/drawing/2014/main" id="{538D2F88-76F8-1066-7FC4-ABF8A4B7E3BA}"/>
                  </a:ext>
                </a:extLst>
              </p:cNvPr>
              <p:cNvSpPr/>
              <p:nvPr/>
            </p:nvSpPr>
            <p:spPr>
              <a:xfrm>
                <a:off x="2032340" y="2698838"/>
                <a:ext cx="1949845" cy="406860"/>
              </a:xfrm>
              <a:prstGeom prst="roundRect">
                <a:avLst/>
              </a:prstGeom>
              <a:solidFill>
                <a:srgbClr val="D0105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rlow Condensed" panose="00000506000000000000" pitchFamily="2" charset="0"/>
                  </a:rPr>
                  <a:t>SGM</a:t>
                </a:r>
              </a:p>
            </p:txBody>
          </p:sp>
          <p:sp>
            <p:nvSpPr>
              <p:cNvPr id="12" name="Rectangle : coins arrondis 11">
                <a:extLst>
                  <a:ext uri="{FF2B5EF4-FFF2-40B4-BE49-F238E27FC236}">
                    <a16:creationId xmlns:a16="http://schemas.microsoft.com/office/drawing/2014/main" id="{4696A78C-5EFF-1A06-EF59-8450E111AC0D}"/>
                  </a:ext>
                </a:extLst>
              </p:cNvPr>
              <p:cNvSpPr/>
              <p:nvPr/>
            </p:nvSpPr>
            <p:spPr>
              <a:xfrm>
                <a:off x="1490994" y="1661575"/>
                <a:ext cx="3147333" cy="861774"/>
              </a:xfrm>
              <a:prstGeom prst="round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Barlow Condensed" panose="00000506000000000000" pitchFamily="2" charset="0"/>
                  </a:rPr>
                  <a:t>Commune – 2000 habitants</a:t>
                </a:r>
              </a:p>
            </p:txBody>
          </p:sp>
          <p:sp>
            <p:nvSpPr>
              <p:cNvPr id="13" name="Rectangle : coins arrondis 12">
                <a:extLst>
                  <a:ext uri="{FF2B5EF4-FFF2-40B4-BE49-F238E27FC236}">
                    <a16:creationId xmlns:a16="http://schemas.microsoft.com/office/drawing/2014/main" id="{715391DA-8C00-3C4F-EF30-EE7C907D6877}"/>
                  </a:ext>
                </a:extLst>
              </p:cNvPr>
              <p:cNvSpPr/>
              <p:nvPr/>
            </p:nvSpPr>
            <p:spPr>
              <a:xfrm>
                <a:off x="3075321" y="3180613"/>
                <a:ext cx="2068474" cy="861774"/>
              </a:xfrm>
              <a:prstGeom prst="roundRect">
                <a:avLst/>
              </a:prstGeom>
              <a:solidFill>
                <a:srgbClr val="F8889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rlow Condensed" panose="00000506000000000000" pitchFamily="2" charset="0"/>
                  </a:rPr>
                  <a:t>Cadre d’emplois des </a:t>
                </a:r>
                <a:r>
                  <a:rPr kumimoji="0" lang="fr-FR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rlow Condensed" panose="00000506000000000000" pitchFamily="2" charset="0"/>
                  </a:rPr>
                  <a:t>ATTACHES </a:t>
                </a:r>
                <a:r>
                  <a:rPr kumimoji="0" lang="fr-FR" sz="105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rlow Condensed" panose="00000506000000000000" pitchFamily="2" charset="0"/>
                  </a:rPr>
                  <a:t>(attachés + attachés principaux)</a:t>
                </a:r>
              </a:p>
            </p:txBody>
          </p:sp>
          <p:sp>
            <p:nvSpPr>
              <p:cNvPr id="14" name="Rectangle : coins arrondis 13">
                <a:extLst>
                  <a:ext uri="{FF2B5EF4-FFF2-40B4-BE49-F238E27FC236}">
                    <a16:creationId xmlns:a16="http://schemas.microsoft.com/office/drawing/2014/main" id="{D2E62DF8-E1A5-2CC1-9C2B-3835FE93AAF7}"/>
                  </a:ext>
                </a:extLst>
              </p:cNvPr>
              <p:cNvSpPr/>
              <p:nvPr/>
            </p:nvSpPr>
            <p:spPr>
              <a:xfrm>
                <a:off x="9401196" y="2911933"/>
                <a:ext cx="1670859" cy="861774"/>
              </a:xfrm>
              <a:prstGeom prst="roundRect">
                <a:avLst/>
              </a:prstGeom>
              <a:solidFill>
                <a:srgbClr val="ED7D3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rlow Condensed" panose="00000506000000000000" pitchFamily="2" charset="0"/>
                  </a:rPr>
                  <a:t>Emploi </a:t>
                </a:r>
                <a:r>
                  <a:rPr kumimoji="0" lang="fr-FR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rlow Condensed" panose="00000506000000000000" pitchFamily="2" charset="0"/>
                  </a:rPr>
                  <a:t>fonctionnel</a:t>
                </a:r>
                <a:r>
                  <a: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rlow Condensed" panose="00000506000000000000" pitchFamily="2" charset="0"/>
                  </a:rPr>
                  <a:t> DGS</a:t>
                </a:r>
              </a:p>
            </p:txBody>
          </p:sp>
          <p:grpSp>
            <p:nvGrpSpPr>
              <p:cNvPr id="16" name="Groupe 15">
                <a:extLst>
                  <a:ext uri="{FF2B5EF4-FFF2-40B4-BE49-F238E27FC236}">
                    <a16:creationId xmlns:a16="http://schemas.microsoft.com/office/drawing/2014/main" id="{8703E4C2-E5D2-501E-09F6-F6E2E8195F79}"/>
                  </a:ext>
                </a:extLst>
              </p:cNvPr>
              <p:cNvGrpSpPr/>
              <p:nvPr/>
            </p:nvGrpSpPr>
            <p:grpSpPr>
              <a:xfrm>
                <a:off x="6431016" y="2624879"/>
                <a:ext cx="2636723" cy="2483194"/>
                <a:chOff x="6289288" y="2631686"/>
                <a:chExt cx="2636723" cy="2483194"/>
              </a:xfrm>
              <a:solidFill>
                <a:schemeClr val="tx1">
                  <a:lumMod val="65000"/>
                  <a:lumOff val="35000"/>
                </a:schemeClr>
              </a:solidFill>
            </p:grpSpPr>
            <p:sp>
              <p:nvSpPr>
                <p:cNvPr id="5" name="Rectangle : coins arrondis 4">
                  <a:extLst>
                    <a:ext uri="{FF2B5EF4-FFF2-40B4-BE49-F238E27FC236}">
                      <a16:creationId xmlns:a16="http://schemas.microsoft.com/office/drawing/2014/main" id="{8F99B53C-46B8-774D-7F6A-60FB5689C2E4}"/>
                    </a:ext>
                  </a:extLst>
                </p:cNvPr>
                <p:cNvSpPr/>
                <p:nvPr/>
              </p:nvSpPr>
              <p:spPr>
                <a:xfrm>
                  <a:off x="6289288" y="2631686"/>
                  <a:ext cx="2636723" cy="2483194"/>
                </a:xfrm>
                <a:prstGeom prst="roundRect">
                  <a:avLst/>
                </a:prstGeom>
                <a:ln w="28575"/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rlow Condensed" panose="00000506000000000000" pitchFamily="2" charset="0"/>
                  </a:endParaRPr>
                </a:p>
              </p:txBody>
            </p:sp>
            <p:sp>
              <p:nvSpPr>
                <p:cNvPr id="15" name="Rectangle : coins arrondis 14">
                  <a:extLst>
                    <a:ext uri="{FF2B5EF4-FFF2-40B4-BE49-F238E27FC236}">
                      <a16:creationId xmlns:a16="http://schemas.microsoft.com/office/drawing/2014/main" id="{31B9D0C3-16A1-97B3-8894-3DE002F00735}"/>
                    </a:ext>
                  </a:extLst>
                </p:cNvPr>
                <p:cNvSpPr/>
                <p:nvPr/>
              </p:nvSpPr>
              <p:spPr>
                <a:xfrm>
                  <a:off x="6427778" y="2894471"/>
                  <a:ext cx="2359742" cy="406860"/>
                </a:xfrm>
                <a:prstGeom prst="roundRect">
                  <a:avLst/>
                </a:prstGeom>
                <a:solidFill>
                  <a:srgbClr val="D01050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1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</a:rPr>
                    <a:t>SGM</a:t>
                  </a:r>
                </a:p>
              </p:txBody>
            </p:sp>
          </p:grpSp>
          <p:sp>
            <p:nvSpPr>
              <p:cNvPr id="17" name="ZoneTexte 16">
                <a:extLst>
                  <a:ext uri="{FF2B5EF4-FFF2-40B4-BE49-F238E27FC236}">
                    <a16:creationId xmlns:a16="http://schemas.microsoft.com/office/drawing/2014/main" id="{10F46D0E-C1FF-C5BF-FDA2-8A21091CC8EA}"/>
                  </a:ext>
                </a:extLst>
              </p:cNvPr>
              <p:cNvSpPr txBox="1"/>
              <p:nvPr/>
            </p:nvSpPr>
            <p:spPr>
              <a:xfrm>
                <a:off x="9294614" y="2526498"/>
                <a:ext cx="19166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rlow Condensed" panose="00000506000000000000" pitchFamily="2" charset="0"/>
                  </a:rPr>
                  <a:t>Sauf si nomination</a:t>
                </a:r>
              </a:p>
            </p:txBody>
          </p:sp>
          <p:pic>
            <p:nvPicPr>
              <p:cNvPr id="19" name="Graphique 18" descr="Ligne fléchée : incurvée sens des aiguilles d’une montre avec un remplissage uni">
                <a:extLst>
                  <a:ext uri="{FF2B5EF4-FFF2-40B4-BE49-F238E27FC236}">
                    <a16:creationId xmlns:a16="http://schemas.microsoft.com/office/drawing/2014/main" id="{C01C19E7-5B0B-26AC-20FB-8BB6C91E6A2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p:blipFill>
            <p:spPr>
              <a:xfrm rot="5400000">
                <a:off x="8692505" y="2490703"/>
                <a:ext cx="700465" cy="700465"/>
              </a:xfrm>
              <a:prstGeom prst="rect">
                <a:avLst/>
              </a:prstGeom>
            </p:spPr>
          </p:pic>
          <p:pic>
            <p:nvPicPr>
              <p:cNvPr id="21" name="Graphique 20" descr="Ligne fléchée : incurvée sens des aiguilles d’une montre avec un remplissage uni">
                <a:extLst>
                  <a:ext uri="{FF2B5EF4-FFF2-40B4-BE49-F238E27FC236}">
                    <a16:creationId xmlns:a16="http://schemas.microsoft.com/office/drawing/2014/main" id="{09B3193E-8B94-F209-7C3F-589523F79B2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p:blipFill>
            <p:spPr>
              <a:xfrm rot="19067242" flipV="1">
                <a:off x="1070959" y="4626671"/>
                <a:ext cx="700465" cy="807034"/>
              </a:xfrm>
              <a:prstGeom prst="rect">
                <a:avLst/>
              </a:prstGeom>
            </p:spPr>
          </p:pic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FB10DDBF-9A0B-920A-66F7-0861D671CA8F}"/>
                  </a:ext>
                </a:extLst>
              </p:cNvPr>
              <p:cNvSpPr txBox="1"/>
              <p:nvPr/>
            </p:nvSpPr>
            <p:spPr>
              <a:xfrm>
                <a:off x="5163032" y="1749157"/>
                <a:ext cx="1453656" cy="715089"/>
              </a:xfrm>
              <a:prstGeom prst="roundRect">
                <a:avLst/>
              </a:prstGeom>
              <a:ln w="38100">
                <a:solidFill>
                  <a:srgbClr val="D01050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rlow Condensed" panose="00000506000000000000" pitchFamily="2" charset="0"/>
                  </a:rPr>
                  <a:t>Obligation nomination</a:t>
                </a:r>
              </a:p>
            </p:txBody>
          </p:sp>
          <p:pic>
            <p:nvPicPr>
              <p:cNvPr id="18" name="Graphique 17" descr="Ligne fléchée : incurvée sens des aiguilles d’une montre avec un remplissage uni">
                <a:extLst>
                  <a:ext uri="{FF2B5EF4-FFF2-40B4-BE49-F238E27FC236}">
                    <a16:creationId xmlns:a16="http://schemas.microsoft.com/office/drawing/2014/main" id="{8AB01E4B-74CA-8224-757E-E3247DF239D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p:blipFill>
            <p:spPr>
              <a:xfrm rot="9712433">
                <a:off x="6403069" y="2226472"/>
                <a:ext cx="646331" cy="646331"/>
              </a:xfrm>
              <a:prstGeom prst="rect">
                <a:avLst/>
              </a:prstGeom>
            </p:spPr>
          </p:pic>
          <p:pic>
            <p:nvPicPr>
              <p:cNvPr id="20" name="Graphique 19" descr="Ligne fléchée : incurvée sens des aiguilles d’une montre avec un remplissage uni">
                <a:extLst>
                  <a:ext uri="{FF2B5EF4-FFF2-40B4-BE49-F238E27FC236}">
                    <a16:creationId xmlns:a16="http://schemas.microsoft.com/office/drawing/2014/main" id="{C1B526F6-DC17-42D4-1409-F456FF45DC4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p:blipFill>
            <p:spPr>
              <a:xfrm rot="11887567" flipH="1">
                <a:off x="4762752" y="2222456"/>
                <a:ext cx="646331" cy="646331"/>
              </a:xfrm>
              <a:prstGeom prst="rect">
                <a:avLst/>
              </a:prstGeom>
            </p:spPr>
          </p:pic>
          <p:sp>
            <p:nvSpPr>
              <p:cNvPr id="10" name="Rectangle : coins arrondis 9">
                <a:extLst>
                  <a:ext uri="{FF2B5EF4-FFF2-40B4-BE49-F238E27FC236}">
                    <a16:creationId xmlns:a16="http://schemas.microsoft.com/office/drawing/2014/main" id="{691712BC-3E88-EAD7-ECB9-708F20287764}"/>
                  </a:ext>
                </a:extLst>
              </p:cNvPr>
              <p:cNvSpPr/>
              <p:nvPr/>
            </p:nvSpPr>
            <p:spPr>
              <a:xfrm>
                <a:off x="6726234" y="3556813"/>
                <a:ext cx="2068474" cy="861774"/>
              </a:xfrm>
              <a:prstGeom prst="roundRect">
                <a:avLst/>
              </a:prstGeom>
              <a:solidFill>
                <a:srgbClr val="F8889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rlow Condensed" panose="00000506000000000000" pitchFamily="2" charset="0"/>
                  </a:rPr>
                  <a:t>Cadre d’emplois des </a:t>
                </a:r>
                <a:r>
                  <a:rPr kumimoji="0" lang="fr-FR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rlow Condensed" panose="00000506000000000000" pitchFamily="2" charset="0"/>
                  </a:rPr>
                  <a:t>ATTACHES </a:t>
                </a:r>
                <a:r>
                  <a:rPr kumimoji="0" lang="fr-FR" sz="105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rlow Condensed" panose="00000506000000000000" pitchFamily="2" charset="0"/>
                  </a:rPr>
                  <a:t>(attachés + attachés principaux)</a:t>
                </a:r>
              </a:p>
            </p:txBody>
          </p:sp>
        </p:grpSp>
        <p:pic>
          <p:nvPicPr>
            <p:cNvPr id="32" name="Graphique 3">
              <a:extLst>
                <a:ext uri="{FF2B5EF4-FFF2-40B4-BE49-F238E27FC236}">
                  <a16:creationId xmlns:a16="http://schemas.microsoft.com/office/drawing/2014/main" id="{1358BB73-0296-4B22-D768-C73F4C3FE63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  <a:ext uri="{837473B0-CC2E-450A-ABE3-18F120FF3D39}">
                  <a1611:picAttrSrcUrl xmlns:a1611="http://schemas.microsoft.com/office/drawing/2016/11/main" r:id="rId4"/>
                </a:ext>
              </a:extLst>
            </a:blip>
            <a:stretch>
              <a:fillRect/>
            </a:stretch>
          </p:blipFill>
          <p:spPr>
            <a:xfrm>
              <a:off x="1197112" y="4745742"/>
              <a:ext cx="363192" cy="319215"/>
            </a:xfrm>
            <a:prstGeom prst="rect">
              <a:avLst/>
            </a:prstGeom>
          </p:spPr>
        </p:pic>
      </p:grp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9164115A-60A8-B855-356C-87B8BAF77F6F}"/>
              </a:ext>
            </a:extLst>
          </p:cNvPr>
          <p:cNvSpPr>
            <a:spLocks noGrp="1"/>
          </p:cNvSpPr>
          <p:nvPr/>
        </p:nvSpPr>
        <p:spPr>
          <a:xfrm>
            <a:off x="4669366" y="277687"/>
            <a:ext cx="3735598" cy="608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i="0" kern="1200">
                <a:solidFill>
                  <a:schemeClr val="bg2">
                    <a:lumMod val="75000"/>
                  </a:schemeClr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dirty="0">
                <a:latin typeface="Barlow Condensed" panose="020B0604020202020204" pitchFamily="2" charset="0"/>
                <a:ea typeface="Calibri" panose="020F0502020204030204" pitchFamily="34" charset="0"/>
              </a:rPr>
              <a:t>Recrutement – </a:t>
            </a:r>
            <a:r>
              <a:rPr lang="fr-FR" sz="1900" dirty="0">
                <a:latin typeface="Barlow Condensed" panose="020B0604020202020204" pitchFamily="2" charset="0"/>
                <a:ea typeface="Calibri" panose="020F0502020204030204" pitchFamily="34" charset="0"/>
              </a:rPr>
              <a:t>Evaluation du besoin</a:t>
            </a:r>
          </a:p>
        </p:txBody>
      </p:sp>
      <p:sp>
        <p:nvSpPr>
          <p:cNvPr id="23" name="Espace réservé du texte 4">
            <a:extLst>
              <a:ext uri="{FF2B5EF4-FFF2-40B4-BE49-F238E27FC236}">
                <a16:creationId xmlns:a16="http://schemas.microsoft.com/office/drawing/2014/main" id="{53591687-D4E4-DB10-5DB0-A5D93FF8640F}"/>
              </a:ext>
            </a:extLst>
          </p:cNvPr>
          <p:cNvSpPr txBox="1">
            <a:spLocks/>
          </p:cNvSpPr>
          <p:nvPr/>
        </p:nvSpPr>
        <p:spPr>
          <a:xfrm>
            <a:off x="137904" y="250623"/>
            <a:ext cx="4876063" cy="5014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i="0" kern="1200">
                <a:solidFill>
                  <a:srgbClr val="BD2C54"/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2">
              <a:spcBef>
                <a:spcPts val="1001"/>
              </a:spcBef>
              <a:defRPr/>
            </a:pPr>
            <a:r>
              <a:rPr lang="fr-FR" dirty="0">
                <a:solidFill>
                  <a:srgbClr val="D01050"/>
                </a:solidFill>
              </a:rPr>
              <a:t>MAIRE/PRESIDENT.E - SGM/DGS</a:t>
            </a:r>
          </a:p>
        </p:txBody>
      </p: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03DDDD09-6C92-BA82-E381-A6BC1F28DB00}"/>
              </a:ext>
            </a:extLst>
          </p:cNvPr>
          <p:cNvGrpSpPr/>
          <p:nvPr/>
        </p:nvGrpSpPr>
        <p:grpSpPr>
          <a:xfrm>
            <a:off x="2808348" y="1127341"/>
            <a:ext cx="6810067" cy="707886"/>
            <a:chOff x="3217281" y="970919"/>
            <a:chExt cx="6810067" cy="707886"/>
          </a:xfrm>
        </p:grpSpPr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B4D20F68-26E7-3453-545D-E63AF60EC711}"/>
                </a:ext>
              </a:extLst>
            </p:cNvPr>
            <p:cNvSpPr txBox="1"/>
            <p:nvPr/>
          </p:nvSpPr>
          <p:spPr>
            <a:xfrm>
              <a:off x="3217281" y="970919"/>
              <a:ext cx="6810067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buClr>
                  <a:srgbClr val="D01050"/>
                </a:buClr>
              </a:pPr>
              <a:r>
                <a:rPr lang="fr-FR" sz="2000" dirty="0">
                  <a:latin typeface="Barlow Condensed" panose="020B0604020202020204" pitchFamily="2" charset="0"/>
                  <a:ea typeface="Calibri" panose="020F0502020204030204" pitchFamily="34" charset="0"/>
                </a:rPr>
                <a:t>Prise en compte : </a:t>
              </a:r>
              <a:r>
                <a:rPr lang="fr-FR" sz="2000" b="1" dirty="0">
                  <a:latin typeface="Barlow Condensed" panose="020B0604020202020204" pitchFamily="2" charset="0"/>
                  <a:ea typeface="Calibri" panose="020F0502020204030204" pitchFamily="34" charset="0"/>
                </a:rPr>
                <a:t>du niveau de fonctions        </a:t>
              </a:r>
              <a:r>
                <a:rPr lang="fr-FR" sz="2000" b="1" dirty="0">
                  <a:solidFill>
                    <a:srgbClr val="ED7D31"/>
                  </a:solidFill>
                  <a:latin typeface="Barlow Condensed" panose="020B0604020202020204" pitchFamily="2" charset="0"/>
                  <a:ea typeface="Calibri" panose="020F0502020204030204" pitchFamily="34" charset="0"/>
                </a:rPr>
                <a:t>de la strate démographique mise en application au 1er janvier 2028</a:t>
              </a:r>
            </a:p>
          </p:txBody>
        </p:sp>
        <p:pic>
          <p:nvPicPr>
            <p:cNvPr id="36" name="Graphique 35" descr="Badge à suivre avec un remplissage uni">
              <a:extLst>
                <a:ext uri="{FF2B5EF4-FFF2-40B4-BE49-F238E27FC236}">
                  <a16:creationId xmlns:a16="http://schemas.microsoft.com/office/drawing/2014/main" id="{5659DEE8-7FCF-8CCE-104F-647C04B63B7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017134" y="1045490"/>
              <a:ext cx="288000" cy="288000"/>
            </a:xfrm>
            <a:prstGeom prst="rect">
              <a:avLst/>
            </a:prstGeom>
          </p:spPr>
        </p:pic>
      </p:grpSp>
      <p:sp>
        <p:nvSpPr>
          <p:cNvPr id="40" name="ZoneTexte 39">
            <a:extLst>
              <a:ext uri="{FF2B5EF4-FFF2-40B4-BE49-F238E27FC236}">
                <a16:creationId xmlns:a16="http://schemas.microsoft.com/office/drawing/2014/main" id="{A18C119A-5236-1DEF-15ED-0642F25AB45D}"/>
              </a:ext>
            </a:extLst>
          </p:cNvPr>
          <p:cNvSpPr txBox="1"/>
          <p:nvPr/>
        </p:nvSpPr>
        <p:spPr>
          <a:xfrm>
            <a:off x="4932065" y="6327276"/>
            <a:ext cx="3719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rlow Condensed" panose="00000506000000000000" pitchFamily="2" charset="0"/>
              </a:rPr>
              <a:t>Nécessité rédaction fiche de poste</a:t>
            </a:r>
          </a:p>
        </p:txBody>
      </p:sp>
      <p:pic>
        <p:nvPicPr>
          <p:cNvPr id="42" name="Graphique 41" descr="Commentaire important avec un remplissage uni">
            <a:extLst>
              <a:ext uri="{FF2B5EF4-FFF2-40B4-BE49-F238E27FC236}">
                <a16:creationId xmlns:a16="http://schemas.microsoft.com/office/drawing/2014/main" id="{FF1ACEE0-604B-AE8C-81AD-B72954121E3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4218150" y="6187857"/>
            <a:ext cx="610222" cy="75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537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21B7CD34-5C87-89D7-E7EA-8DBE2A3EBA25}"/>
              </a:ext>
            </a:extLst>
          </p:cNvPr>
          <p:cNvCxnSpPr>
            <a:cxnSpLocks/>
          </p:cNvCxnSpPr>
          <p:nvPr/>
        </p:nvCxnSpPr>
        <p:spPr>
          <a:xfrm>
            <a:off x="767520" y="894667"/>
            <a:ext cx="1177872" cy="0"/>
          </a:xfrm>
          <a:prstGeom prst="line">
            <a:avLst/>
          </a:prstGeom>
          <a:ln w="38100">
            <a:solidFill>
              <a:srgbClr val="D01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C99ECF21-91EF-FC02-F26E-2B1F8768490D}"/>
              </a:ext>
            </a:extLst>
          </p:cNvPr>
          <p:cNvSpPr txBox="1"/>
          <p:nvPr/>
        </p:nvSpPr>
        <p:spPr>
          <a:xfrm>
            <a:off x="2643790" y="6416822"/>
            <a:ext cx="7457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ahnschrift Condensed" panose="020B0502040204020203" pitchFamily="34" charset="0"/>
                <a:ea typeface="+mn-ea"/>
                <a:cs typeface="+mn-cs"/>
              </a:rPr>
              <a:t>Nécessité d’anticiper la procédure  – délai minimum d’au moins 2 mois avant date recrutement 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AD7E1444-CA93-5AF9-E137-27BB1676B55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110177" y="6349104"/>
            <a:ext cx="459941" cy="404250"/>
          </a:xfrm>
          <a:prstGeom prst="rect">
            <a:avLst/>
          </a:prstGeom>
        </p:spPr>
      </p:pic>
      <p:sp>
        <p:nvSpPr>
          <p:cNvPr id="6" name="Espace réservé du texte 2">
            <a:extLst>
              <a:ext uri="{FF2B5EF4-FFF2-40B4-BE49-F238E27FC236}">
                <a16:creationId xmlns:a16="http://schemas.microsoft.com/office/drawing/2014/main" id="{5667A40C-1547-93F4-25F4-CE72D0CE222F}"/>
              </a:ext>
            </a:extLst>
          </p:cNvPr>
          <p:cNvSpPr>
            <a:spLocks noGrp="1"/>
          </p:cNvSpPr>
          <p:nvPr/>
        </p:nvSpPr>
        <p:spPr>
          <a:xfrm>
            <a:off x="4883623" y="256512"/>
            <a:ext cx="10436730" cy="608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i="0" kern="1200">
                <a:solidFill>
                  <a:schemeClr val="bg2">
                    <a:lumMod val="75000"/>
                  </a:schemeClr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dirty="0">
                <a:latin typeface="Barlow Condensed" panose="020B0604020202020204" pitchFamily="2" charset="0"/>
                <a:ea typeface="Calibri" panose="020F0502020204030204" pitchFamily="34" charset="0"/>
              </a:rPr>
              <a:t>Recrutement – </a:t>
            </a:r>
            <a:r>
              <a:rPr lang="fr-FR" sz="2000" dirty="0">
                <a:latin typeface="Barlow Condensed" panose="020B0604020202020204" pitchFamily="2" charset="0"/>
                <a:ea typeface="Calibri" panose="020F0502020204030204" pitchFamily="34" charset="0"/>
              </a:rPr>
              <a:t>Procédure</a:t>
            </a:r>
          </a:p>
        </p:txBody>
      </p:sp>
      <p:sp>
        <p:nvSpPr>
          <p:cNvPr id="9" name="Espace réservé du texte 4">
            <a:extLst>
              <a:ext uri="{FF2B5EF4-FFF2-40B4-BE49-F238E27FC236}">
                <a16:creationId xmlns:a16="http://schemas.microsoft.com/office/drawing/2014/main" id="{D57FB867-75D5-9A1C-3E85-187CC56272AA}"/>
              </a:ext>
            </a:extLst>
          </p:cNvPr>
          <p:cNvSpPr txBox="1">
            <a:spLocks/>
          </p:cNvSpPr>
          <p:nvPr/>
        </p:nvSpPr>
        <p:spPr>
          <a:xfrm>
            <a:off x="352161" y="229448"/>
            <a:ext cx="4876063" cy="5014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i="0" kern="1200">
                <a:solidFill>
                  <a:srgbClr val="BD2C54"/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2">
              <a:spcBef>
                <a:spcPts val="1001"/>
              </a:spcBef>
              <a:defRPr/>
            </a:pPr>
            <a:r>
              <a:rPr lang="fr-FR" dirty="0">
                <a:solidFill>
                  <a:srgbClr val="D01050"/>
                </a:solidFill>
              </a:rPr>
              <a:t>MAIRE/PRESIDENT.E - SGM/DGS</a:t>
            </a:r>
          </a:p>
        </p:txBody>
      </p: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4EA50F56-F575-75AF-DE27-A81628D180F2}"/>
              </a:ext>
            </a:extLst>
          </p:cNvPr>
          <p:cNvGrpSpPr/>
          <p:nvPr/>
        </p:nvGrpSpPr>
        <p:grpSpPr>
          <a:xfrm>
            <a:off x="347995" y="1391523"/>
            <a:ext cx="11709886" cy="4648613"/>
            <a:chOff x="347995" y="1391523"/>
            <a:chExt cx="11709886" cy="4648613"/>
          </a:xfrm>
        </p:grpSpPr>
        <p:grpSp>
          <p:nvGrpSpPr>
            <p:cNvPr id="5" name="Groupe 4">
              <a:extLst>
                <a:ext uri="{FF2B5EF4-FFF2-40B4-BE49-F238E27FC236}">
                  <a16:creationId xmlns:a16="http://schemas.microsoft.com/office/drawing/2014/main" id="{963E6DC1-EA5C-C09D-177D-F62715265816}"/>
                </a:ext>
              </a:extLst>
            </p:cNvPr>
            <p:cNvGrpSpPr/>
            <p:nvPr/>
          </p:nvGrpSpPr>
          <p:grpSpPr>
            <a:xfrm>
              <a:off x="347995" y="1391523"/>
              <a:ext cx="11496010" cy="4648613"/>
              <a:chOff x="541007" y="1596093"/>
              <a:chExt cx="11634469" cy="4333512"/>
            </a:xfrm>
          </p:grpSpPr>
          <p:grpSp>
            <p:nvGrpSpPr>
              <p:cNvPr id="51" name="Groupe 50">
                <a:extLst>
                  <a:ext uri="{FF2B5EF4-FFF2-40B4-BE49-F238E27FC236}">
                    <a16:creationId xmlns:a16="http://schemas.microsoft.com/office/drawing/2014/main" id="{C7F49E8F-7EED-2AF8-D908-0C63EC5F9B67}"/>
                  </a:ext>
                </a:extLst>
              </p:cNvPr>
              <p:cNvGrpSpPr/>
              <p:nvPr/>
            </p:nvGrpSpPr>
            <p:grpSpPr>
              <a:xfrm>
                <a:off x="585890" y="2549615"/>
                <a:ext cx="11589586" cy="3379990"/>
                <a:chOff x="834293" y="2521366"/>
                <a:chExt cx="11224184" cy="3445472"/>
              </a:xfrm>
              <a:solidFill>
                <a:schemeClr val="bg1">
                  <a:lumMod val="95000"/>
                </a:schemeClr>
              </a:solidFill>
            </p:grpSpPr>
            <p:sp>
              <p:nvSpPr>
                <p:cNvPr id="30" name="Rectangle : coins arrondis 29">
                  <a:extLst>
                    <a:ext uri="{FF2B5EF4-FFF2-40B4-BE49-F238E27FC236}">
                      <a16:creationId xmlns:a16="http://schemas.microsoft.com/office/drawing/2014/main" id="{3078B96B-CCC4-A3B6-B7F4-33127A9D2642}"/>
                    </a:ext>
                  </a:extLst>
                </p:cNvPr>
                <p:cNvSpPr/>
                <p:nvPr/>
              </p:nvSpPr>
              <p:spPr>
                <a:xfrm>
                  <a:off x="10153093" y="2545848"/>
                  <a:ext cx="1905384" cy="3420990"/>
                </a:xfrm>
                <a:prstGeom prst="roundRect">
                  <a:avLst/>
                </a:prstGeom>
                <a:grpFill/>
                <a:ln w="38100">
                  <a:solidFill>
                    <a:srgbClr val="D01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+mn-cs"/>
                    </a:rPr>
                    <a:t>L'autorité territoriale : </a:t>
                  </a:r>
                  <a:r>
                    <a:rPr kumimoji="0" lang="fr-FR" sz="14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+mn-cs"/>
                    </a:rPr>
                    <a:t>décide</a:t>
                  </a:r>
                  <a:r>
                    <a:rPr kumimoji="0" lang="fr-FR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+mn-cs"/>
                    </a:rPr>
                    <a:t> de la suite donnée à la procédure de recrutement 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14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+mn-cs"/>
                    </a:rPr>
                    <a:t>+</a:t>
                  </a:r>
                  <a:r>
                    <a:rPr kumimoji="0" lang="fr-FR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+mn-cs"/>
                    </a:rPr>
                    <a:t> </a:t>
                  </a:r>
                  <a:r>
                    <a:rPr kumimoji="0" lang="fr-FR" sz="14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+mn-cs"/>
                    </a:rPr>
                    <a:t>informe </a:t>
                  </a:r>
                  <a:r>
                    <a:rPr kumimoji="0" lang="fr-FR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+mn-cs"/>
                    </a:rPr>
                    <a:t>les </a:t>
                  </a:r>
                  <a:r>
                    <a:rPr kumimoji="0" lang="fr-FR" sz="1400" b="0" i="0" u="none" strike="noStrike" kern="0" cap="none" spc="0" normalizeH="0" baseline="0" noProof="0" dirty="0" err="1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+mn-cs"/>
                    </a:rPr>
                    <a:t>candidat.e.s</a:t>
                  </a:r>
                  <a:r>
                    <a:rPr kumimoji="0" lang="fr-FR" sz="14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+mn-cs"/>
                    </a:rPr>
                    <a:t> non </a:t>
                  </a:r>
                  <a:r>
                    <a:rPr kumimoji="0" lang="fr-FR" sz="1400" b="1" i="0" u="none" strike="noStrike" kern="0" cap="none" spc="0" normalizeH="0" baseline="0" noProof="0" dirty="0" err="1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+mn-cs"/>
                    </a:rPr>
                    <a:t>retenu.e.s</a:t>
                  </a:r>
                  <a:r>
                    <a:rPr kumimoji="0" lang="fr-FR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+mn-cs"/>
                    </a:rPr>
                    <a:t> 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14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Confirme recrutement 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14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+</a:t>
                  </a:r>
                  <a:r>
                    <a:rPr kumimoji="0" lang="fr-FR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+mn-cs"/>
                    </a:rPr>
                    <a:t> </a:t>
                  </a:r>
                  <a:r>
                    <a:rPr kumimoji="0" lang="fr-FR" sz="14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acceptation</a:t>
                  </a:r>
                  <a:r>
                    <a:rPr kumimoji="0" lang="fr-FR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+mn-cs"/>
                    </a:rPr>
                    <a:t> de la proposition par la personne retenue + </a:t>
                  </a:r>
                  <a:r>
                    <a:rPr kumimoji="0" lang="fr-FR" sz="14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formalités d’embauche</a:t>
                  </a:r>
                </a:p>
              </p:txBody>
            </p:sp>
            <p:sp>
              <p:nvSpPr>
                <p:cNvPr id="26" name="Rectangle : coins arrondis 25">
                  <a:extLst>
                    <a:ext uri="{FF2B5EF4-FFF2-40B4-BE49-F238E27FC236}">
                      <a16:creationId xmlns:a16="http://schemas.microsoft.com/office/drawing/2014/main" id="{6619B004-7CFB-7077-B3B4-2BB8535B77C7}"/>
                    </a:ext>
                  </a:extLst>
                </p:cNvPr>
                <p:cNvSpPr/>
                <p:nvPr/>
              </p:nvSpPr>
              <p:spPr>
                <a:xfrm>
                  <a:off x="834293" y="2532201"/>
                  <a:ext cx="1948497" cy="3420990"/>
                </a:xfrm>
                <a:prstGeom prst="roundRect">
                  <a:avLst/>
                </a:prstGeom>
                <a:grpFill/>
                <a:ln w="38100">
                  <a:solidFill>
                    <a:srgbClr val="D01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Ins="36000"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1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Délibération</a:t>
                  </a:r>
                  <a:r>
                    <a:rPr kumimoji="0" lang="fr-FR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 </a:t>
                  </a:r>
                  <a:r>
                    <a:rPr kumimoji="0" lang="fr-FR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précisant :</a:t>
                  </a:r>
                </a:p>
                <a:p>
                  <a:pPr marL="171450" lvl="0" indent="-171450">
                    <a:buFont typeface="Wingdings" panose="05000000000000000000" pitchFamily="2" charset="2"/>
                    <a:buChar char="Ü"/>
                    <a:defRPr/>
                  </a:pPr>
                  <a:r>
                    <a:rPr kumimoji="0" lang="fr-FR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Emploi permanent de </a:t>
                  </a:r>
                  <a:r>
                    <a:rPr lang="fr-FR" sz="1400" dirty="0">
                      <a:solidFill>
                        <a:prstClr val="black"/>
                      </a:solidFill>
                      <a:latin typeface="Barlow Condensed" panose="00000506000000000000" pitchFamily="2" charset="0"/>
                    </a:rPr>
                    <a:t>SGM + grade</a:t>
                  </a:r>
                  <a:r>
                    <a:rPr lang="fr-FR" sz="1400" b="1" dirty="0">
                      <a:solidFill>
                        <a:srgbClr val="4C4C4C"/>
                      </a:solidFill>
                      <a:latin typeface="Barlow Condensed" panose="00000506000000000000" pitchFamily="2" charset="0"/>
                    </a:rPr>
                    <a:t> ou</a:t>
                  </a:r>
                  <a:r>
                    <a:rPr lang="fr-FR" sz="1400" dirty="0">
                      <a:solidFill>
                        <a:prstClr val="black"/>
                      </a:solidFill>
                      <a:latin typeface="Barlow Condensed" panose="00000506000000000000" pitchFamily="2" charset="0"/>
                    </a:rPr>
                    <a:t> emploi fonctionnel </a:t>
                  </a:r>
                  <a:r>
                    <a:rPr kumimoji="0" lang="fr-FR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DGS</a:t>
                  </a:r>
                </a:p>
                <a:p>
                  <a:pPr marL="171450" marR="0" lvl="0" indent="-17145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 typeface="Wingdings" panose="05000000000000000000" pitchFamily="2" charset="2"/>
                    <a:buChar char="Ü"/>
                    <a:tabLst/>
                    <a:defRPr/>
                  </a:pPr>
                  <a:r>
                    <a:rPr kumimoji="0" lang="fr-FR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temps de travail (TC ou TNC X/35ème</a:t>
                  </a:r>
                </a:p>
                <a:p>
                  <a:pPr marL="171450" lvl="0" indent="-171450">
                    <a:buFont typeface="Wingdings" panose="05000000000000000000" pitchFamily="2" charset="2"/>
                    <a:buChar char="Ü"/>
                    <a:defRPr/>
                  </a:pPr>
                  <a:r>
                    <a:rPr kumimoji="0" lang="fr-FR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le cas échéant : l’ouverture à </a:t>
                  </a:r>
                  <a:r>
                    <a:rPr kumimoji="0" lang="fr-FR" sz="1400" b="0" i="0" u="none" strike="noStrike" kern="1200" cap="none" spc="0" normalizeH="0" baseline="0" noProof="0" dirty="0" err="1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un.e</a:t>
                  </a:r>
                  <a:r>
                    <a:rPr kumimoji="0" lang="fr-FR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 </a:t>
                  </a:r>
                  <a:r>
                    <a:rPr kumimoji="0" lang="fr-FR" sz="1400" b="0" i="0" u="none" strike="noStrike" kern="1200" cap="none" spc="0" normalizeH="0" baseline="0" noProof="0" dirty="0" err="1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agent.e</a:t>
                  </a:r>
                  <a:r>
                    <a:rPr kumimoji="0" lang="fr-FR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 </a:t>
                  </a:r>
                  <a:r>
                    <a:rPr kumimoji="0" lang="fr-FR" sz="1400" b="0" i="0" u="none" strike="noStrike" kern="1200" cap="none" spc="0" normalizeH="0" baseline="0" noProof="0" dirty="0" err="1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contractuel.le</a:t>
                  </a:r>
                  <a:r>
                    <a:rPr kumimoji="0" lang="fr-FR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 </a:t>
                  </a:r>
                  <a:r>
                    <a:rPr lang="fr-FR" sz="1400" dirty="0">
                      <a:solidFill>
                        <a:prstClr val="black"/>
                      </a:solidFill>
                      <a:latin typeface="Barlow Condensed" panose="00000506000000000000" pitchFamily="2" charset="0"/>
                    </a:rPr>
                    <a:t>(ex : art L 332-8 7° CGFP si – de 2000 </a:t>
                  </a:r>
                  <a:r>
                    <a:rPr lang="fr-FR" sz="1400" dirty="0" err="1">
                      <a:solidFill>
                        <a:prstClr val="black"/>
                      </a:solidFill>
                      <a:latin typeface="Barlow Condensed" panose="00000506000000000000" pitchFamily="2" charset="0"/>
                    </a:rPr>
                    <a:t>hab</a:t>
                  </a:r>
                  <a:r>
                    <a:rPr lang="fr-FR" sz="1400" dirty="0">
                      <a:solidFill>
                        <a:prstClr val="black"/>
                      </a:solidFill>
                      <a:latin typeface="Barlow Condensed" panose="00000506000000000000" pitchFamily="2" charset="0"/>
                    </a:rPr>
                    <a:t>)</a:t>
                  </a:r>
                  <a:endParaRPr kumimoji="0" lang="fr-FR" sz="14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highlight>
                      <a:srgbClr val="FFFF00"/>
                    </a:highlight>
                    <a:uLnTx/>
                    <a:uFillTx/>
                    <a:latin typeface="Barlow Condensed" panose="00000506000000000000" pitchFamily="2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7" name="Rectangle : coins arrondis 26">
                  <a:extLst>
                    <a:ext uri="{FF2B5EF4-FFF2-40B4-BE49-F238E27FC236}">
                      <a16:creationId xmlns:a16="http://schemas.microsoft.com/office/drawing/2014/main" id="{3E5BA6A8-4A18-506B-FF0C-8ED984A826B6}"/>
                    </a:ext>
                  </a:extLst>
                </p:cNvPr>
                <p:cNvSpPr/>
                <p:nvPr/>
              </p:nvSpPr>
              <p:spPr>
                <a:xfrm>
                  <a:off x="3211874" y="2536044"/>
                  <a:ext cx="1905384" cy="3420990"/>
                </a:xfrm>
                <a:prstGeom prst="roundRect">
                  <a:avLst/>
                </a:prstGeom>
                <a:grpFill/>
                <a:ln w="38100">
                  <a:solidFill>
                    <a:srgbClr val="D01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rlow Condensed" panose="00000506000000000000" pitchFamily="2" charset="0"/>
                    <a:ea typeface="+mn-ea"/>
                    <a:cs typeface="+mn-cs"/>
                  </a:endParaRP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Site</a:t>
                  </a:r>
                  <a:r>
                    <a:rPr kumimoji="0" lang="fr-FR" sz="1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 </a:t>
                  </a:r>
                  <a:r>
                    <a:rPr kumimoji="0" lang="fr-FR" sz="1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emploi-territorial.fr -&gt; déclaration</a:t>
                  </a:r>
                  <a:r>
                    <a:rPr kumimoji="0" lang="fr-FR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 </a:t>
                  </a:r>
                  <a:r>
                    <a:rPr kumimoji="0" lang="fr-FR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+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1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Offre</a:t>
                  </a:r>
                  <a:r>
                    <a:rPr kumimoji="0" lang="fr-FR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 (l’intitulé de l’emploi, missions, qualifications, expérience,  compétences, etc.)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1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Durée publicité minimum 1 mois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Dès réception des candidatures : accusé réception + vérification recevabilité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rlow Condensed" panose="00000506000000000000" pitchFamily="2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" name="Rectangle : coins arrondis 27">
                  <a:extLst>
                    <a:ext uri="{FF2B5EF4-FFF2-40B4-BE49-F238E27FC236}">
                      <a16:creationId xmlns:a16="http://schemas.microsoft.com/office/drawing/2014/main" id="{50F56DBA-226F-844A-CE50-9375E121275A}"/>
                    </a:ext>
                  </a:extLst>
                </p:cNvPr>
                <p:cNvSpPr/>
                <p:nvPr/>
              </p:nvSpPr>
              <p:spPr>
                <a:xfrm>
                  <a:off x="5518218" y="2521366"/>
                  <a:ext cx="1905384" cy="3420990"/>
                </a:xfrm>
                <a:prstGeom prst="roundRect">
                  <a:avLst/>
                </a:prstGeom>
                <a:grpFill/>
                <a:ln w="38100">
                  <a:solidFill>
                    <a:srgbClr val="D01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1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A l’issue de la publicité </a:t>
                  </a:r>
                  <a:r>
                    <a:rPr kumimoji="0" lang="fr-FR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: examen des candidatures et sélection au regard </a:t>
                  </a:r>
                  <a:r>
                    <a:rPr kumimoji="0" lang="fr-FR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+mn-cs"/>
                    </a:rPr>
                    <a:t>notamment de la formation suivie et de l’expérience professionnelle acquise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14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Convocation</a:t>
                  </a:r>
                  <a:r>
                    <a:rPr kumimoji="0" lang="fr-FR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kumimoji="0" lang="fr-FR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en</a:t>
                  </a:r>
                  <a:r>
                    <a:rPr kumimoji="0" lang="fr-FR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kumimoji="0" lang="fr-FR" sz="14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entretien</a:t>
                  </a:r>
                  <a:r>
                    <a:rPr kumimoji="0" lang="fr-FR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kumimoji="0" lang="fr-FR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des candidat(e)s présélectionné(e)s</a:t>
                  </a:r>
                  <a:endParaRPr kumimoji="0" lang="fr-FR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rlow Condensed" panose="00000506000000000000" pitchFamily="2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9" name="Rectangle : coins arrondis 28">
                  <a:extLst>
                    <a:ext uri="{FF2B5EF4-FFF2-40B4-BE49-F238E27FC236}">
                      <a16:creationId xmlns:a16="http://schemas.microsoft.com/office/drawing/2014/main" id="{026901FB-821C-8A45-3289-BE34D278064E}"/>
                    </a:ext>
                  </a:extLst>
                </p:cNvPr>
                <p:cNvSpPr/>
                <p:nvPr/>
              </p:nvSpPr>
              <p:spPr>
                <a:xfrm>
                  <a:off x="7835913" y="2532429"/>
                  <a:ext cx="1905384" cy="3420991"/>
                </a:xfrm>
                <a:prstGeom prst="roundRect">
                  <a:avLst/>
                </a:prstGeom>
                <a:solidFill>
                  <a:schemeClr val="bg1">
                    <a:lumMod val="95000"/>
                  </a:schemeClr>
                </a:solidFill>
                <a:ln w="38100">
                  <a:solidFill>
                    <a:srgbClr val="D01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Entretien(s) </a:t>
                  </a:r>
                  <a:r>
                    <a:rPr kumimoji="0" lang="fr-FR" sz="14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conduit(s) par une ou plusieurs personne(s) relevant de l’autorité territoriale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+mn-cs"/>
                    </a:rPr>
                    <a:t>À l’issue, rédaction d’un </a:t>
                  </a:r>
                  <a:r>
                    <a:rPr kumimoji="0" lang="fr-FR" sz="14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C4C4C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Times New Roman" panose="02020603050405020304" pitchFamily="18" charset="0"/>
                      <a:cs typeface="+mn-cs"/>
                    </a:rPr>
                    <a:t>compte rendu </a:t>
                  </a:r>
                  <a:r>
                    <a:rPr kumimoji="0" lang="fr-FR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par la ou les personne(s) ayant conduit le ou les entretien(s) </a:t>
                  </a:r>
                  <a:r>
                    <a:rPr kumimoji="0" lang="fr-FR" sz="1400" b="0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rlow Condensed" panose="00000506000000000000" pitchFamily="2" charset="0"/>
                      <a:ea typeface="+mn-ea"/>
                      <a:cs typeface="+mn-cs"/>
                    </a:rPr>
                    <a:t>(modèle CDG disponible sur demande)</a:t>
                  </a:r>
                </a:p>
              </p:txBody>
            </p:sp>
          </p:grpSp>
          <p:grpSp>
            <p:nvGrpSpPr>
              <p:cNvPr id="50" name="Groupe 49">
                <a:extLst>
                  <a:ext uri="{FF2B5EF4-FFF2-40B4-BE49-F238E27FC236}">
                    <a16:creationId xmlns:a16="http://schemas.microsoft.com/office/drawing/2014/main" id="{51427AEC-8D3D-598C-3C58-D270145BDC7A}"/>
                  </a:ext>
                </a:extLst>
              </p:cNvPr>
              <p:cNvGrpSpPr/>
              <p:nvPr/>
            </p:nvGrpSpPr>
            <p:grpSpPr>
              <a:xfrm>
                <a:off x="541007" y="1596093"/>
                <a:ext cx="11337137" cy="1013353"/>
                <a:chOff x="538162" y="1740583"/>
                <a:chExt cx="11131093" cy="896985"/>
              </a:xfrm>
              <a:solidFill>
                <a:srgbClr val="EF9205"/>
              </a:solidFill>
            </p:grpSpPr>
            <p:sp>
              <p:nvSpPr>
                <p:cNvPr id="15" name="Flèche : droite 14">
                  <a:extLst>
                    <a:ext uri="{FF2B5EF4-FFF2-40B4-BE49-F238E27FC236}">
                      <a16:creationId xmlns:a16="http://schemas.microsoft.com/office/drawing/2014/main" id="{A78C7CED-8578-44D2-C5D0-7B64E8B6FFDB}"/>
                    </a:ext>
                  </a:extLst>
                </p:cNvPr>
                <p:cNvSpPr/>
                <p:nvPr/>
              </p:nvSpPr>
              <p:spPr>
                <a:xfrm rot="7271">
                  <a:off x="2361665" y="2075936"/>
                  <a:ext cx="527542" cy="327640"/>
                </a:xfrm>
                <a:prstGeom prst="rightArrow">
                  <a:avLst>
                    <a:gd name="adj1" fmla="val 60000"/>
                    <a:gd name="adj2" fmla="val 50000"/>
                  </a:avLst>
                </a:prstGeom>
                <a:solidFill>
                  <a:srgbClr val="4C4C4C"/>
                </a:solidFill>
                <a:ln/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rlow Condensed" panose="00000506000000000000" pitchFamily="2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8" name="Flèche : droite 17">
                  <a:extLst>
                    <a:ext uri="{FF2B5EF4-FFF2-40B4-BE49-F238E27FC236}">
                      <a16:creationId xmlns:a16="http://schemas.microsoft.com/office/drawing/2014/main" id="{B7639A96-E29E-5464-7A15-D6019F167FEE}"/>
                    </a:ext>
                  </a:extLst>
                </p:cNvPr>
                <p:cNvSpPr/>
                <p:nvPr/>
              </p:nvSpPr>
              <p:spPr>
                <a:xfrm rot="7271">
                  <a:off x="4656555" y="2077819"/>
                  <a:ext cx="527542" cy="327640"/>
                </a:xfrm>
                <a:prstGeom prst="rightArrow">
                  <a:avLst>
                    <a:gd name="adj1" fmla="val 60000"/>
                    <a:gd name="adj2" fmla="val 50000"/>
                  </a:avLst>
                </a:prstGeom>
                <a:solidFill>
                  <a:srgbClr val="4C4C4C"/>
                </a:solidFill>
                <a:ln/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rlow Condensed" panose="00000506000000000000" pitchFamily="2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1" name="Flèche : droite 20">
                  <a:extLst>
                    <a:ext uri="{FF2B5EF4-FFF2-40B4-BE49-F238E27FC236}">
                      <a16:creationId xmlns:a16="http://schemas.microsoft.com/office/drawing/2014/main" id="{F3A9DE78-126D-FE4C-05A2-813CE0B87294}"/>
                    </a:ext>
                  </a:extLst>
                </p:cNvPr>
                <p:cNvSpPr/>
                <p:nvPr/>
              </p:nvSpPr>
              <p:spPr>
                <a:xfrm rot="7271">
                  <a:off x="9283242" y="2071567"/>
                  <a:ext cx="527542" cy="327640"/>
                </a:xfrm>
                <a:prstGeom prst="rightArrow">
                  <a:avLst>
                    <a:gd name="adj1" fmla="val 60000"/>
                    <a:gd name="adj2" fmla="val 50000"/>
                  </a:avLst>
                </a:prstGeom>
                <a:solidFill>
                  <a:srgbClr val="4C4C4C"/>
                </a:solidFill>
                <a:ln/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rlow Condensed" panose="00000506000000000000" pitchFamily="2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4" name="Flèche : droite 23">
                  <a:extLst>
                    <a:ext uri="{FF2B5EF4-FFF2-40B4-BE49-F238E27FC236}">
                      <a16:creationId xmlns:a16="http://schemas.microsoft.com/office/drawing/2014/main" id="{23B1971E-B63F-A820-B0CF-5B8366143B54}"/>
                    </a:ext>
                  </a:extLst>
                </p:cNvPr>
                <p:cNvSpPr/>
                <p:nvPr/>
              </p:nvSpPr>
              <p:spPr>
                <a:xfrm rot="7271">
                  <a:off x="6994829" y="2075243"/>
                  <a:ext cx="527542" cy="327640"/>
                </a:xfrm>
                <a:prstGeom prst="rightArrow">
                  <a:avLst>
                    <a:gd name="adj1" fmla="val 60000"/>
                    <a:gd name="adj2" fmla="val 50000"/>
                  </a:avLst>
                </a:prstGeom>
                <a:solidFill>
                  <a:srgbClr val="4C4C4C"/>
                </a:solidFill>
                <a:ln/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rlow Condensed" panose="00000506000000000000" pitchFamily="2" charset="0"/>
                    <a:ea typeface="+mn-ea"/>
                    <a:cs typeface="+mn-cs"/>
                  </a:endParaRPr>
                </a:p>
              </p:txBody>
            </p:sp>
            <p:grpSp>
              <p:nvGrpSpPr>
                <p:cNvPr id="49" name="Groupe 48">
                  <a:extLst>
                    <a:ext uri="{FF2B5EF4-FFF2-40B4-BE49-F238E27FC236}">
                      <a16:creationId xmlns:a16="http://schemas.microsoft.com/office/drawing/2014/main" id="{7B7652FA-D27B-3E79-216A-822CBF4E7C4B}"/>
                    </a:ext>
                  </a:extLst>
                </p:cNvPr>
                <p:cNvGrpSpPr/>
                <p:nvPr/>
              </p:nvGrpSpPr>
              <p:grpSpPr>
                <a:xfrm>
                  <a:off x="538162" y="1740583"/>
                  <a:ext cx="11131093" cy="896985"/>
                  <a:chOff x="538162" y="1740583"/>
                  <a:chExt cx="11131093" cy="896985"/>
                </a:xfrm>
                <a:grpFill/>
              </p:grpSpPr>
              <p:sp>
                <p:nvSpPr>
                  <p:cNvPr id="13" name="Rectangle : coins arrondis 12">
                    <a:extLst>
                      <a:ext uri="{FF2B5EF4-FFF2-40B4-BE49-F238E27FC236}">
                        <a16:creationId xmlns:a16="http://schemas.microsoft.com/office/drawing/2014/main" id="{993DE376-A58B-62F7-75DF-990213B0FCDB}"/>
                      </a:ext>
                    </a:extLst>
                  </p:cNvPr>
                  <p:cNvSpPr/>
                  <p:nvPr/>
                </p:nvSpPr>
                <p:spPr>
                  <a:xfrm>
                    <a:off x="9817008" y="1745555"/>
                    <a:ext cx="1852247" cy="891178"/>
                  </a:xfrm>
                  <a:prstGeom prst="roundRect">
                    <a:avLst/>
                  </a:prstGeom>
                  <a:solidFill>
                    <a:srgbClr val="EF9205"/>
                  </a:solidFill>
                  <a:ln/>
                </p:spPr>
                <p:style>
                  <a:lnRef idx="0">
                    <a:schemeClr val="accent2"/>
                  </a:lnRef>
                  <a:fillRef idx="3">
                    <a:schemeClr val="accent2"/>
                  </a:fillRef>
                  <a:effectRef idx="3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Barlow Condensed" panose="00000506000000000000" pitchFamily="2" charset="0"/>
                        <a:ea typeface="+mn-ea"/>
                        <a:cs typeface="+mn-cs"/>
                      </a:rPr>
                      <a:t>Recrutement</a:t>
                    </a:r>
                  </a:p>
                </p:txBody>
              </p:sp>
              <p:sp>
                <p:nvSpPr>
                  <p:cNvPr id="43" name="Rectangle : coins arrondis 42">
                    <a:extLst>
                      <a:ext uri="{FF2B5EF4-FFF2-40B4-BE49-F238E27FC236}">
                        <a16:creationId xmlns:a16="http://schemas.microsoft.com/office/drawing/2014/main" id="{1B735976-FC25-6991-7E54-244E42DA4067}"/>
                      </a:ext>
                    </a:extLst>
                  </p:cNvPr>
                  <p:cNvSpPr/>
                  <p:nvPr/>
                </p:nvSpPr>
                <p:spPr>
                  <a:xfrm>
                    <a:off x="7491487" y="1745555"/>
                    <a:ext cx="1852247" cy="891178"/>
                  </a:xfrm>
                  <a:prstGeom prst="roundRect">
                    <a:avLst/>
                  </a:prstGeom>
                  <a:solidFill>
                    <a:srgbClr val="EF9205"/>
                  </a:solidFill>
                  <a:ln/>
                </p:spPr>
                <p:style>
                  <a:lnRef idx="0">
                    <a:schemeClr val="accent2"/>
                  </a:lnRef>
                  <a:fillRef idx="3">
                    <a:schemeClr val="accent2"/>
                  </a:fillRef>
                  <a:effectRef idx="3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Barlow Condensed" panose="00000506000000000000" pitchFamily="2" charset="0"/>
                        <a:ea typeface="+mn-ea"/>
                        <a:cs typeface="+mn-cs"/>
                      </a:rPr>
                      <a:t>Entretien(s)</a:t>
                    </a:r>
                  </a:p>
                </p:txBody>
              </p:sp>
              <p:sp>
                <p:nvSpPr>
                  <p:cNvPr id="44" name="Rectangle : coins arrondis 43">
                    <a:extLst>
                      <a:ext uri="{FF2B5EF4-FFF2-40B4-BE49-F238E27FC236}">
                        <a16:creationId xmlns:a16="http://schemas.microsoft.com/office/drawing/2014/main" id="{676EBA21-52E6-7ED5-B8A5-2C8052BFBB2B}"/>
                      </a:ext>
                    </a:extLst>
                  </p:cNvPr>
                  <p:cNvSpPr/>
                  <p:nvPr/>
                </p:nvSpPr>
                <p:spPr>
                  <a:xfrm>
                    <a:off x="538162" y="1740583"/>
                    <a:ext cx="1852247" cy="891179"/>
                  </a:xfrm>
                  <a:prstGeom prst="roundRect">
                    <a:avLst/>
                  </a:prstGeom>
                  <a:solidFill>
                    <a:srgbClr val="EF9205"/>
                  </a:solidFill>
                  <a:ln/>
                </p:spPr>
                <p:style>
                  <a:lnRef idx="0">
                    <a:schemeClr val="accent2"/>
                  </a:lnRef>
                  <a:fillRef idx="3">
                    <a:schemeClr val="accent2"/>
                  </a:fillRef>
                  <a:effectRef idx="3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Barlow Condensed" panose="00000506000000000000" pitchFamily="2" charset="0"/>
                        <a:ea typeface="+mn-ea"/>
                        <a:cs typeface="+mn-cs"/>
                      </a:rPr>
                      <a:t>Création d’un emploi</a:t>
                    </a:r>
                  </a:p>
                </p:txBody>
              </p:sp>
              <p:sp>
                <p:nvSpPr>
                  <p:cNvPr id="45" name="Rectangle : coins arrondis 44">
                    <a:extLst>
                      <a:ext uri="{FF2B5EF4-FFF2-40B4-BE49-F238E27FC236}">
                        <a16:creationId xmlns:a16="http://schemas.microsoft.com/office/drawing/2014/main" id="{6F1D59A8-0BF8-414E-D3CA-3F471D971B5E}"/>
                      </a:ext>
                    </a:extLst>
                  </p:cNvPr>
                  <p:cNvSpPr/>
                  <p:nvPr/>
                </p:nvSpPr>
                <p:spPr>
                  <a:xfrm>
                    <a:off x="2859309" y="1746389"/>
                    <a:ext cx="1852247" cy="891179"/>
                  </a:xfrm>
                  <a:prstGeom prst="roundRect">
                    <a:avLst/>
                  </a:prstGeom>
                  <a:solidFill>
                    <a:srgbClr val="EF9205"/>
                  </a:solidFill>
                  <a:ln/>
                </p:spPr>
                <p:style>
                  <a:lnRef idx="0">
                    <a:schemeClr val="accent2"/>
                  </a:lnRef>
                  <a:fillRef idx="3">
                    <a:schemeClr val="accent2"/>
                  </a:fillRef>
                  <a:effectRef idx="3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Barlow Condensed" panose="00000506000000000000" pitchFamily="2" charset="0"/>
                        <a:ea typeface="+mn-ea"/>
                        <a:cs typeface="+mn-cs"/>
                      </a:rPr>
                      <a:t>Déclaration création auprès du CDG + offre</a:t>
                    </a:r>
                  </a:p>
                </p:txBody>
              </p:sp>
              <p:sp>
                <p:nvSpPr>
                  <p:cNvPr id="46" name="Rectangle : coins arrondis 45">
                    <a:extLst>
                      <a:ext uri="{FF2B5EF4-FFF2-40B4-BE49-F238E27FC236}">
                        <a16:creationId xmlns:a16="http://schemas.microsoft.com/office/drawing/2014/main" id="{B5F53FD9-EEA0-309B-88FC-A5712C9FDAA0}"/>
                      </a:ext>
                    </a:extLst>
                  </p:cNvPr>
                  <p:cNvSpPr/>
                  <p:nvPr/>
                </p:nvSpPr>
                <p:spPr>
                  <a:xfrm>
                    <a:off x="5171812" y="1745555"/>
                    <a:ext cx="1852247" cy="891178"/>
                  </a:xfrm>
                  <a:prstGeom prst="roundRect">
                    <a:avLst/>
                  </a:prstGeom>
                  <a:solidFill>
                    <a:srgbClr val="EF9205"/>
                  </a:solidFill>
                  <a:ln/>
                </p:spPr>
                <p:style>
                  <a:lnRef idx="0">
                    <a:schemeClr val="accent2"/>
                  </a:lnRef>
                  <a:fillRef idx="3">
                    <a:schemeClr val="accent2"/>
                  </a:fillRef>
                  <a:effectRef idx="3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Barlow Condensed" panose="00000506000000000000" pitchFamily="2" charset="0"/>
                        <a:ea typeface="+mn-ea"/>
                        <a:cs typeface="+mn-cs"/>
                      </a:rPr>
                      <a:t>Examen et sélection des candidatures</a:t>
                    </a:r>
                  </a:p>
                </p:txBody>
              </p:sp>
            </p:grpSp>
          </p:grpSp>
        </p:grpSp>
        <p:sp>
          <p:nvSpPr>
            <p:cNvPr id="31" name="ZoneTexte 30">
              <a:extLst>
                <a:ext uri="{FF2B5EF4-FFF2-40B4-BE49-F238E27FC236}">
                  <a16:creationId xmlns:a16="http://schemas.microsoft.com/office/drawing/2014/main" id="{A1DCB038-80C6-4F6C-33B8-C56560903699}"/>
                </a:ext>
              </a:extLst>
            </p:cNvPr>
            <p:cNvSpPr txBox="1"/>
            <p:nvPr/>
          </p:nvSpPr>
          <p:spPr>
            <a:xfrm>
              <a:off x="10205222" y="5706596"/>
              <a:ext cx="18526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7800" indent="-177800">
                <a:buFont typeface="Wingdings" panose="05000000000000000000" pitchFamily="2" charset="2"/>
                <a:buChar char="Ü"/>
              </a:pPr>
              <a:r>
                <a:rPr lang="fr-FR" sz="1400" b="1" kern="0" dirty="0">
                  <a:solidFill>
                    <a:srgbClr val="4C4C4C"/>
                  </a:solidFill>
                  <a:latin typeface="Barlow Condensed" panose="00000506000000000000" pitchFamily="2" charset="0"/>
                </a:rPr>
                <a:t>Accueil</a:t>
              </a:r>
              <a:r>
                <a:rPr lang="fr-FR" sz="1400" dirty="0">
                  <a:latin typeface="Barlow Condensed" panose="00000506000000000000" pitchFamily="2" charset="0"/>
                </a:rPr>
                <a:t> de l’</a:t>
              </a:r>
              <a:r>
                <a:rPr lang="fr-FR" sz="1400" dirty="0" err="1">
                  <a:latin typeface="Barlow Condensed" panose="00000506000000000000" pitchFamily="2" charset="0"/>
                </a:rPr>
                <a:t>agent.e</a:t>
              </a:r>
              <a:endParaRPr lang="fr-FR" sz="1400" dirty="0">
                <a:latin typeface="Barlow Condensed" panose="00000506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76530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1A94D0-F569-5037-9505-5107986DD9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31BCD276-105D-C33E-9D18-EC97B513D36B}"/>
              </a:ext>
            </a:extLst>
          </p:cNvPr>
          <p:cNvCxnSpPr>
            <a:cxnSpLocks/>
          </p:cNvCxnSpPr>
          <p:nvPr/>
        </p:nvCxnSpPr>
        <p:spPr>
          <a:xfrm>
            <a:off x="767520" y="894667"/>
            <a:ext cx="1177872" cy="0"/>
          </a:xfrm>
          <a:prstGeom prst="line">
            <a:avLst/>
          </a:prstGeom>
          <a:ln w="38100">
            <a:solidFill>
              <a:srgbClr val="D01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0516BAE1-1C20-CB1B-8465-1E512A416124}"/>
              </a:ext>
            </a:extLst>
          </p:cNvPr>
          <p:cNvSpPr>
            <a:spLocks noGrp="1"/>
          </p:cNvSpPr>
          <p:nvPr/>
        </p:nvSpPr>
        <p:spPr>
          <a:xfrm>
            <a:off x="4883623" y="256512"/>
            <a:ext cx="3989921" cy="608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i="0" kern="1200">
                <a:solidFill>
                  <a:schemeClr val="bg2">
                    <a:lumMod val="75000"/>
                  </a:schemeClr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dirty="0">
                <a:latin typeface="Barlow Condensed" panose="020B0604020202020204" pitchFamily="2" charset="0"/>
                <a:ea typeface="Calibri" panose="020F0502020204030204" pitchFamily="34" charset="0"/>
              </a:rPr>
              <a:t>Recrutement – </a:t>
            </a:r>
            <a:r>
              <a:rPr lang="fr-FR" sz="2000" dirty="0">
                <a:latin typeface="Barlow Condensed" panose="020B0604020202020204" pitchFamily="2" charset="0"/>
                <a:ea typeface="Calibri" panose="020F0502020204030204" pitchFamily="34" charset="0"/>
              </a:rPr>
              <a:t>Procédure</a:t>
            </a:r>
          </a:p>
        </p:txBody>
      </p:sp>
      <p:sp>
        <p:nvSpPr>
          <p:cNvPr id="17" name="Espace réservé du texte 4">
            <a:extLst>
              <a:ext uri="{FF2B5EF4-FFF2-40B4-BE49-F238E27FC236}">
                <a16:creationId xmlns:a16="http://schemas.microsoft.com/office/drawing/2014/main" id="{B409E4F8-CA22-F4A1-0404-737C1D29C992}"/>
              </a:ext>
            </a:extLst>
          </p:cNvPr>
          <p:cNvSpPr txBox="1">
            <a:spLocks/>
          </p:cNvSpPr>
          <p:nvPr/>
        </p:nvSpPr>
        <p:spPr>
          <a:xfrm>
            <a:off x="352161" y="229448"/>
            <a:ext cx="4876063" cy="5014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i="0" kern="1200">
                <a:solidFill>
                  <a:srgbClr val="BD2C54"/>
                </a:solidFill>
                <a:latin typeface="Barlow Condensed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arlow Condensed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2">
              <a:spcBef>
                <a:spcPts val="1001"/>
              </a:spcBef>
              <a:defRPr/>
            </a:pPr>
            <a:r>
              <a:rPr lang="fr-FR" dirty="0">
                <a:solidFill>
                  <a:srgbClr val="D01050"/>
                </a:solidFill>
              </a:rPr>
              <a:t>MAIRE/PRESIDENT.E - SGM/DGS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C66EB496-461D-5149-9C63-0C65FAD6456D}"/>
              </a:ext>
            </a:extLst>
          </p:cNvPr>
          <p:cNvSpPr/>
          <p:nvPr/>
        </p:nvSpPr>
        <p:spPr>
          <a:xfrm>
            <a:off x="1079500" y="1577945"/>
            <a:ext cx="4483099" cy="408508"/>
          </a:xfrm>
          <a:prstGeom prst="roundRect">
            <a:avLst/>
          </a:prstGeom>
          <a:solidFill>
            <a:srgbClr val="D01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rlow Condensed" panose="00000506000000000000" pitchFamily="2" charset="0"/>
              </a:rPr>
              <a:t>SGM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F97ED632-AC38-E3DC-9E1C-86DF96987D0A}"/>
              </a:ext>
            </a:extLst>
          </p:cNvPr>
          <p:cNvSpPr/>
          <p:nvPr/>
        </p:nvSpPr>
        <p:spPr>
          <a:xfrm>
            <a:off x="6999111" y="1521418"/>
            <a:ext cx="4291188" cy="408508"/>
          </a:xfrm>
          <a:prstGeom prst="roundRect">
            <a:avLst/>
          </a:prstGeom>
          <a:solidFill>
            <a:srgbClr val="EF920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rlow Condensed" panose="00000506000000000000" pitchFamily="2" charset="0"/>
              </a:rPr>
              <a:t>DGS</a:t>
            </a:r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F18CE43D-FCC0-2B6A-ACFE-6AEECC1B90EB}"/>
              </a:ext>
            </a:extLst>
          </p:cNvPr>
          <p:cNvSpPr/>
          <p:nvPr/>
        </p:nvSpPr>
        <p:spPr>
          <a:xfrm>
            <a:off x="6999111" y="2069627"/>
            <a:ext cx="4291188" cy="408508"/>
          </a:xfrm>
          <a:prstGeom prst="roundRect">
            <a:avLst/>
          </a:prstGeom>
          <a:noFill/>
          <a:ln w="28575">
            <a:solidFill>
              <a:srgbClr val="ED7D3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rlow Condensed" panose="00000506000000000000" pitchFamily="2" charset="0"/>
              </a:rPr>
              <a:t>Emploi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rlow Condensed" panose="00000506000000000000" pitchFamily="2" charset="0"/>
              </a:rPr>
              <a:t> fonctionnel </a:t>
            </a:r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2DA2BFC2-707D-453B-279A-34E00AD50C7C}"/>
              </a:ext>
            </a:extLst>
          </p:cNvPr>
          <p:cNvSpPr/>
          <p:nvPr/>
        </p:nvSpPr>
        <p:spPr>
          <a:xfrm>
            <a:off x="1079498" y="2103780"/>
            <a:ext cx="4483101" cy="408508"/>
          </a:xfrm>
          <a:prstGeom prst="roundRect">
            <a:avLst/>
          </a:prstGeom>
          <a:noFill/>
          <a:ln w="28575">
            <a:solidFill>
              <a:srgbClr val="D01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rlow Condensed" panose="00000506000000000000" pitchFamily="2" charset="0"/>
              </a:rPr>
              <a:t>Emploi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rlow Condensed" panose="00000506000000000000" pitchFamily="2" charset="0"/>
              </a:rPr>
              <a:t> permanent</a:t>
            </a: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AE503DDB-BD06-C0BB-A84A-8E9E65648A17}"/>
              </a:ext>
            </a:extLst>
          </p:cNvPr>
          <p:cNvSpPr/>
          <p:nvPr/>
        </p:nvSpPr>
        <p:spPr>
          <a:xfrm>
            <a:off x="1079499" y="2629615"/>
            <a:ext cx="4483101" cy="1636559"/>
          </a:xfrm>
          <a:prstGeom prst="roundRect">
            <a:avLst>
              <a:gd name="adj" fmla="val 7355"/>
            </a:avLst>
          </a:prstGeom>
          <a:noFill/>
          <a:ln w="28575">
            <a:solidFill>
              <a:srgbClr val="D01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dirty="0">
                <a:solidFill>
                  <a:schemeClr val="tx1"/>
                </a:solidFill>
                <a:latin typeface="Barlow Condensed" panose="00000506000000000000" pitchFamily="2" charset="0"/>
              </a:rPr>
              <a:t>Fonctionnaire (cat. B / A)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8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rlow Condensed" panose="00000506000000000000" pitchFamily="2" charset="0"/>
              </a:rPr>
              <a:t>Lauréat.e</a:t>
            </a:r>
            <a:r>
              <a:rPr kumimoji="0" lang="fr-FR" sz="18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rlow Condensed" panose="00000506000000000000" pitchFamily="2" charset="0"/>
              </a:rPr>
              <a:t> concours </a:t>
            </a:r>
            <a:r>
              <a:rPr kumimoji="0" lang="fr-FR" sz="18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rlow Condensed" panose="00000506000000000000" pitchFamily="2" charset="0"/>
              </a:rPr>
              <a:t>inscrit.e</a:t>
            </a: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rlow Condensed" panose="00000506000000000000" pitchFamily="2" charset="0"/>
              </a:rPr>
              <a:t> sur LA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fr-FR" dirty="0">
                <a:solidFill>
                  <a:schemeClr val="tx1"/>
                </a:solidFill>
                <a:latin typeface="Barlow Condensed" panose="00000506000000000000" pitchFamily="2" charset="0"/>
              </a:rPr>
              <a:t>Mutation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rlow Condensed" panose="00000506000000000000" pitchFamily="2" charset="0"/>
              </a:rPr>
              <a:t>Détachement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fr-FR" dirty="0">
                <a:solidFill>
                  <a:schemeClr val="tx1"/>
                </a:solidFill>
                <a:latin typeface="Barlow Condensed" panose="00000506000000000000" pitchFamily="2" charset="0"/>
              </a:rPr>
              <a:t>Intégration directe</a:t>
            </a:r>
            <a:endParaRPr kumimoji="0" lang="fr-FR" sz="1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rlow Condensed" panose="00000506000000000000" pitchFamily="2" charset="0"/>
            </a:endParaRPr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EC3370C1-C6E8-EC8F-52D4-3CCA3CEBEB9D}"/>
              </a:ext>
            </a:extLst>
          </p:cNvPr>
          <p:cNvSpPr/>
          <p:nvPr/>
        </p:nvSpPr>
        <p:spPr>
          <a:xfrm>
            <a:off x="1079500" y="4383501"/>
            <a:ext cx="4483099" cy="1306099"/>
          </a:xfrm>
          <a:prstGeom prst="roundRect">
            <a:avLst/>
          </a:prstGeom>
          <a:noFill/>
          <a:ln>
            <a:solidFill>
              <a:srgbClr val="D0105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fr-FR" b="1" dirty="0">
                <a:solidFill>
                  <a:srgbClr val="4C4C4C"/>
                </a:solidFill>
                <a:latin typeface="Barlow Condensed" panose="00000506000000000000" pitchFamily="2" charset="0"/>
              </a:rPr>
              <a:t>Possibilité </a:t>
            </a:r>
            <a:r>
              <a:rPr lang="fr-FR" b="1" dirty="0" err="1">
                <a:solidFill>
                  <a:srgbClr val="4C4C4C"/>
                </a:solidFill>
                <a:latin typeface="Barlow Condensed" panose="00000506000000000000" pitchFamily="2" charset="0"/>
              </a:rPr>
              <a:t>contractuel.le</a:t>
            </a:r>
            <a:r>
              <a:rPr lang="fr-FR" b="1" dirty="0">
                <a:solidFill>
                  <a:srgbClr val="4C4C4C"/>
                </a:solidFill>
                <a:latin typeface="Barlow Condensed" panose="00000506000000000000" pitchFamily="2" charset="0"/>
              </a:rPr>
              <a:t> </a:t>
            </a:r>
            <a:endParaRPr lang="fr-FR" dirty="0">
              <a:solidFill>
                <a:srgbClr val="4C4C4C"/>
              </a:solidFill>
              <a:highlight>
                <a:srgbClr val="FFFF00"/>
              </a:highlight>
              <a:latin typeface="Barlow Condensed" panose="00000506000000000000" pitchFamily="2" charset="0"/>
            </a:endParaRPr>
          </a:p>
          <a:p>
            <a:pPr lvl="0" algn="ctr">
              <a:defRPr/>
            </a:pPr>
            <a:r>
              <a:rPr lang="fr-FR" b="1" dirty="0">
                <a:solidFill>
                  <a:srgbClr val="4C4C4C"/>
                </a:solidFill>
                <a:latin typeface="Barlow Condensed" panose="00000506000000000000" pitchFamily="2" charset="0"/>
              </a:rPr>
              <a:t>A défaut de fonctionnaire + cas prévus par CGFP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Barlow Condensed" panose="00000506000000000000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>
                <a:solidFill>
                  <a:srgbClr val="4C4C4C"/>
                </a:solidFill>
                <a:latin typeface="Barlow Condensed" panose="00000506000000000000" pitchFamily="2" charset="0"/>
              </a:rPr>
              <a:t>notamment L. 332-8 7° Communes – 2000 habitants</a:t>
            </a:r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931C6D2C-7257-9065-3190-61E1E347FA07}"/>
              </a:ext>
            </a:extLst>
          </p:cNvPr>
          <p:cNvSpPr/>
          <p:nvPr/>
        </p:nvSpPr>
        <p:spPr>
          <a:xfrm>
            <a:off x="6999112" y="2575788"/>
            <a:ext cx="4291188" cy="1753885"/>
          </a:xfrm>
          <a:prstGeom prst="roundRect">
            <a:avLst>
              <a:gd name="adj" fmla="val 7254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dirty="0">
                <a:solidFill>
                  <a:schemeClr val="tx1"/>
                </a:solidFill>
                <a:latin typeface="Barlow Condensed" panose="00000506000000000000" pitchFamily="2" charset="0"/>
              </a:rPr>
              <a:t>Fonctionnaire (cat. A)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b="1" dirty="0">
              <a:solidFill>
                <a:schemeClr val="tx1"/>
              </a:solidFill>
              <a:latin typeface="Barlow Condensed" panose="00000506000000000000" pitchFamily="2" charset="0"/>
            </a:endParaRP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rlow Condensed" panose="00000506000000000000" pitchFamily="2" charset="0"/>
              </a:rPr>
              <a:t>Détachement (durée maxi portée à 6 ans)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lang="fr-FR" dirty="0">
              <a:solidFill>
                <a:schemeClr val="tx1"/>
              </a:solidFill>
              <a:latin typeface="Barlow Condensed" panose="00000506000000000000" pitchFamily="2" charset="0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i="1" dirty="0">
                <a:solidFill>
                  <a:schemeClr val="tx1"/>
                </a:solidFill>
                <a:latin typeface="Barlow Condensed" panose="00000506000000000000" pitchFamily="2" charset="0"/>
              </a:rPr>
              <a:t>Rémunération selon strate démographique</a:t>
            </a:r>
            <a:endParaRPr kumimoji="0" lang="fr-FR" sz="18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rlow Condensed" panose="00000506000000000000" pitchFamily="2" charset="0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D84EF2B2-7C1A-6CCC-1F15-48BEE35A5824}"/>
              </a:ext>
            </a:extLst>
          </p:cNvPr>
          <p:cNvSpPr txBox="1"/>
          <p:nvPr/>
        </p:nvSpPr>
        <p:spPr>
          <a:xfrm>
            <a:off x="7025339" y="4396724"/>
            <a:ext cx="4291187" cy="1292876"/>
          </a:xfrm>
          <a:prstGeom prst="roundRect">
            <a:avLst/>
          </a:prstGeom>
          <a:ln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 anchorCtr="0">
            <a:noAutofit/>
          </a:bodyPr>
          <a:lstStyle/>
          <a:p>
            <a:pPr marL="0" lvl="1" algn="ctr">
              <a:defRPr/>
            </a:pPr>
            <a:r>
              <a:rPr lang="fr-FR" b="1" dirty="0">
                <a:solidFill>
                  <a:srgbClr val="4C4C4C"/>
                </a:solidFill>
                <a:latin typeface="Barlow Condensed" panose="00000506000000000000" pitchFamily="2" charset="0"/>
              </a:rPr>
              <a:t>Possibilité </a:t>
            </a:r>
            <a:r>
              <a:rPr lang="fr-FR" b="1" dirty="0" err="1">
                <a:solidFill>
                  <a:srgbClr val="4C4C4C"/>
                </a:solidFill>
                <a:latin typeface="Barlow Condensed" panose="00000506000000000000" pitchFamily="2" charset="0"/>
              </a:rPr>
              <a:t>contractuel.le</a:t>
            </a:r>
            <a:r>
              <a:rPr lang="fr-FR" b="1" dirty="0">
                <a:solidFill>
                  <a:srgbClr val="4C4C4C"/>
                </a:solidFill>
                <a:latin typeface="Barlow Condensed" panose="00000506000000000000" pitchFamily="2" charset="0"/>
              </a:rPr>
              <a:t> </a:t>
            </a:r>
          </a:p>
          <a:p>
            <a:pPr marL="0" lvl="1" algn="ctr">
              <a:defRPr/>
            </a:pPr>
            <a:r>
              <a:rPr lang="fr-FR" b="1" dirty="0">
                <a:solidFill>
                  <a:srgbClr val="4C4C4C"/>
                </a:solidFill>
                <a:latin typeface="Barlow Condensed" panose="00000506000000000000" pitchFamily="2" charset="0"/>
              </a:rPr>
              <a:t>+ 40 000 habitants / conditions diplôme + ancienneté </a:t>
            </a:r>
            <a:r>
              <a:rPr lang="fr-FR" dirty="0">
                <a:solidFill>
                  <a:srgbClr val="4C4C4C"/>
                </a:solidFill>
                <a:latin typeface="Barlow Condensed" panose="00000506000000000000" pitchFamily="2" charset="0"/>
              </a:rPr>
              <a:t>(recrutement direct)</a:t>
            </a:r>
          </a:p>
          <a:p>
            <a:pPr marL="0" lvl="1" algn="ctr">
              <a:defRPr/>
            </a:pPr>
            <a:r>
              <a:rPr lang="fr-FR" sz="1600" i="1" dirty="0">
                <a:solidFill>
                  <a:srgbClr val="4C4C4C"/>
                </a:solidFill>
                <a:latin typeface="Barlow Condensed" panose="00000506000000000000" pitchFamily="2" charset="0"/>
              </a:rPr>
              <a:t>- 40 000 </a:t>
            </a:r>
            <a:r>
              <a:rPr lang="fr-FR" sz="1600" i="1" dirty="0" err="1">
                <a:solidFill>
                  <a:srgbClr val="4C4C4C"/>
                </a:solidFill>
                <a:latin typeface="Barlow Condensed" panose="00000506000000000000" pitchFamily="2" charset="0"/>
              </a:rPr>
              <a:t>hab</a:t>
            </a:r>
            <a:r>
              <a:rPr lang="fr-FR" sz="1600" i="1" dirty="0">
                <a:solidFill>
                  <a:srgbClr val="4C4C4C"/>
                </a:solidFill>
                <a:latin typeface="Barlow Condensed" panose="00000506000000000000" pitchFamily="2" charset="0"/>
              </a:rPr>
              <a:t> : évolution en cours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D67BDFB2-E462-9F62-1DDD-2179E8256C66}"/>
              </a:ext>
            </a:extLst>
          </p:cNvPr>
          <p:cNvSpPr txBox="1"/>
          <p:nvPr/>
        </p:nvSpPr>
        <p:spPr>
          <a:xfrm>
            <a:off x="5624106" y="3078562"/>
            <a:ext cx="1336904" cy="408623"/>
          </a:xfrm>
          <a:prstGeom prst="roundRect">
            <a:avLst/>
          </a:prstGeom>
          <a:ln w="28575">
            <a:solidFill>
              <a:srgbClr val="4C4C4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>
                <a:latin typeface="Barlow Condensed" panose="00000506000000000000" pitchFamily="2" charset="0"/>
              </a:rPr>
              <a:t>Principe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A9AEA47F-DD92-E2D2-3C09-AC5AC349C417}"/>
              </a:ext>
            </a:extLst>
          </p:cNvPr>
          <p:cNvSpPr txBox="1"/>
          <p:nvPr/>
        </p:nvSpPr>
        <p:spPr>
          <a:xfrm>
            <a:off x="5624106" y="4804791"/>
            <a:ext cx="1336905" cy="408623"/>
          </a:xfrm>
          <a:prstGeom prst="roundRect">
            <a:avLst/>
          </a:prstGeom>
          <a:noFill/>
          <a:ln>
            <a:solidFill>
              <a:srgbClr val="4C4C4C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atin typeface="Barlow Condensed" panose="00000506000000000000" pitchFamily="2" charset="0"/>
              </a:rPr>
              <a:t>Dérogation</a:t>
            </a:r>
          </a:p>
        </p:txBody>
      </p:sp>
    </p:spTree>
    <p:extLst>
      <p:ext uri="{BB962C8B-B14F-4D97-AF65-F5344CB8AC3E}">
        <p14:creationId xmlns:p14="http://schemas.microsoft.com/office/powerpoint/2010/main" val="24594367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2635</TotalTime>
  <Words>778</Words>
  <Application>Microsoft Office PowerPoint</Application>
  <PresentationFormat>Grand écran</PresentationFormat>
  <Paragraphs>116</Paragraphs>
  <Slides>7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8" baseType="lpstr">
      <vt:lpstr>Aptos</vt:lpstr>
      <vt:lpstr>Arial</vt:lpstr>
      <vt:lpstr>Bahnschrift Condensed</vt:lpstr>
      <vt:lpstr>Barlow Condensed</vt:lpstr>
      <vt:lpstr>Barlow Condensed Medium</vt:lpstr>
      <vt:lpstr>Barlow Semi Condensed Medium</vt:lpstr>
      <vt:lpstr>Calibri</vt:lpstr>
      <vt:lpstr>Calibri Light</vt:lpstr>
      <vt:lpstr>Wingdings</vt:lpstr>
      <vt:lpstr>Thème Office</vt:lpstr>
      <vt:lpstr>1_Thème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Aude VIOLTAT</dc:creator>
  <cp:lastModifiedBy>Aude VIOLTAT</cp:lastModifiedBy>
  <cp:revision>227</cp:revision>
  <cp:lastPrinted>2023-10-03T14:09:09Z</cp:lastPrinted>
  <dcterms:created xsi:type="dcterms:W3CDTF">2023-09-22T13:18:54Z</dcterms:created>
  <dcterms:modified xsi:type="dcterms:W3CDTF">2026-07-01T14:09:08Z</dcterms:modified>
</cp:coreProperties>
</file>