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1"/>
  </p:handoutMasterIdLst>
  <p:sldIdLst>
    <p:sldId id="257" r:id="rId2"/>
    <p:sldId id="268" r:id="rId3"/>
    <p:sldId id="270" r:id="rId4"/>
    <p:sldId id="271" r:id="rId5"/>
    <p:sldId id="272" r:id="rId6"/>
    <p:sldId id="274" r:id="rId7"/>
    <p:sldId id="275" r:id="rId8"/>
    <p:sldId id="276" r:id="rId9"/>
    <p:sldId id="265"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D2C54"/>
    <a:srgbClr val="BE2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1"/>
    <p:restoredTop sz="94694"/>
  </p:normalViewPr>
  <p:slideViewPr>
    <p:cSldViewPr snapToGrid="0" snapToObjects="1">
      <p:cViewPr varScale="1">
        <p:scale>
          <a:sx n="111" d="100"/>
          <a:sy n="111" d="100"/>
        </p:scale>
        <p:origin x="876" y="96"/>
      </p:cViewPr>
      <p:guideLst/>
    </p:cSldViewPr>
  </p:slideViewPr>
  <p:notesTextViewPr>
    <p:cViewPr>
      <p:scale>
        <a:sx n="1" d="1"/>
        <a:sy n="1" d="1"/>
      </p:scale>
      <p:origin x="0" y="0"/>
    </p:cViewPr>
  </p:notesTextViewPr>
  <p:notesViewPr>
    <p:cSldViewPr snapToGrid="0" snapToObjects="1">
      <p:cViewPr varScale="1">
        <p:scale>
          <a:sx n="89" d="100"/>
          <a:sy n="89" d="100"/>
        </p:scale>
        <p:origin x="380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kaël BRENAS" userId="c8cb6ec2-ad7b-4838-8963-526eb4f90d54" providerId="ADAL" clId="{3135D686-818C-4F8A-AA6A-67C0BE3FEA32}"/>
    <pc:docChg chg="modSld">
      <pc:chgData name="Mickaël BRENAS" userId="c8cb6ec2-ad7b-4838-8963-526eb4f90d54" providerId="ADAL" clId="{3135D686-818C-4F8A-AA6A-67C0BE3FEA32}" dt="2026-06-05T07:20:56.801" v="0" actId="20577"/>
      <pc:docMkLst>
        <pc:docMk/>
      </pc:docMkLst>
      <pc:sldChg chg="modSp mod">
        <pc:chgData name="Mickaël BRENAS" userId="c8cb6ec2-ad7b-4838-8963-526eb4f90d54" providerId="ADAL" clId="{3135D686-818C-4F8A-AA6A-67C0BE3FEA32}" dt="2026-06-05T07:20:56.801" v="0" actId="20577"/>
        <pc:sldMkLst>
          <pc:docMk/>
          <pc:sldMk cId="1706945865" sldId="276"/>
        </pc:sldMkLst>
        <pc:spChg chg="mod">
          <ac:chgData name="Mickaël BRENAS" userId="c8cb6ec2-ad7b-4838-8963-526eb4f90d54" providerId="ADAL" clId="{3135D686-818C-4F8A-AA6A-67C0BE3FEA32}" dt="2026-06-05T07:20:56.801" v="0" actId="20577"/>
          <ac:spMkLst>
            <pc:docMk/>
            <pc:sldMk cId="1706945865" sldId="276"/>
            <ac:spMk id="11" creationId="{A93D5E57-F1D8-B4A2-5488-F6404FDA2C1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4A17F2-C545-4283-B979-8EA9138B0532}" type="datetimeFigureOut">
              <a:rPr lang="fr-FR" smtClean="0"/>
              <a:t>05/06/2026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442BB1-A3E9-4C21-B858-6554E6D2BF7A}" type="slidenum">
              <a:rPr lang="fr-FR" smtClean="0"/>
              <a:t>‹N°›</a:t>
            </a:fld>
            <a:endParaRPr lang="fr-FR"/>
          </a:p>
        </p:txBody>
      </p:sp>
    </p:spTree>
    <p:extLst>
      <p:ext uri="{BB962C8B-B14F-4D97-AF65-F5344CB8AC3E}">
        <p14:creationId xmlns:p14="http://schemas.microsoft.com/office/powerpoint/2010/main" val="37876572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226542-7EF4-6E43-AED0-6BEFDA4D95C2}"/>
              </a:ext>
            </a:extLst>
          </p:cNvPr>
          <p:cNvPicPr>
            <a:picLocks noChangeAspect="1"/>
          </p:cNvPicPr>
          <p:nvPr userDrawn="1"/>
        </p:nvPicPr>
        <p:blipFill>
          <a:blip r:embed="rId2"/>
          <a:stretch>
            <a:fillRect/>
          </a:stretch>
        </p:blipFill>
        <p:spPr>
          <a:xfrm>
            <a:off x="4857610" y="616432"/>
            <a:ext cx="2476779" cy="813083"/>
          </a:xfrm>
          <a:prstGeom prst="rect">
            <a:avLst/>
          </a:prstGeom>
        </p:spPr>
      </p:pic>
      <p:sp>
        <p:nvSpPr>
          <p:cNvPr id="10" name="Rectangle 9">
            <a:extLst>
              <a:ext uri="{FF2B5EF4-FFF2-40B4-BE49-F238E27FC236}">
                <a16:creationId xmlns:a16="http://schemas.microsoft.com/office/drawing/2014/main" id="{B1E07921-E8D3-F449-B365-79086F185E7C}"/>
              </a:ext>
            </a:extLst>
          </p:cNvPr>
          <p:cNvSpPr/>
          <p:nvPr userDrawn="1"/>
        </p:nvSpPr>
        <p:spPr>
          <a:xfrm>
            <a:off x="0" y="6228691"/>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userDrawn="1"/>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userDrawn="1"/>
        </p:nvPicPr>
        <p:blipFill>
          <a:blip r:embed="rId3"/>
          <a:stretch>
            <a:fillRect/>
          </a:stretch>
        </p:blipFill>
        <p:spPr>
          <a:xfrm>
            <a:off x="2082982" y="6068156"/>
            <a:ext cx="338001" cy="338001"/>
          </a:xfrm>
          <a:prstGeom prst="rect">
            <a:avLst/>
          </a:prstGeom>
        </p:spPr>
      </p:pic>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chemeClr val="bg2">
                    <a:lumMod val="50000"/>
                  </a:schemeClr>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spTree>
    <p:extLst>
      <p:ext uri="{BB962C8B-B14F-4D97-AF65-F5344CB8AC3E}">
        <p14:creationId xmlns:p14="http://schemas.microsoft.com/office/powerpoint/2010/main" val="20521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0" name="Espace réservé du texte 13">
            <a:extLst>
              <a:ext uri="{FF2B5EF4-FFF2-40B4-BE49-F238E27FC236}">
                <a16:creationId xmlns:a16="http://schemas.microsoft.com/office/drawing/2014/main" id="{32C2E8ED-3059-0A4D-920C-7F421D6DBCEA}"/>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rgbClr val="BD2C54"/>
                </a:solidFill>
                <a:latin typeface="Barlow Condensed" pitchFamily="2" charset="77"/>
              </a:defRPr>
            </a:lvl1pPr>
          </a:lstStyle>
          <a:p>
            <a:pPr lvl="0"/>
            <a:r>
              <a:rPr lang="fr-FR" dirty="0"/>
              <a:t>GROS TITRE</a:t>
            </a:r>
          </a:p>
        </p:txBody>
      </p:sp>
      <p:sp>
        <p:nvSpPr>
          <p:cNvPr id="21" name="Espace réservé du texte 15">
            <a:extLst>
              <a:ext uri="{FF2B5EF4-FFF2-40B4-BE49-F238E27FC236}">
                <a16:creationId xmlns:a16="http://schemas.microsoft.com/office/drawing/2014/main" id="{49F35ABE-8775-F94D-8BC0-DA5F8FC835CA}"/>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chemeClr val="bg2">
                    <a:lumMod val="75000"/>
                  </a:schemeClr>
                </a:solidFill>
                <a:latin typeface="Barlow Condensed" pitchFamily="2" charset="77"/>
              </a:defRPr>
            </a:lvl1pPr>
          </a:lstStyle>
          <a:p>
            <a:pPr lvl="0"/>
            <a:r>
              <a:rPr lang="fr-FR" dirty="0"/>
              <a:t>Sous titre</a:t>
            </a:r>
          </a:p>
        </p:txBody>
      </p:sp>
      <p:cxnSp>
        <p:nvCxnSpPr>
          <p:cNvPr id="22" name="Connecteur droit 21">
            <a:extLst>
              <a:ext uri="{FF2B5EF4-FFF2-40B4-BE49-F238E27FC236}">
                <a16:creationId xmlns:a16="http://schemas.microsoft.com/office/drawing/2014/main" id="{EA2CAC2A-505B-B947-88FF-57AF54786B75}"/>
              </a:ext>
            </a:extLst>
          </p:cNvPr>
          <p:cNvCxnSpPr>
            <a:cxnSpLocks/>
          </p:cNvCxnSpPr>
          <p:nvPr userDrawn="1"/>
        </p:nvCxnSpPr>
        <p:spPr>
          <a:xfrm>
            <a:off x="1354667" y="2259106"/>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C9B8F18-3D82-F644-8F21-E7BD13455910}"/>
              </a:ext>
            </a:extLst>
          </p:cNvPr>
          <p:cNvCxnSpPr>
            <a:cxnSpLocks/>
          </p:cNvCxnSpPr>
          <p:nvPr userDrawn="1"/>
        </p:nvCxnSpPr>
        <p:spPr>
          <a:xfrm>
            <a:off x="1354667" y="4731372"/>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B87BE1D-17BC-934B-9EA2-FCEFDDA94E2B}"/>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5" name="Image 24" descr="Une image contenant texte, clipart&#10;&#10;Description générée automatiquement">
            <a:extLst>
              <a:ext uri="{FF2B5EF4-FFF2-40B4-BE49-F238E27FC236}">
                <a16:creationId xmlns:a16="http://schemas.microsoft.com/office/drawing/2014/main" id="{A9BDFF26-53A1-C941-A4A6-BB3FBF996490}"/>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208467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6096001" y="2479674"/>
            <a:ext cx="4724400" cy="760025"/>
          </a:xfrm>
        </p:spPr>
        <p:txBody>
          <a:bodyPr>
            <a:normAutofit/>
          </a:bodyPr>
          <a:lstStyle>
            <a:lvl1pPr marL="0" indent="0" algn="l">
              <a:buNone/>
              <a:defRPr sz="4800" b="1" i="0">
                <a:solidFill>
                  <a:srgbClr val="BD2C54"/>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096001" y="3343275"/>
            <a:ext cx="4724400" cy="995363"/>
          </a:xfrm>
        </p:spPr>
        <p:txBody>
          <a:bodyPr>
            <a:normAutofit/>
          </a:bodyPr>
          <a:lstStyle>
            <a:lvl1pPr marL="0" indent="0" algn="l">
              <a:buNone/>
              <a:defRPr sz="3600" b="1" i="0">
                <a:solidFill>
                  <a:schemeClr val="bg2">
                    <a:lumMod val="90000"/>
                  </a:schemeClr>
                </a:solidFill>
                <a:latin typeface="Barlow Condensed" pitchFamily="2" charset="77"/>
              </a:defRPr>
            </a:lvl1pPr>
          </a:lstStyle>
          <a:p>
            <a:pPr lvl="0"/>
            <a:r>
              <a:rPr lang="fr-FR" dirty="0"/>
              <a:t>Sous titre</a:t>
            </a:r>
          </a:p>
        </p:txBody>
      </p:sp>
      <p:sp>
        <p:nvSpPr>
          <p:cNvPr id="4" name="Espace réservé pour une image  3">
            <a:extLst>
              <a:ext uri="{FF2B5EF4-FFF2-40B4-BE49-F238E27FC236}">
                <a16:creationId xmlns:a16="http://schemas.microsoft.com/office/drawing/2014/main" id="{C4890E85-2AF7-CF45-8E8F-8D061F6BB00C}"/>
              </a:ext>
            </a:extLst>
          </p:cNvPr>
          <p:cNvSpPr>
            <a:spLocks noGrp="1"/>
          </p:cNvSpPr>
          <p:nvPr>
            <p:ph type="pic" sz="quarter" idx="12"/>
          </p:nvPr>
        </p:nvSpPr>
        <p:spPr>
          <a:xfrm>
            <a:off x="630238" y="508000"/>
            <a:ext cx="5100637" cy="5202238"/>
          </a:xfrm>
        </p:spPr>
        <p:txBody>
          <a:bodyPr/>
          <a:lstStyle/>
          <a:p>
            <a:endParaRPr lang="fr-FR" dirty="0"/>
          </a:p>
        </p:txBody>
      </p:sp>
      <p:sp>
        <p:nvSpPr>
          <p:cNvPr id="18" name="Rectangle 17">
            <a:extLst>
              <a:ext uri="{FF2B5EF4-FFF2-40B4-BE49-F238E27FC236}">
                <a16:creationId xmlns:a16="http://schemas.microsoft.com/office/drawing/2014/main" id="{505014FA-9912-1144-81BD-623660853204}"/>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6" name="Image 5" descr="Une image contenant texte, clipart&#10;&#10;Description générée automatiquement">
            <a:extLst>
              <a:ext uri="{FF2B5EF4-FFF2-40B4-BE49-F238E27FC236}">
                <a16:creationId xmlns:a16="http://schemas.microsoft.com/office/drawing/2014/main" id="{C6EBDDA2-91FA-AC46-BBE3-B30D405292D6}"/>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162671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172811"/>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1" name="Espace réservé du texte 10">
            <a:extLst>
              <a:ext uri="{FF2B5EF4-FFF2-40B4-BE49-F238E27FC236}">
                <a16:creationId xmlns:a16="http://schemas.microsoft.com/office/drawing/2014/main" id="{84656303-D931-BB4D-865D-896F3168785B}"/>
              </a:ext>
            </a:extLst>
          </p:cNvPr>
          <p:cNvSpPr>
            <a:spLocks noGrp="1"/>
          </p:cNvSpPr>
          <p:nvPr>
            <p:ph type="body" sz="quarter" idx="12" hasCustomPrompt="1"/>
          </p:nvPr>
        </p:nvSpPr>
        <p:spPr>
          <a:xfrm>
            <a:off x="973931" y="2183611"/>
            <a:ext cx="4757737" cy="428475"/>
          </a:xfrm>
        </p:spPr>
        <p:txBody>
          <a:bodyPr>
            <a:normAutofit/>
          </a:bodyPr>
          <a:lstStyle>
            <a:lvl1pPr marL="0" indent="0">
              <a:buNone/>
              <a:defRPr sz="2800" b="1" i="0">
                <a:solidFill>
                  <a:srgbClr val="BD2C54"/>
                </a:solidFill>
                <a:latin typeface="Barlow Condensed" pitchFamily="2" charset="77"/>
              </a:defRPr>
            </a:lvl1pPr>
          </a:lstStyle>
          <a:p>
            <a:pPr lvl="0"/>
            <a:r>
              <a:rPr lang="fr-FR" dirty="0"/>
              <a:t>INTERTITRE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639763" y="2773113"/>
            <a:ext cx="5557837" cy="951826"/>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4" name="Espace réservé du texte 23">
            <a:extLst>
              <a:ext uri="{FF2B5EF4-FFF2-40B4-BE49-F238E27FC236}">
                <a16:creationId xmlns:a16="http://schemas.microsoft.com/office/drawing/2014/main" id="{0C9E4DA0-39EB-5741-8CED-6A2C0FDD50BA}"/>
              </a:ext>
            </a:extLst>
          </p:cNvPr>
          <p:cNvSpPr>
            <a:spLocks noGrp="1"/>
          </p:cNvSpPr>
          <p:nvPr>
            <p:ph type="body" sz="quarter" idx="14" hasCustomPrompt="1"/>
          </p:nvPr>
        </p:nvSpPr>
        <p:spPr>
          <a:xfrm>
            <a:off x="973931" y="4139286"/>
            <a:ext cx="5138737" cy="296053"/>
          </a:xfrm>
        </p:spPr>
        <p:txBody>
          <a:bodyPr>
            <a:normAutofit/>
          </a:bodyPr>
          <a:lstStyle>
            <a:lvl1pPr marL="0" indent="0">
              <a:buNone/>
              <a:defRPr sz="2000" b="0" i="0">
                <a:solidFill>
                  <a:srgbClr val="BD2C54"/>
                </a:solidFill>
                <a:latin typeface="Barlow Condensed Medium" pitchFamily="2" charset="77"/>
              </a:defRPr>
            </a:lvl1pPr>
          </a:lstStyle>
          <a:p>
            <a:pPr lvl="0"/>
            <a:r>
              <a:rPr lang="fr-FR" dirty="0"/>
              <a:t>INTERTITRE PETIT</a:t>
            </a:r>
          </a:p>
        </p:txBody>
      </p:sp>
      <p:sp>
        <p:nvSpPr>
          <p:cNvPr id="26" name="Espace réservé du texte 25">
            <a:extLst>
              <a:ext uri="{FF2B5EF4-FFF2-40B4-BE49-F238E27FC236}">
                <a16:creationId xmlns:a16="http://schemas.microsoft.com/office/drawing/2014/main" id="{842CE7A7-6AB9-394F-B439-518F627B2F3A}"/>
              </a:ext>
            </a:extLst>
          </p:cNvPr>
          <p:cNvSpPr>
            <a:spLocks noGrp="1"/>
          </p:cNvSpPr>
          <p:nvPr>
            <p:ph type="body" sz="quarter" idx="15" hasCustomPrompt="1"/>
          </p:nvPr>
        </p:nvSpPr>
        <p:spPr>
          <a:xfrm>
            <a:off x="639763" y="4604386"/>
            <a:ext cx="5557837" cy="871538"/>
          </a:xfrm>
        </p:spPr>
        <p:txBody>
          <a:bodyPr>
            <a:noAutofit/>
          </a:bodyPr>
          <a:lstStyle>
            <a:lvl1pPr marL="0" indent="0">
              <a:buNone/>
              <a:defRPr sz="1800" b="0" i="0">
                <a:solidFill>
                  <a:schemeClr val="tx1">
                    <a:lumMod val="65000"/>
                    <a:lumOff val="35000"/>
                  </a:schemeClr>
                </a:solidFill>
                <a:latin typeface="Barlow Condensed" pitchFamily="2" charset="77"/>
              </a:defRPr>
            </a:lvl1pPr>
            <a:lvl2pPr>
              <a:defRPr sz="1400" b="0" i="0">
                <a:solidFill>
                  <a:schemeClr val="tx1">
                    <a:lumMod val="65000"/>
                    <a:lumOff val="35000"/>
                  </a:schemeClr>
                </a:solidFill>
                <a:latin typeface="Barlow Condensed" pitchFamily="2" charset="77"/>
              </a:defRPr>
            </a:lvl2pPr>
            <a:lvl3pPr>
              <a:defRPr sz="1400" b="0" i="0">
                <a:solidFill>
                  <a:schemeClr val="tx1">
                    <a:lumMod val="65000"/>
                    <a:lumOff val="35000"/>
                  </a:schemeClr>
                </a:solidFill>
                <a:latin typeface="Barlow Condensed" pitchFamily="2" charset="77"/>
              </a:defRPr>
            </a:lvl3pPr>
            <a:lvl4pPr>
              <a:defRPr sz="1400" b="0" i="0">
                <a:solidFill>
                  <a:schemeClr val="tx1">
                    <a:lumMod val="65000"/>
                    <a:lumOff val="35000"/>
                  </a:schemeClr>
                </a:solidFill>
                <a:latin typeface="Barlow Condensed" pitchFamily="2" charset="77"/>
              </a:defRPr>
            </a:lvl4pPr>
            <a:lvl5pPr>
              <a:defRPr sz="1400" b="0" i="0">
                <a:solidFill>
                  <a:schemeClr val="tx1">
                    <a:lumMod val="65000"/>
                    <a:lumOff val="35000"/>
                  </a:schemeClr>
                </a:solidFill>
                <a:latin typeface="Barlow Condensed" pitchFamily="2" charset="77"/>
              </a:defRPr>
            </a:lvl5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8" name="Espace réservé pour une image  27">
            <a:extLst>
              <a:ext uri="{FF2B5EF4-FFF2-40B4-BE49-F238E27FC236}">
                <a16:creationId xmlns:a16="http://schemas.microsoft.com/office/drawing/2014/main" id="{076358A3-8234-6D4E-BF58-20E21C0D83DA}"/>
              </a:ext>
            </a:extLst>
          </p:cNvPr>
          <p:cNvSpPr>
            <a:spLocks noGrp="1"/>
          </p:cNvSpPr>
          <p:nvPr>
            <p:ph type="pic" sz="quarter" idx="16"/>
          </p:nvPr>
        </p:nvSpPr>
        <p:spPr>
          <a:xfrm>
            <a:off x="7392691" y="650875"/>
            <a:ext cx="3874577" cy="5034165"/>
          </a:xfrm>
        </p:spPr>
        <p:txBody>
          <a:bodyPr/>
          <a:lstStyle/>
          <a:p>
            <a:endParaRPr lang="fr-FR"/>
          </a:p>
        </p:txBody>
      </p:sp>
      <p:sp>
        <p:nvSpPr>
          <p:cNvPr id="31" name="Rectangle 30">
            <a:extLst>
              <a:ext uri="{FF2B5EF4-FFF2-40B4-BE49-F238E27FC236}">
                <a16:creationId xmlns:a16="http://schemas.microsoft.com/office/drawing/2014/main" id="{E7157D7F-DA88-814A-ADC9-59ED5355A15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32" name="Image 31" descr="Une image contenant texte, clipart&#10;&#10;Description générée automatiquement">
            <a:extLst>
              <a:ext uri="{FF2B5EF4-FFF2-40B4-BE49-F238E27FC236}">
                <a16:creationId xmlns:a16="http://schemas.microsoft.com/office/drawing/2014/main" id="{8139670C-6E77-D444-8148-2AF25406FD7D}"/>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340289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7229750" y="2322513"/>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3" name="Espace réservé du graphique 2">
            <a:extLst>
              <a:ext uri="{FF2B5EF4-FFF2-40B4-BE49-F238E27FC236}">
                <a16:creationId xmlns:a16="http://schemas.microsoft.com/office/drawing/2014/main" id="{244DFCD0-5271-5C4A-8A8B-529367F7B440}"/>
              </a:ext>
            </a:extLst>
          </p:cNvPr>
          <p:cNvSpPr>
            <a:spLocks noGrp="1"/>
          </p:cNvSpPr>
          <p:nvPr>
            <p:ph type="chart" sz="quarter" idx="14"/>
          </p:nvPr>
        </p:nvSpPr>
        <p:spPr>
          <a:xfrm>
            <a:off x="639763" y="2322513"/>
            <a:ext cx="6245225" cy="3586162"/>
          </a:xfrm>
        </p:spPr>
        <p:txBody>
          <a:bodyPr/>
          <a:lstStyle/>
          <a:p>
            <a:endParaRPr lang="fr-FR"/>
          </a:p>
        </p:txBody>
      </p:sp>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a:stretch>
            <a:fillRect/>
          </a:stretch>
        </p:blipFill>
        <p:spPr>
          <a:xfrm>
            <a:off x="10820401" y="6383526"/>
            <a:ext cx="973667" cy="319638"/>
          </a:xfrm>
          <a:prstGeom prst="rect">
            <a:avLst/>
          </a:prstGeom>
        </p:spPr>
      </p:pic>
      <p:sp>
        <p:nvSpPr>
          <p:cNvPr id="6" name="Espace réservé du texte 5">
            <a:extLst>
              <a:ext uri="{FF2B5EF4-FFF2-40B4-BE49-F238E27FC236}">
                <a16:creationId xmlns:a16="http://schemas.microsoft.com/office/drawing/2014/main" id="{03BD03DE-2625-8A46-9FFA-C4EC1DB1D74C}"/>
              </a:ext>
            </a:extLst>
          </p:cNvPr>
          <p:cNvSpPr>
            <a:spLocks noGrp="1"/>
          </p:cNvSpPr>
          <p:nvPr>
            <p:ph type="body" sz="quarter" idx="15" hasCustomPrompt="1"/>
          </p:nvPr>
        </p:nvSpPr>
        <p:spPr>
          <a:xfrm>
            <a:off x="7229475" y="3802386"/>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Tree>
    <p:extLst>
      <p:ext uri="{BB962C8B-B14F-4D97-AF65-F5344CB8AC3E}">
        <p14:creationId xmlns:p14="http://schemas.microsoft.com/office/powerpoint/2010/main" val="249096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4" name="Espace réservé du tableau 3">
            <a:extLst>
              <a:ext uri="{FF2B5EF4-FFF2-40B4-BE49-F238E27FC236}">
                <a16:creationId xmlns:a16="http://schemas.microsoft.com/office/drawing/2014/main" id="{DD252964-7F86-E141-AD4C-604EF45ACE61}"/>
              </a:ext>
            </a:extLst>
          </p:cNvPr>
          <p:cNvSpPr>
            <a:spLocks noGrp="1"/>
          </p:cNvSpPr>
          <p:nvPr>
            <p:ph type="tbl" sz="quarter" idx="14"/>
          </p:nvPr>
        </p:nvSpPr>
        <p:spPr>
          <a:xfrm>
            <a:off x="639763" y="2281239"/>
            <a:ext cx="5856287" cy="2320958"/>
          </a:xfrm>
        </p:spPr>
        <p:txBody>
          <a:bodyPr/>
          <a:lstStyle/>
          <a:p>
            <a:endParaRPr lang="fr-FR"/>
          </a:p>
        </p:txBody>
      </p:sp>
      <p:sp>
        <p:nvSpPr>
          <p:cNvPr id="11" name="Rectangle 10">
            <a:extLst>
              <a:ext uri="{FF2B5EF4-FFF2-40B4-BE49-F238E27FC236}">
                <a16:creationId xmlns:a16="http://schemas.microsoft.com/office/drawing/2014/main" id="{AAF2A963-6FE3-114F-B0B3-BBBD92773229}"/>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2" name="Image 11" descr="Une image contenant texte, clipart&#10;&#10;Description générée automatiquement">
            <a:extLst>
              <a:ext uri="{FF2B5EF4-FFF2-40B4-BE49-F238E27FC236}">
                <a16:creationId xmlns:a16="http://schemas.microsoft.com/office/drawing/2014/main" id="{12D9A8CD-BB37-9942-9653-AE38B60B8BF2}"/>
              </a:ext>
            </a:extLst>
          </p:cNvPr>
          <p:cNvPicPr>
            <a:picLocks noChangeAspect="1"/>
          </p:cNvPicPr>
          <p:nvPr userDrawn="1"/>
        </p:nvPicPr>
        <p:blipFill>
          <a:blip r:embed="rId2"/>
          <a:stretch>
            <a:fillRect/>
          </a:stretch>
        </p:blipFill>
        <p:spPr>
          <a:xfrm>
            <a:off x="10820401" y="6383526"/>
            <a:ext cx="973667" cy="319638"/>
          </a:xfrm>
          <a:prstGeom prst="rect">
            <a:avLst/>
          </a:prstGeom>
        </p:spPr>
      </p:pic>
      <p:sp>
        <p:nvSpPr>
          <p:cNvPr id="16" name="Espace réservé du texte 12">
            <a:extLst>
              <a:ext uri="{FF2B5EF4-FFF2-40B4-BE49-F238E27FC236}">
                <a16:creationId xmlns:a16="http://schemas.microsoft.com/office/drawing/2014/main" id="{230C8353-6E53-6A49-AA42-3C116DBCE79C}"/>
              </a:ext>
            </a:extLst>
          </p:cNvPr>
          <p:cNvSpPr>
            <a:spLocks noGrp="1"/>
          </p:cNvSpPr>
          <p:nvPr>
            <p:ph type="body" sz="quarter" idx="13" hasCustomPrompt="1"/>
          </p:nvPr>
        </p:nvSpPr>
        <p:spPr>
          <a:xfrm>
            <a:off x="7229750" y="1416580"/>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18" name="Espace réservé du texte 5">
            <a:extLst>
              <a:ext uri="{FF2B5EF4-FFF2-40B4-BE49-F238E27FC236}">
                <a16:creationId xmlns:a16="http://schemas.microsoft.com/office/drawing/2014/main" id="{2A21DF79-BFF8-C844-9C63-3502CF38467B}"/>
              </a:ext>
            </a:extLst>
          </p:cNvPr>
          <p:cNvSpPr>
            <a:spLocks noGrp="1"/>
          </p:cNvSpPr>
          <p:nvPr>
            <p:ph type="body" sz="quarter" idx="15" hasCustomPrompt="1"/>
          </p:nvPr>
        </p:nvSpPr>
        <p:spPr>
          <a:xfrm>
            <a:off x="7229475" y="2896453"/>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Tree>
    <p:extLst>
      <p:ext uri="{BB962C8B-B14F-4D97-AF65-F5344CB8AC3E}">
        <p14:creationId xmlns:p14="http://schemas.microsoft.com/office/powerpoint/2010/main" val="214723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CONTACTS</a:t>
            </a:r>
          </a:p>
        </p:txBody>
      </p:sp>
      <p:sp>
        <p:nvSpPr>
          <p:cNvPr id="21" name="Rectangle 20">
            <a:extLst>
              <a:ext uri="{FF2B5EF4-FFF2-40B4-BE49-F238E27FC236}">
                <a16:creationId xmlns:a16="http://schemas.microsoft.com/office/drawing/2014/main" id="{A8550275-67E5-9A43-92F5-3ADF60714C8E}"/>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2" name="Image 21" descr="Une image contenant texte, clipart&#10;&#10;Description générée automatiquement">
            <a:extLst>
              <a:ext uri="{FF2B5EF4-FFF2-40B4-BE49-F238E27FC236}">
                <a16:creationId xmlns:a16="http://schemas.microsoft.com/office/drawing/2014/main" id="{50E649E5-1DA4-224C-BD77-8DA346A58364}"/>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424213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EB7162C-7C59-F248-BED8-E6627ACBD610}"/>
              </a:ext>
            </a:extLst>
          </p:cNvPr>
          <p:cNvSpPr/>
          <p:nvPr userDrawn="1"/>
        </p:nvSpPr>
        <p:spPr>
          <a:xfrm>
            <a:off x="0" y="4680488"/>
            <a:ext cx="8198603" cy="2177512"/>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E2352"/>
              </a:solidFill>
            </a:endParaRPr>
          </a:p>
        </p:txBody>
      </p:sp>
      <p:sp>
        <p:nvSpPr>
          <p:cNvPr id="30" name="Rectangle 29">
            <a:extLst>
              <a:ext uri="{FF2B5EF4-FFF2-40B4-BE49-F238E27FC236}">
                <a16:creationId xmlns:a16="http://schemas.microsoft.com/office/drawing/2014/main" id="{8C394C15-2A30-7B48-B48B-6032F07B500D}"/>
              </a:ext>
            </a:extLst>
          </p:cNvPr>
          <p:cNvSpPr/>
          <p:nvPr userDrawn="1"/>
        </p:nvSpPr>
        <p:spPr>
          <a:xfrm>
            <a:off x="8198602" y="0"/>
            <a:ext cx="39933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E2352"/>
              </a:solidFill>
            </a:endParaRPr>
          </a:p>
        </p:txBody>
      </p:sp>
      <p:sp>
        <p:nvSpPr>
          <p:cNvPr id="31" name="ZoneTexte 30">
            <a:extLst>
              <a:ext uri="{FF2B5EF4-FFF2-40B4-BE49-F238E27FC236}">
                <a16:creationId xmlns:a16="http://schemas.microsoft.com/office/drawing/2014/main" id="{982957CD-191D-1347-A430-3D75ABD14532}"/>
              </a:ext>
            </a:extLst>
          </p:cNvPr>
          <p:cNvSpPr txBox="1"/>
          <p:nvPr userDrawn="1"/>
        </p:nvSpPr>
        <p:spPr>
          <a:xfrm>
            <a:off x="1356103" y="2177512"/>
            <a:ext cx="5441386" cy="646331"/>
          </a:xfrm>
          <a:prstGeom prst="rect">
            <a:avLst/>
          </a:prstGeom>
          <a:noFill/>
        </p:spPr>
        <p:txBody>
          <a:bodyPr wrap="square" rtlCol="0">
            <a:spAutoFit/>
          </a:bodyPr>
          <a:lstStyle/>
          <a:p>
            <a:r>
              <a:rPr lang="fr-FR" sz="3600" b="0" i="0" dirty="0">
                <a:solidFill>
                  <a:schemeClr val="tx1">
                    <a:lumMod val="65000"/>
                    <a:lumOff val="35000"/>
                  </a:schemeClr>
                </a:solidFill>
                <a:latin typeface="Barlow Condensed Medium" pitchFamily="2" charset="77"/>
                <a:cs typeface="Arial" panose="020B0604020202020204" pitchFamily="34" charset="0"/>
              </a:rPr>
              <a:t>Merci pour votre attention</a:t>
            </a:r>
          </a:p>
        </p:txBody>
      </p:sp>
      <p:sp>
        <p:nvSpPr>
          <p:cNvPr id="32" name="Titre 1">
            <a:extLst>
              <a:ext uri="{FF2B5EF4-FFF2-40B4-BE49-F238E27FC236}">
                <a16:creationId xmlns:a16="http://schemas.microsoft.com/office/drawing/2014/main" id="{56CEB76D-230F-BD4C-BDFB-9BF222E67BCC}"/>
              </a:ext>
            </a:extLst>
          </p:cNvPr>
          <p:cNvSpPr txBox="1">
            <a:spLocks/>
          </p:cNvSpPr>
          <p:nvPr userDrawn="1"/>
        </p:nvSpPr>
        <p:spPr>
          <a:xfrm>
            <a:off x="591283" y="5287463"/>
            <a:ext cx="4745065" cy="681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r>
              <a:rPr lang="fr-FR" sz="1800" b="0" i="0" dirty="0">
                <a:solidFill>
                  <a:schemeClr val="bg1"/>
                </a:solidFill>
                <a:latin typeface="Barlow Condensed Medium" pitchFamily="2" charset="77"/>
              </a:rPr>
              <a:t>Ensemble, soutenons les métiers</a:t>
            </a:r>
          </a:p>
          <a:p>
            <a:pPr algn="l"/>
            <a:r>
              <a:rPr lang="fr-FR" sz="1800" b="0" i="0" dirty="0">
                <a:solidFill>
                  <a:schemeClr val="bg1"/>
                </a:solidFill>
                <a:latin typeface="Barlow Condensed Medium" pitchFamily="2" charset="77"/>
              </a:rPr>
              <a:t>Publics territoriaux !</a:t>
            </a:r>
          </a:p>
        </p:txBody>
      </p:sp>
      <p:pic>
        <p:nvPicPr>
          <p:cNvPr id="33" name="Image 32" descr="Une image contenant texte, clipart&#10;&#10;Description générée automatiquement">
            <a:extLst>
              <a:ext uri="{FF2B5EF4-FFF2-40B4-BE49-F238E27FC236}">
                <a16:creationId xmlns:a16="http://schemas.microsoft.com/office/drawing/2014/main" id="{295E062C-AA77-5846-ABBA-3F4C04E64936}"/>
              </a:ext>
            </a:extLst>
          </p:cNvPr>
          <p:cNvPicPr>
            <a:picLocks noChangeAspect="1"/>
          </p:cNvPicPr>
          <p:nvPr userDrawn="1"/>
        </p:nvPicPr>
        <p:blipFill>
          <a:blip r:embed="rId2"/>
          <a:stretch>
            <a:fillRect/>
          </a:stretch>
        </p:blipFill>
        <p:spPr>
          <a:xfrm>
            <a:off x="4666281" y="5062509"/>
            <a:ext cx="2990802" cy="981829"/>
          </a:xfrm>
          <a:prstGeom prst="rect">
            <a:avLst/>
          </a:prstGeom>
        </p:spPr>
      </p:pic>
      <p:pic>
        <p:nvPicPr>
          <p:cNvPr id="34" name="Image 33" descr="Une image contenant texte, carte de visite, enveloppe, graphiques vectoriels&#10;&#10;Description générée automatiquement">
            <a:extLst>
              <a:ext uri="{FF2B5EF4-FFF2-40B4-BE49-F238E27FC236}">
                <a16:creationId xmlns:a16="http://schemas.microsoft.com/office/drawing/2014/main" id="{1E77E363-BF83-D94F-A6D5-30136D049F3B}"/>
              </a:ext>
            </a:extLst>
          </p:cNvPr>
          <p:cNvPicPr>
            <a:picLocks noChangeAspect="1"/>
          </p:cNvPicPr>
          <p:nvPr userDrawn="1"/>
        </p:nvPicPr>
        <p:blipFill>
          <a:blip r:embed="rId3"/>
          <a:stretch>
            <a:fillRect/>
          </a:stretch>
        </p:blipFill>
        <p:spPr>
          <a:xfrm>
            <a:off x="7760678" y="4302523"/>
            <a:ext cx="815890" cy="815890"/>
          </a:xfrm>
          <a:prstGeom prst="rect">
            <a:avLst/>
          </a:prstGeom>
        </p:spPr>
      </p:pic>
      <p:sp>
        <p:nvSpPr>
          <p:cNvPr id="35" name="Titre 1">
            <a:extLst>
              <a:ext uri="{FF2B5EF4-FFF2-40B4-BE49-F238E27FC236}">
                <a16:creationId xmlns:a16="http://schemas.microsoft.com/office/drawing/2014/main" id="{22263054-67DE-2B4C-9501-CC6BE2991BCD}"/>
              </a:ext>
            </a:extLst>
          </p:cNvPr>
          <p:cNvSpPr txBox="1">
            <a:spLocks/>
          </p:cNvSpPr>
          <p:nvPr userDrawn="1"/>
        </p:nvSpPr>
        <p:spPr>
          <a:xfrm>
            <a:off x="8960602" y="1532481"/>
            <a:ext cx="2900767" cy="3148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7 rue Condorcet CS 70007</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63 063 Clermont-Ferrand Cedex 1</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04 73 28 59 80  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accueil@cdg63.fr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cdg63.fr</a:t>
            </a:r>
          </a:p>
          <a:p>
            <a:pPr algn="l">
              <a:lnSpc>
                <a:spcPct val="110000"/>
              </a:lnSpc>
            </a:pPr>
            <a:b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br>
            <a:endPar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endParaRPr>
          </a:p>
          <a:p>
            <a:pPr algn="l">
              <a:lnSpc>
                <a:spcPct val="110000"/>
              </a:lnSpc>
            </a:pP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Ouverture au public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du lundi au vendredi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de 8h30 à 12h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et de 13h30 à 16h30.</a:t>
            </a:r>
          </a:p>
        </p:txBody>
      </p:sp>
      <p:pic>
        <p:nvPicPr>
          <p:cNvPr id="36" name="Image 35">
            <a:extLst>
              <a:ext uri="{FF2B5EF4-FFF2-40B4-BE49-F238E27FC236}">
                <a16:creationId xmlns:a16="http://schemas.microsoft.com/office/drawing/2014/main" id="{95DE8175-0302-B34A-8636-5A82F9D577E9}"/>
              </a:ext>
            </a:extLst>
          </p:cNvPr>
          <p:cNvPicPr>
            <a:picLocks noChangeAspect="1"/>
          </p:cNvPicPr>
          <p:nvPr userDrawn="1"/>
        </p:nvPicPr>
        <p:blipFill>
          <a:blip r:embed="rId4"/>
          <a:stretch>
            <a:fillRect/>
          </a:stretch>
        </p:blipFill>
        <p:spPr>
          <a:xfrm>
            <a:off x="8781114" y="2804585"/>
            <a:ext cx="206380" cy="206380"/>
          </a:xfrm>
          <a:prstGeom prst="rect">
            <a:avLst/>
          </a:prstGeom>
        </p:spPr>
      </p:pic>
      <p:pic>
        <p:nvPicPr>
          <p:cNvPr id="37" name="Image 36">
            <a:extLst>
              <a:ext uri="{FF2B5EF4-FFF2-40B4-BE49-F238E27FC236}">
                <a16:creationId xmlns:a16="http://schemas.microsoft.com/office/drawing/2014/main" id="{15BFBF4F-FDFB-6C45-BC78-54BF913429CB}"/>
              </a:ext>
            </a:extLst>
          </p:cNvPr>
          <p:cNvPicPr>
            <a:picLocks noChangeAspect="1"/>
          </p:cNvPicPr>
          <p:nvPr userDrawn="1"/>
        </p:nvPicPr>
        <p:blipFill>
          <a:blip r:embed="rId5"/>
          <a:stretch>
            <a:fillRect/>
          </a:stretch>
        </p:blipFill>
        <p:spPr>
          <a:xfrm>
            <a:off x="8804742" y="1766163"/>
            <a:ext cx="159124" cy="159124"/>
          </a:xfrm>
          <a:prstGeom prst="rect">
            <a:avLst/>
          </a:prstGeom>
        </p:spPr>
      </p:pic>
      <p:pic>
        <p:nvPicPr>
          <p:cNvPr id="38" name="Image 37">
            <a:extLst>
              <a:ext uri="{FF2B5EF4-FFF2-40B4-BE49-F238E27FC236}">
                <a16:creationId xmlns:a16="http://schemas.microsoft.com/office/drawing/2014/main" id="{C2AC3916-35E9-D04B-A387-95E149B9CA64}"/>
              </a:ext>
            </a:extLst>
          </p:cNvPr>
          <p:cNvPicPr>
            <a:picLocks noChangeAspect="1"/>
          </p:cNvPicPr>
          <p:nvPr userDrawn="1"/>
        </p:nvPicPr>
        <p:blipFill>
          <a:blip r:embed="rId6"/>
          <a:stretch>
            <a:fillRect/>
          </a:stretch>
        </p:blipFill>
        <p:spPr>
          <a:xfrm>
            <a:off x="8764401" y="2254163"/>
            <a:ext cx="239806" cy="239806"/>
          </a:xfrm>
          <a:prstGeom prst="rect">
            <a:avLst/>
          </a:prstGeom>
        </p:spPr>
      </p:pic>
      <p:pic>
        <p:nvPicPr>
          <p:cNvPr id="39" name="Image 38">
            <a:extLst>
              <a:ext uri="{FF2B5EF4-FFF2-40B4-BE49-F238E27FC236}">
                <a16:creationId xmlns:a16="http://schemas.microsoft.com/office/drawing/2014/main" id="{5FA9E47E-661F-F34F-BC08-CF4292610631}"/>
              </a:ext>
            </a:extLst>
          </p:cNvPr>
          <p:cNvPicPr>
            <a:picLocks noChangeAspect="1"/>
          </p:cNvPicPr>
          <p:nvPr userDrawn="1"/>
        </p:nvPicPr>
        <p:blipFill>
          <a:blip r:embed="rId7"/>
          <a:stretch>
            <a:fillRect/>
          </a:stretch>
        </p:blipFill>
        <p:spPr>
          <a:xfrm>
            <a:off x="8764401" y="2523771"/>
            <a:ext cx="251012" cy="251012"/>
          </a:xfrm>
          <a:prstGeom prst="rect">
            <a:avLst/>
          </a:prstGeom>
        </p:spPr>
      </p:pic>
    </p:spTree>
    <p:extLst>
      <p:ext uri="{BB962C8B-B14F-4D97-AF65-F5344CB8AC3E}">
        <p14:creationId xmlns:p14="http://schemas.microsoft.com/office/powerpoint/2010/main" val="149161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D9916E-381D-DC46-8DC6-238B78E1A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B1EC98D-8233-FE4B-ABB4-8972D8C85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D2BEADD-6776-6649-80E9-FD7223EF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F97FC-340B-7240-B924-5A339F80FA59}" type="datetimeFigureOut">
              <a:rPr lang="fr-FR" smtClean="0"/>
              <a:t>05/06/2026</a:t>
            </a:fld>
            <a:endParaRPr lang="fr-FR"/>
          </a:p>
        </p:txBody>
      </p:sp>
      <p:sp>
        <p:nvSpPr>
          <p:cNvPr id="5" name="Espace réservé du pied de page 4">
            <a:extLst>
              <a:ext uri="{FF2B5EF4-FFF2-40B4-BE49-F238E27FC236}">
                <a16:creationId xmlns:a16="http://schemas.microsoft.com/office/drawing/2014/main" id="{AD799109-C5FD-BE47-B5C1-1F8E5F58C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386612242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b="1" i="0" kern="1200">
          <a:solidFill>
            <a:schemeClr val="tx1"/>
          </a:solidFill>
          <a:latin typeface="Barlow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a:xfrm>
            <a:off x="1354668" y="2479674"/>
            <a:ext cx="9022910" cy="1997433"/>
          </a:xfrm>
        </p:spPr>
        <p:txBody>
          <a:bodyPr>
            <a:normAutofit/>
          </a:bodyPr>
          <a:lstStyle/>
          <a:p>
            <a:r>
              <a:rPr lang="fr-FR" dirty="0"/>
              <a:t>Mise en place du Document unique d’évaluation des risques professionnels </a:t>
            </a:r>
          </a:p>
        </p:txBody>
      </p:sp>
      <p:cxnSp>
        <p:nvCxnSpPr>
          <p:cNvPr id="4" name="Connecteur droit 3">
            <a:extLst>
              <a:ext uri="{FF2B5EF4-FFF2-40B4-BE49-F238E27FC236}">
                <a16:creationId xmlns:a16="http://schemas.microsoft.com/office/drawing/2014/main" id="{27648B1D-6920-E344-B792-0DB803A37D6D}"/>
              </a:ext>
            </a:extLst>
          </p:cNvPr>
          <p:cNvCxnSpPr>
            <a:cxnSpLocks/>
          </p:cNvCxnSpPr>
          <p:nvPr/>
        </p:nvCxnSpPr>
        <p:spPr>
          <a:xfrm>
            <a:off x="1354667" y="4731372"/>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27648B1D-6920-E344-B792-0DB803A37D6D}"/>
              </a:ext>
            </a:extLst>
          </p:cNvPr>
          <p:cNvCxnSpPr>
            <a:cxnSpLocks/>
          </p:cNvCxnSpPr>
          <p:nvPr/>
        </p:nvCxnSpPr>
        <p:spPr>
          <a:xfrm>
            <a:off x="1354667" y="2173229"/>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53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83FE7C-D3F3-9947-8A47-5A69D2C10C8E}"/>
              </a:ext>
            </a:extLst>
          </p:cNvPr>
          <p:cNvSpPr>
            <a:spLocks noGrp="1"/>
          </p:cNvSpPr>
          <p:nvPr>
            <p:ph type="body" sz="quarter" idx="10"/>
          </p:nvPr>
        </p:nvSpPr>
        <p:spPr>
          <a:xfrm>
            <a:off x="639763" y="224289"/>
            <a:ext cx="5557837" cy="690880"/>
          </a:xfrm>
        </p:spPr>
        <p:txBody>
          <a:bodyPr>
            <a:normAutofit lnSpcReduction="10000"/>
          </a:bodyPr>
          <a:lstStyle/>
          <a:p>
            <a:r>
              <a:rPr lang="fr-FR" dirty="0"/>
              <a:t>Focus réglementaire</a:t>
            </a:r>
          </a:p>
        </p:txBody>
      </p:sp>
      <p:sp>
        <p:nvSpPr>
          <p:cNvPr id="4" name="Espace réservé du texte 3">
            <a:extLst>
              <a:ext uri="{FF2B5EF4-FFF2-40B4-BE49-F238E27FC236}">
                <a16:creationId xmlns:a16="http://schemas.microsoft.com/office/drawing/2014/main" id="{834DFD16-8CB8-714A-8851-3BAFEC0A4C94}"/>
              </a:ext>
            </a:extLst>
          </p:cNvPr>
          <p:cNvSpPr>
            <a:spLocks noGrp="1"/>
          </p:cNvSpPr>
          <p:nvPr>
            <p:ph type="body" sz="quarter" idx="12"/>
          </p:nvPr>
        </p:nvSpPr>
        <p:spPr>
          <a:xfrm>
            <a:off x="973931" y="2123230"/>
            <a:ext cx="4757737" cy="428475"/>
          </a:xfrm>
        </p:spPr>
        <p:txBody>
          <a:bodyPr>
            <a:normAutofit fontScale="92500" lnSpcReduction="10000"/>
          </a:bodyPr>
          <a:lstStyle/>
          <a:p>
            <a:r>
              <a:rPr lang="fr-FR" dirty="0"/>
              <a:t>Une obligation datant de 2001</a:t>
            </a:r>
          </a:p>
        </p:txBody>
      </p:sp>
      <p:sp>
        <p:nvSpPr>
          <p:cNvPr id="5" name="Espace réservé du texte 4">
            <a:extLst>
              <a:ext uri="{FF2B5EF4-FFF2-40B4-BE49-F238E27FC236}">
                <a16:creationId xmlns:a16="http://schemas.microsoft.com/office/drawing/2014/main" id="{17FDA7A2-5663-9F40-8352-D8CA1D3195C8}"/>
              </a:ext>
            </a:extLst>
          </p:cNvPr>
          <p:cNvSpPr>
            <a:spLocks noGrp="1"/>
          </p:cNvSpPr>
          <p:nvPr>
            <p:ph type="body" sz="quarter" idx="13"/>
          </p:nvPr>
        </p:nvSpPr>
        <p:spPr>
          <a:xfrm>
            <a:off x="501741" y="2747235"/>
            <a:ext cx="10927397" cy="1048389"/>
          </a:xfrm>
        </p:spPr>
        <p:txBody>
          <a:bodyPr>
            <a:normAutofit/>
          </a:bodyPr>
          <a:lstStyle/>
          <a:p>
            <a:pPr algn="just"/>
            <a:r>
              <a:rPr lang="fr-FR" dirty="0"/>
              <a:t>«L'employeur transcrit et met à jour dans un document unique les résultats de l'évaluation des risques pour la santé et la sécurité des travailleurs à laquelle il procède en application de l'article L. 4121-3. Cette évaluation comporte un inventaire des risques identifiés dans chaque unité de travail de l'entreprise ou de l'établissement ».</a:t>
            </a:r>
          </a:p>
        </p:txBody>
      </p:sp>
      <p:cxnSp>
        <p:nvCxnSpPr>
          <p:cNvPr id="9" name="Connecteur droit 8">
            <a:extLst>
              <a:ext uri="{FF2B5EF4-FFF2-40B4-BE49-F238E27FC236}">
                <a16:creationId xmlns:a16="http://schemas.microsoft.com/office/drawing/2014/main" id="{E26515BD-4EF6-5243-8E3E-8E186C145951}"/>
              </a:ext>
            </a:extLst>
          </p:cNvPr>
          <p:cNvCxnSpPr>
            <a:cxnSpLocks/>
          </p:cNvCxnSpPr>
          <p:nvPr/>
        </p:nvCxnSpPr>
        <p:spPr>
          <a:xfrm>
            <a:off x="639763" y="106306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40848969-C5B4-8840-B9F6-42B20468B1FD}"/>
              </a:ext>
            </a:extLst>
          </p:cNvPr>
          <p:cNvPicPr>
            <a:picLocks noChangeAspect="1"/>
          </p:cNvPicPr>
          <p:nvPr/>
        </p:nvPicPr>
        <p:blipFill>
          <a:blip r:embed="rId2"/>
          <a:stretch>
            <a:fillRect/>
          </a:stretch>
        </p:blipFill>
        <p:spPr>
          <a:xfrm>
            <a:off x="639763" y="2154088"/>
            <a:ext cx="296053" cy="296053"/>
          </a:xfrm>
          <a:prstGeom prst="rect">
            <a:avLst/>
          </a:prstGeom>
        </p:spPr>
      </p:pic>
      <p:sp>
        <p:nvSpPr>
          <p:cNvPr id="8" name="Espace réservé du texte 3">
            <a:extLst>
              <a:ext uri="{FF2B5EF4-FFF2-40B4-BE49-F238E27FC236}">
                <a16:creationId xmlns:a16="http://schemas.microsoft.com/office/drawing/2014/main" id="{83453A3D-9873-9DFA-3778-504D3B05E30B}"/>
              </a:ext>
            </a:extLst>
          </p:cNvPr>
          <p:cNvSpPr txBox="1">
            <a:spLocks/>
          </p:cNvSpPr>
          <p:nvPr/>
        </p:nvSpPr>
        <p:spPr>
          <a:xfrm>
            <a:off x="910671" y="3897390"/>
            <a:ext cx="6068098" cy="6228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a:t>Un retard conséquent dans la mise en œuvre</a:t>
            </a:r>
          </a:p>
        </p:txBody>
      </p:sp>
      <p:pic>
        <p:nvPicPr>
          <p:cNvPr id="11" name="Image 10">
            <a:extLst>
              <a:ext uri="{FF2B5EF4-FFF2-40B4-BE49-F238E27FC236}">
                <a16:creationId xmlns:a16="http://schemas.microsoft.com/office/drawing/2014/main" id="{72A403D0-A58A-E825-E2E2-3B05155A4D2C}"/>
              </a:ext>
            </a:extLst>
          </p:cNvPr>
          <p:cNvPicPr>
            <a:picLocks noChangeAspect="1"/>
          </p:cNvPicPr>
          <p:nvPr/>
        </p:nvPicPr>
        <p:blipFill>
          <a:blip r:embed="rId2"/>
          <a:stretch>
            <a:fillRect/>
          </a:stretch>
        </p:blipFill>
        <p:spPr>
          <a:xfrm>
            <a:off x="576503" y="3928248"/>
            <a:ext cx="296053" cy="296053"/>
          </a:xfrm>
          <a:prstGeom prst="rect">
            <a:avLst/>
          </a:prstGeom>
        </p:spPr>
      </p:pic>
      <p:sp>
        <p:nvSpPr>
          <p:cNvPr id="13" name="Espace réservé du texte 4">
            <a:extLst>
              <a:ext uri="{FF2B5EF4-FFF2-40B4-BE49-F238E27FC236}">
                <a16:creationId xmlns:a16="http://schemas.microsoft.com/office/drawing/2014/main" id="{371FA9FD-799E-3899-06F7-A4BF50904C02}"/>
              </a:ext>
            </a:extLst>
          </p:cNvPr>
          <p:cNvSpPr txBox="1">
            <a:spLocks/>
          </p:cNvSpPr>
          <p:nvPr/>
        </p:nvSpPr>
        <p:spPr>
          <a:xfrm>
            <a:off x="680022" y="4762937"/>
            <a:ext cx="10927397" cy="1048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15" name="ZoneTexte 14">
            <a:extLst>
              <a:ext uri="{FF2B5EF4-FFF2-40B4-BE49-F238E27FC236}">
                <a16:creationId xmlns:a16="http://schemas.microsoft.com/office/drawing/2014/main" id="{DD0CFA84-0AA5-381F-7733-F2A603E258FF}"/>
              </a:ext>
            </a:extLst>
          </p:cNvPr>
          <p:cNvSpPr txBox="1"/>
          <p:nvPr/>
        </p:nvSpPr>
        <p:spPr>
          <a:xfrm>
            <a:off x="501745" y="4484928"/>
            <a:ext cx="6094562" cy="369332"/>
          </a:xfrm>
          <a:prstGeom prst="rect">
            <a:avLst/>
          </a:prstGeom>
          <a:noFill/>
        </p:spPr>
        <p:txBody>
          <a:bodyPr wrap="square">
            <a:spAutoFit/>
          </a:bodyPr>
          <a:lstStyle/>
          <a:p>
            <a:pPr algn="just"/>
            <a:r>
              <a:rPr lang="fr-FR" dirty="0">
                <a:latin typeface="Barlow Condensed" panose="00000506000000000000" pitchFamily="2" charset="0"/>
              </a:rPr>
              <a:t>30% des employeurs publics ont réalisé cette formalité.</a:t>
            </a:r>
          </a:p>
        </p:txBody>
      </p:sp>
    </p:spTree>
    <p:extLst>
      <p:ext uri="{BB962C8B-B14F-4D97-AF65-F5344CB8AC3E}">
        <p14:creationId xmlns:p14="http://schemas.microsoft.com/office/powerpoint/2010/main" val="353900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83FE7C-D3F3-9947-8A47-5A69D2C10C8E}"/>
              </a:ext>
            </a:extLst>
          </p:cNvPr>
          <p:cNvSpPr>
            <a:spLocks noGrp="1"/>
          </p:cNvSpPr>
          <p:nvPr>
            <p:ph type="body" sz="quarter" idx="10"/>
          </p:nvPr>
        </p:nvSpPr>
        <p:spPr>
          <a:xfrm>
            <a:off x="639763" y="138028"/>
            <a:ext cx="8633633" cy="690880"/>
          </a:xfrm>
        </p:spPr>
        <p:txBody>
          <a:bodyPr>
            <a:noAutofit/>
          </a:bodyPr>
          <a:lstStyle/>
          <a:p>
            <a:r>
              <a:rPr lang="fr-FR" dirty="0"/>
              <a:t>D’autres sources de motivation</a:t>
            </a:r>
          </a:p>
        </p:txBody>
      </p:sp>
      <p:sp>
        <p:nvSpPr>
          <p:cNvPr id="4" name="Espace réservé du texte 3">
            <a:extLst>
              <a:ext uri="{FF2B5EF4-FFF2-40B4-BE49-F238E27FC236}">
                <a16:creationId xmlns:a16="http://schemas.microsoft.com/office/drawing/2014/main" id="{834DFD16-8CB8-714A-8851-3BAFEC0A4C94}"/>
              </a:ext>
            </a:extLst>
          </p:cNvPr>
          <p:cNvSpPr>
            <a:spLocks noGrp="1"/>
          </p:cNvSpPr>
          <p:nvPr>
            <p:ph type="body" sz="quarter" idx="12"/>
          </p:nvPr>
        </p:nvSpPr>
        <p:spPr>
          <a:xfrm>
            <a:off x="973930" y="1260593"/>
            <a:ext cx="7169405" cy="835885"/>
          </a:xfrm>
        </p:spPr>
        <p:txBody>
          <a:bodyPr>
            <a:noAutofit/>
          </a:bodyPr>
          <a:lstStyle/>
          <a:p>
            <a:r>
              <a:rPr lang="fr-FR" sz="2600" dirty="0"/>
              <a:t>La protection des agents et l’attention qu’on leur porte</a:t>
            </a:r>
          </a:p>
        </p:txBody>
      </p:sp>
      <p:sp>
        <p:nvSpPr>
          <p:cNvPr id="5" name="Espace réservé du texte 4">
            <a:extLst>
              <a:ext uri="{FF2B5EF4-FFF2-40B4-BE49-F238E27FC236}">
                <a16:creationId xmlns:a16="http://schemas.microsoft.com/office/drawing/2014/main" id="{17FDA7A2-5663-9F40-8352-D8CA1D3195C8}"/>
              </a:ext>
            </a:extLst>
          </p:cNvPr>
          <p:cNvSpPr>
            <a:spLocks noGrp="1"/>
          </p:cNvSpPr>
          <p:nvPr>
            <p:ph type="body" sz="quarter" idx="13"/>
          </p:nvPr>
        </p:nvSpPr>
        <p:spPr>
          <a:xfrm>
            <a:off x="639763" y="1893222"/>
            <a:ext cx="10927397" cy="1860936"/>
          </a:xfrm>
        </p:spPr>
        <p:txBody>
          <a:bodyPr>
            <a:normAutofit/>
          </a:bodyPr>
          <a:lstStyle/>
          <a:p>
            <a:pPr algn="just"/>
            <a:r>
              <a:rPr lang="fr-FR" dirty="0"/>
              <a:t>-C’est évaluer les risques professionnels des agents, les mesures de prévention existantes et les actions de prévention planifiées afin de les regrouper dans un support unique.</a:t>
            </a:r>
          </a:p>
          <a:p>
            <a:pPr algn="just"/>
            <a:r>
              <a:rPr lang="fr-FR" dirty="0"/>
              <a:t>-C’est améliorer les conditions de travail et réduire les accidents de travail et maladies professionnelles.</a:t>
            </a:r>
          </a:p>
          <a:p>
            <a:pPr algn="just"/>
            <a:r>
              <a:rPr lang="fr-FR" dirty="0"/>
              <a:t>-C’est observer et analyser les situations de travail avec les agents pour repérer les risques auxquels ils sont exposés (travail réel).</a:t>
            </a:r>
          </a:p>
          <a:p>
            <a:pPr algn="just"/>
            <a:r>
              <a:rPr lang="fr-FR" dirty="0"/>
              <a:t>-C’est une démarche participative dans laquelle sont associés élus et agents.</a:t>
            </a:r>
          </a:p>
          <a:p>
            <a:endParaRPr lang="fr-FR" dirty="0"/>
          </a:p>
        </p:txBody>
      </p:sp>
      <p:cxnSp>
        <p:nvCxnSpPr>
          <p:cNvPr id="9" name="Connecteur droit 8">
            <a:extLst>
              <a:ext uri="{FF2B5EF4-FFF2-40B4-BE49-F238E27FC236}">
                <a16:creationId xmlns:a16="http://schemas.microsoft.com/office/drawing/2014/main" id="{E26515BD-4EF6-5243-8E3E-8E186C145951}"/>
              </a:ext>
            </a:extLst>
          </p:cNvPr>
          <p:cNvCxnSpPr>
            <a:cxnSpLocks/>
          </p:cNvCxnSpPr>
          <p:nvPr/>
        </p:nvCxnSpPr>
        <p:spPr>
          <a:xfrm>
            <a:off x="639763" y="106306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40848969-C5B4-8840-B9F6-42B20468B1FD}"/>
              </a:ext>
            </a:extLst>
          </p:cNvPr>
          <p:cNvPicPr>
            <a:picLocks noChangeAspect="1"/>
          </p:cNvPicPr>
          <p:nvPr/>
        </p:nvPicPr>
        <p:blipFill>
          <a:blip r:embed="rId2"/>
          <a:stretch>
            <a:fillRect/>
          </a:stretch>
        </p:blipFill>
        <p:spPr>
          <a:xfrm>
            <a:off x="639763" y="1351834"/>
            <a:ext cx="296053" cy="296053"/>
          </a:xfrm>
          <a:prstGeom prst="rect">
            <a:avLst/>
          </a:prstGeom>
        </p:spPr>
      </p:pic>
      <p:sp>
        <p:nvSpPr>
          <p:cNvPr id="8" name="Espace réservé du texte 3">
            <a:extLst>
              <a:ext uri="{FF2B5EF4-FFF2-40B4-BE49-F238E27FC236}">
                <a16:creationId xmlns:a16="http://schemas.microsoft.com/office/drawing/2014/main" id="{83453A3D-9873-9DFA-3778-504D3B05E30B}"/>
              </a:ext>
            </a:extLst>
          </p:cNvPr>
          <p:cNvSpPr txBox="1">
            <a:spLocks/>
          </p:cNvSpPr>
          <p:nvPr/>
        </p:nvSpPr>
        <p:spPr>
          <a:xfrm>
            <a:off x="910671" y="3854260"/>
            <a:ext cx="6068098" cy="6228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a:t>Un outil de gestion </a:t>
            </a:r>
          </a:p>
        </p:txBody>
      </p:sp>
      <p:pic>
        <p:nvPicPr>
          <p:cNvPr id="11" name="Image 10">
            <a:extLst>
              <a:ext uri="{FF2B5EF4-FFF2-40B4-BE49-F238E27FC236}">
                <a16:creationId xmlns:a16="http://schemas.microsoft.com/office/drawing/2014/main" id="{72A403D0-A58A-E825-E2E2-3B05155A4D2C}"/>
              </a:ext>
            </a:extLst>
          </p:cNvPr>
          <p:cNvPicPr>
            <a:picLocks noChangeAspect="1"/>
          </p:cNvPicPr>
          <p:nvPr/>
        </p:nvPicPr>
        <p:blipFill>
          <a:blip r:embed="rId2"/>
          <a:stretch>
            <a:fillRect/>
          </a:stretch>
        </p:blipFill>
        <p:spPr>
          <a:xfrm>
            <a:off x="576503" y="3928248"/>
            <a:ext cx="296053" cy="296053"/>
          </a:xfrm>
          <a:prstGeom prst="rect">
            <a:avLst/>
          </a:prstGeom>
        </p:spPr>
      </p:pic>
      <p:sp>
        <p:nvSpPr>
          <p:cNvPr id="13" name="Espace réservé du texte 4">
            <a:extLst>
              <a:ext uri="{FF2B5EF4-FFF2-40B4-BE49-F238E27FC236}">
                <a16:creationId xmlns:a16="http://schemas.microsoft.com/office/drawing/2014/main" id="{371FA9FD-799E-3899-06F7-A4BF50904C02}"/>
              </a:ext>
            </a:extLst>
          </p:cNvPr>
          <p:cNvSpPr txBox="1">
            <a:spLocks/>
          </p:cNvSpPr>
          <p:nvPr/>
        </p:nvSpPr>
        <p:spPr>
          <a:xfrm>
            <a:off x="680022" y="4762937"/>
            <a:ext cx="10927397" cy="1048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15" name="ZoneTexte 14">
            <a:extLst>
              <a:ext uri="{FF2B5EF4-FFF2-40B4-BE49-F238E27FC236}">
                <a16:creationId xmlns:a16="http://schemas.microsoft.com/office/drawing/2014/main" id="{DD0CFA84-0AA5-381F-7733-F2A603E258FF}"/>
              </a:ext>
            </a:extLst>
          </p:cNvPr>
          <p:cNvSpPr txBox="1"/>
          <p:nvPr/>
        </p:nvSpPr>
        <p:spPr>
          <a:xfrm>
            <a:off x="613883" y="4484928"/>
            <a:ext cx="11118042" cy="1477328"/>
          </a:xfrm>
          <a:prstGeom prst="rect">
            <a:avLst/>
          </a:prstGeom>
          <a:noFill/>
        </p:spPr>
        <p:txBody>
          <a:bodyPr wrap="square">
            <a:spAutoFit/>
          </a:bodyPr>
          <a:lstStyle/>
          <a:p>
            <a:pPr algn="just"/>
            <a:r>
              <a:rPr lang="fr-FR" dirty="0">
                <a:latin typeface="Barlow Condensed" panose="00000506000000000000" pitchFamily="2" charset="0"/>
              </a:rPr>
              <a:t>-C’est un état d’esprit, plus qu’une fin en soi. Il faut d’un côté répondre aux obligations réglementaires en réalisant ce document unique, mais il faut surtout développer une culture sécurité, s’attacher au suivi des actions et faire vivre la démarche dans le temps.</a:t>
            </a:r>
          </a:p>
          <a:p>
            <a:pPr algn="just"/>
            <a:r>
              <a:rPr lang="fr-FR" dirty="0">
                <a:latin typeface="Barlow Condensed" panose="00000506000000000000" pitchFamily="2" charset="0"/>
              </a:rPr>
              <a:t>-C’est un engagement de l’Autorité Territoriale.</a:t>
            </a:r>
          </a:p>
          <a:p>
            <a:pPr algn="just"/>
            <a:r>
              <a:rPr lang="fr-FR" dirty="0">
                <a:latin typeface="Barlow Condensed" panose="00000506000000000000" pitchFamily="2" charset="0"/>
              </a:rPr>
              <a:t>-C’est une étape indispensable dans la mise en œuvre d’une organisation santé sécurité et conditions de travail (rôle des acteurs et notamment la place de l’assistant de prévention…)</a:t>
            </a:r>
          </a:p>
        </p:txBody>
      </p:sp>
    </p:spTree>
    <p:extLst>
      <p:ext uri="{BB962C8B-B14F-4D97-AF65-F5344CB8AC3E}">
        <p14:creationId xmlns:p14="http://schemas.microsoft.com/office/powerpoint/2010/main" val="20624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83FE7C-D3F3-9947-8A47-5A69D2C10C8E}"/>
              </a:ext>
            </a:extLst>
          </p:cNvPr>
          <p:cNvSpPr>
            <a:spLocks noGrp="1"/>
          </p:cNvSpPr>
          <p:nvPr>
            <p:ph type="body" sz="quarter" idx="10"/>
          </p:nvPr>
        </p:nvSpPr>
        <p:spPr>
          <a:xfrm>
            <a:off x="406851" y="-8623"/>
            <a:ext cx="11049026" cy="690880"/>
          </a:xfrm>
        </p:spPr>
        <p:txBody>
          <a:bodyPr>
            <a:noAutofit/>
          </a:bodyPr>
          <a:lstStyle/>
          <a:p>
            <a:r>
              <a:rPr lang="fr-FR" dirty="0"/>
              <a:t>Une démarche d’amélioration continue où la place de chacun est consacrée</a:t>
            </a:r>
          </a:p>
        </p:txBody>
      </p:sp>
      <p:sp>
        <p:nvSpPr>
          <p:cNvPr id="4" name="Espace réservé du texte 3">
            <a:extLst>
              <a:ext uri="{FF2B5EF4-FFF2-40B4-BE49-F238E27FC236}">
                <a16:creationId xmlns:a16="http://schemas.microsoft.com/office/drawing/2014/main" id="{834DFD16-8CB8-714A-8851-3BAFEC0A4C94}"/>
              </a:ext>
            </a:extLst>
          </p:cNvPr>
          <p:cNvSpPr>
            <a:spLocks noGrp="1"/>
          </p:cNvSpPr>
          <p:nvPr>
            <p:ph type="body" sz="quarter" idx="12"/>
          </p:nvPr>
        </p:nvSpPr>
        <p:spPr>
          <a:xfrm>
            <a:off x="973930" y="1251966"/>
            <a:ext cx="7169405" cy="835885"/>
          </a:xfrm>
        </p:spPr>
        <p:txBody>
          <a:bodyPr>
            <a:noAutofit/>
          </a:bodyPr>
          <a:lstStyle/>
          <a:p>
            <a:r>
              <a:rPr lang="fr-FR" sz="2600" dirty="0"/>
              <a:t>La démarche d’amélioration continue</a:t>
            </a:r>
          </a:p>
        </p:txBody>
      </p:sp>
      <p:cxnSp>
        <p:nvCxnSpPr>
          <p:cNvPr id="9" name="Connecteur droit 8">
            <a:extLst>
              <a:ext uri="{FF2B5EF4-FFF2-40B4-BE49-F238E27FC236}">
                <a16:creationId xmlns:a16="http://schemas.microsoft.com/office/drawing/2014/main" id="{E26515BD-4EF6-5243-8E3E-8E186C145951}"/>
              </a:ext>
            </a:extLst>
          </p:cNvPr>
          <p:cNvCxnSpPr>
            <a:cxnSpLocks/>
          </p:cNvCxnSpPr>
          <p:nvPr/>
        </p:nvCxnSpPr>
        <p:spPr>
          <a:xfrm>
            <a:off x="639763" y="1235587"/>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40848969-C5B4-8840-B9F6-42B20468B1FD}"/>
              </a:ext>
            </a:extLst>
          </p:cNvPr>
          <p:cNvPicPr>
            <a:picLocks noChangeAspect="1"/>
          </p:cNvPicPr>
          <p:nvPr/>
        </p:nvPicPr>
        <p:blipFill>
          <a:blip r:embed="rId2"/>
          <a:stretch>
            <a:fillRect/>
          </a:stretch>
        </p:blipFill>
        <p:spPr>
          <a:xfrm>
            <a:off x="639763" y="1351834"/>
            <a:ext cx="296053" cy="296053"/>
          </a:xfrm>
          <a:prstGeom prst="rect">
            <a:avLst/>
          </a:prstGeom>
        </p:spPr>
      </p:pic>
      <p:sp>
        <p:nvSpPr>
          <p:cNvPr id="8" name="Espace réservé du texte 3">
            <a:extLst>
              <a:ext uri="{FF2B5EF4-FFF2-40B4-BE49-F238E27FC236}">
                <a16:creationId xmlns:a16="http://schemas.microsoft.com/office/drawing/2014/main" id="{83453A3D-9873-9DFA-3778-504D3B05E30B}"/>
              </a:ext>
            </a:extLst>
          </p:cNvPr>
          <p:cNvSpPr txBox="1">
            <a:spLocks/>
          </p:cNvSpPr>
          <p:nvPr/>
        </p:nvSpPr>
        <p:spPr>
          <a:xfrm>
            <a:off x="910670" y="3862886"/>
            <a:ext cx="6318265" cy="6228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a:t>La place des acteurs et le formalisme académique </a:t>
            </a:r>
          </a:p>
        </p:txBody>
      </p:sp>
      <p:pic>
        <p:nvPicPr>
          <p:cNvPr id="11" name="Image 10">
            <a:extLst>
              <a:ext uri="{FF2B5EF4-FFF2-40B4-BE49-F238E27FC236}">
                <a16:creationId xmlns:a16="http://schemas.microsoft.com/office/drawing/2014/main" id="{72A403D0-A58A-E825-E2E2-3B05155A4D2C}"/>
              </a:ext>
            </a:extLst>
          </p:cNvPr>
          <p:cNvPicPr>
            <a:picLocks noChangeAspect="1"/>
          </p:cNvPicPr>
          <p:nvPr/>
        </p:nvPicPr>
        <p:blipFill>
          <a:blip r:embed="rId2"/>
          <a:stretch>
            <a:fillRect/>
          </a:stretch>
        </p:blipFill>
        <p:spPr>
          <a:xfrm>
            <a:off x="576503" y="3928248"/>
            <a:ext cx="296053" cy="296053"/>
          </a:xfrm>
          <a:prstGeom prst="rect">
            <a:avLst/>
          </a:prstGeom>
        </p:spPr>
      </p:pic>
      <p:sp>
        <p:nvSpPr>
          <p:cNvPr id="13" name="Espace réservé du texte 4">
            <a:extLst>
              <a:ext uri="{FF2B5EF4-FFF2-40B4-BE49-F238E27FC236}">
                <a16:creationId xmlns:a16="http://schemas.microsoft.com/office/drawing/2014/main" id="{371FA9FD-799E-3899-06F7-A4BF50904C02}"/>
              </a:ext>
            </a:extLst>
          </p:cNvPr>
          <p:cNvSpPr txBox="1">
            <a:spLocks/>
          </p:cNvSpPr>
          <p:nvPr/>
        </p:nvSpPr>
        <p:spPr>
          <a:xfrm>
            <a:off x="680022" y="4762937"/>
            <a:ext cx="10927397" cy="1048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15" name="ZoneTexte 14">
            <a:extLst>
              <a:ext uri="{FF2B5EF4-FFF2-40B4-BE49-F238E27FC236}">
                <a16:creationId xmlns:a16="http://schemas.microsoft.com/office/drawing/2014/main" id="{DD0CFA84-0AA5-381F-7733-F2A603E258FF}"/>
              </a:ext>
            </a:extLst>
          </p:cNvPr>
          <p:cNvSpPr txBox="1"/>
          <p:nvPr/>
        </p:nvSpPr>
        <p:spPr>
          <a:xfrm>
            <a:off x="415476" y="4277896"/>
            <a:ext cx="11264689" cy="1754326"/>
          </a:xfrm>
          <a:prstGeom prst="rect">
            <a:avLst/>
          </a:prstGeom>
          <a:noFill/>
        </p:spPr>
        <p:txBody>
          <a:bodyPr wrap="square">
            <a:spAutoFit/>
          </a:bodyPr>
          <a:lstStyle/>
          <a:p>
            <a:pPr algn="just"/>
            <a:r>
              <a:rPr lang="fr-FR" dirty="0">
                <a:latin typeface="Barlow Condensed" panose="00000506000000000000" pitchFamily="2" charset="0"/>
              </a:rPr>
              <a:t>-La richesse du travail provient de l’analyse du travail réel donc des agents, peu importe la strate hiérarchique.</a:t>
            </a:r>
          </a:p>
          <a:p>
            <a:pPr algn="just"/>
            <a:r>
              <a:rPr lang="fr-FR" dirty="0">
                <a:latin typeface="Barlow Condensed" panose="00000506000000000000" pitchFamily="2" charset="0"/>
              </a:rPr>
              <a:t>-Les risques physiques et psychosociaux sont intégrés.</a:t>
            </a:r>
          </a:p>
          <a:p>
            <a:pPr algn="just"/>
            <a:r>
              <a:rPr lang="fr-FR" dirty="0">
                <a:latin typeface="Barlow Condensed" panose="00000506000000000000" pitchFamily="2" charset="0"/>
              </a:rPr>
              <a:t>-Le CST/FSSSCT est consulté à l’initiative de l’Autorité Territoriale.</a:t>
            </a:r>
          </a:p>
          <a:p>
            <a:pPr algn="just"/>
            <a:r>
              <a:rPr lang="fr-FR" dirty="0">
                <a:latin typeface="Barlow Condensed" panose="00000506000000000000" pitchFamily="2" charset="0"/>
              </a:rPr>
              <a:t>-L’Autorité Territoriale valide le document.</a:t>
            </a:r>
          </a:p>
          <a:p>
            <a:pPr algn="just"/>
            <a:r>
              <a:rPr lang="fr-FR" sz="1800" b="0" i="0" u="none" strike="noStrike" baseline="0" dirty="0">
                <a:latin typeface="Barlow Condensed" panose="00000506000000000000" pitchFamily="2" charset="0"/>
              </a:rPr>
              <a:t>-La méthodologie retenue par le Centre de Gestion du Puy-de-Dôme s’appuie directement sur le cadre réglementaire et les recommandations issues des organismes reconnues par les employeurs publics territoriaux.</a:t>
            </a:r>
            <a:endParaRPr lang="fr-FR" dirty="0">
              <a:latin typeface="Barlow Condensed" panose="00000506000000000000" pitchFamily="2" charset="0"/>
            </a:endParaRPr>
          </a:p>
        </p:txBody>
      </p:sp>
      <p:pic>
        <p:nvPicPr>
          <p:cNvPr id="12" name="Image 11">
            <a:extLst>
              <a:ext uri="{FF2B5EF4-FFF2-40B4-BE49-F238E27FC236}">
                <a16:creationId xmlns:a16="http://schemas.microsoft.com/office/drawing/2014/main" id="{DCCA0E11-966E-CE5F-B773-24F0260BD4D6}"/>
              </a:ext>
            </a:extLst>
          </p:cNvPr>
          <p:cNvPicPr>
            <a:picLocks noChangeAspect="1"/>
          </p:cNvPicPr>
          <p:nvPr/>
        </p:nvPicPr>
        <p:blipFill>
          <a:blip r:embed="rId3"/>
          <a:stretch>
            <a:fillRect/>
          </a:stretch>
        </p:blipFill>
        <p:spPr>
          <a:xfrm>
            <a:off x="7392834" y="1372706"/>
            <a:ext cx="4295955" cy="2861343"/>
          </a:xfrm>
          <a:prstGeom prst="rect">
            <a:avLst/>
          </a:prstGeom>
        </p:spPr>
      </p:pic>
    </p:spTree>
    <p:extLst>
      <p:ext uri="{BB962C8B-B14F-4D97-AF65-F5344CB8AC3E}">
        <p14:creationId xmlns:p14="http://schemas.microsoft.com/office/powerpoint/2010/main" val="304748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83FE7C-D3F3-9947-8A47-5A69D2C10C8E}"/>
              </a:ext>
            </a:extLst>
          </p:cNvPr>
          <p:cNvSpPr>
            <a:spLocks noGrp="1"/>
          </p:cNvSpPr>
          <p:nvPr>
            <p:ph type="body" sz="quarter" idx="10"/>
          </p:nvPr>
        </p:nvSpPr>
        <p:spPr>
          <a:xfrm>
            <a:off x="449984" y="103519"/>
            <a:ext cx="11247437" cy="690880"/>
          </a:xfrm>
        </p:spPr>
        <p:txBody>
          <a:bodyPr>
            <a:noAutofit/>
          </a:bodyPr>
          <a:lstStyle/>
          <a:p>
            <a:r>
              <a:rPr lang="fr-FR" dirty="0"/>
              <a:t>Une démarche, une méthode et finalement 7 étapes (1)</a:t>
            </a:r>
          </a:p>
        </p:txBody>
      </p:sp>
      <p:cxnSp>
        <p:nvCxnSpPr>
          <p:cNvPr id="9" name="Connecteur droit 8">
            <a:extLst>
              <a:ext uri="{FF2B5EF4-FFF2-40B4-BE49-F238E27FC236}">
                <a16:creationId xmlns:a16="http://schemas.microsoft.com/office/drawing/2014/main" id="{E26515BD-4EF6-5243-8E3E-8E186C145951}"/>
              </a:ext>
            </a:extLst>
          </p:cNvPr>
          <p:cNvCxnSpPr>
            <a:cxnSpLocks/>
          </p:cNvCxnSpPr>
          <p:nvPr/>
        </p:nvCxnSpPr>
        <p:spPr>
          <a:xfrm>
            <a:off x="639763" y="106306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3" name="Espace réservé du texte 4">
            <a:extLst>
              <a:ext uri="{FF2B5EF4-FFF2-40B4-BE49-F238E27FC236}">
                <a16:creationId xmlns:a16="http://schemas.microsoft.com/office/drawing/2014/main" id="{371FA9FD-799E-3899-06F7-A4BF50904C02}"/>
              </a:ext>
            </a:extLst>
          </p:cNvPr>
          <p:cNvSpPr txBox="1">
            <a:spLocks/>
          </p:cNvSpPr>
          <p:nvPr/>
        </p:nvSpPr>
        <p:spPr>
          <a:xfrm>
            <a:off x="680022" y="4762937"/>
            <a:ext cx="10927397" cy="1048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pic>
        <p:nvPicPr>
          <p:cNvPr id="18" name="Image 17">
            <a:extLst>
              <a:ext uri="{FF2B5EF4-FFF2-40B4-BE49-F238E27FC236}">
                <a16:creationId xmlns:a16="http://schemas.microsoft.com/office/drawing/2014/main" id="{674FE93E-24FC-DE26-F72C-CBC1602BD5DD}"/>
              </a:ext>
            </a:extLst>
          </p:cNvPr>
          <p:cNvPicPr>
            <a:picLocks noChangeAspect="1"/>
          </p:cNvPicPr>
          <p:nvPr/>
        </p:nvPicPr>
        <p:blipFill>
          <a:blip r:embed="rId2"/>
          <a:stretch>
            <a:fillRect/>
          </a:stretch>
        </p:blipFill>
        <p:spPr>
          <a:xfrm>
            <a:off x="761450" y="2290603"/>
            <a:ext cx="9743735" cy="2798982"/>
          </a:xfrm>
          <a:prstGeom prst="rect">
            <a:avLst/>
          </a:prstGeom>
        </p:spPr>
      </p:pic>
      <p:sp>
        <p:nvSpPr>
          <p:cNvPr id="21" name="Bulle narrative : ronde 20">
            <a:extLst>
              <a:ext uri="{FF2B5EF4-FFF2-40B4-BE49-F238E27FC236}">
                <a16:creationId xmlns:a16="http://schemas.microsoft.com/office/drawing/2014/main" id="{6ACE4FC5-A9A4-FD77-4C2F-E3FE588F091B}"/>
              </a:ext>
            </a:extLst>
          </p:cNvPr>
          <p:cNvSpPr/>
          <p:nvPr/>
        </p:nvSpPr>
        <p:spPr>
          <a:xfrm>
            <a:off x="7706263" y="3805682"/>
            <a:ext cx="2340634" cy="443981"/>
          </a:xfrm>
          <a:prstGeom prst="wedgeEllipseCallou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Barlow Condensed" panose="00000506000000000000" pitchFamily="2" charset="0"/>
              </a:rPr>
              <a:t>Intérêt de groupes de travail</a:t>
            </a:r>
          </a:p>
        </p:txBody>
      </p:sp>
    </p:spTree>
    <p:extLst>
      <p:ext uri="{BB962C8B-B14F-4D97-AF65-F5344CB8AC3E}">
        <p14:creationId xmlns:p14="http://schemas.microsoft.com/office/powerpoint/2010/main" val="385383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83FE7C-D3F3-9947-8A47-5A69D2C10C8E}"/>
              </a:ext>
            </a:extLst>
          </p:cNvPr>
          <p:cNvSpPr>
            <a:spLocks noGrp="1"/>
          </p:cNvSpPr>
          <p:nvPr>
            <p:ph type="body" sz="quarter" idx="10"/>
          </p:nvPr>
        </p:nvSpPr>
        <p:spPr>
          <a:xfrm>
            <a:off x="364140" y="120771"/>
            <a:ext cx="11307822" cy="690880"/>
          </a:xfrm>
        </p:spPr>
        <p:txBody>
          <a:bodyPr>
            <a:noAutofit/>
          </a:bodyPr>
          <a:lstStyle/>
          <a:p>
            <a:r>
              <a:rPr lang="fr-FR" dirty="0"/>
              <a:t>Une démarche, une méthode et finalement 7 étapes (2)</a:t>
            </a:r>
          </a:p>
        </p:txBody>
      </p:sp>
      <p:cxnSp>
        <p:nvCxnSpPr>
          <p:cNvPr id="9" name="Connecteur droit 8">
            <a:extLst>
              <a:ext uri="{FF2B5EF4-FFF2-40B4-BE49-F238E27FC236}">
                <a16:creationId xmlns:a16="http://schemas.microsoft.com/office/drawing/2014/main" id="{E26515BD-4EF6-5243-8E3E-8E186C145951}"/>
              </a:ext>
            </a:extLst>
          </p:cNvPr>
          <p:cNvCxnSpPr>
            <a:cxnSpLocks/>
          </p:cNvCxnSpPr>
          <p:nvPr/>
        </p:nvCxnSpPr>
        <p:spPr>
          <a:xfrm>
            <a:off x="639763" y="106306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3" name="Espace réservé du texte 4">
            <a:extLst>
              <a:ext uri="{FF2B5EF4-FFF2-40B4-BE49-F238E27FC236}">
                <a16:creationId xmlns:a16="http://schemas.microsoft.com/office/drawing/2014/main" id="{371FA9FD-799E-3899-06F7-A4BF50904C02}"/>
              </a:ext>
            </a:extLst>
          </p:cNvPr>
          <p:cNvSpPr txBox="1">
            <a:spLocks/>
          </p:cNvSpPr>
          <p:nvPr/>
        </p:nvSpPr>
        <p:spPr>
          <a:xfrm>
            <a:off x="680022" y="4762937"/>
            <a:ext cx="10927397" cy="1048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pic>
        <p:nvPicPr>
          <p:cNvPr id="4" name="Image 3">
            <a:extLst>
              <a:ext uri="{FF2B5EF4-FFF2-40B4-BE49-F238E27FC236}">
                <a16:creationId xmlns:a16="http://schemas.microsoft.com/office/drawing/2014/main" id="{266917D3-2BA8-9AE2-84D9-DACF6D5167DC}"/>
              </a:ext>
            </a:extLst>
          </p:cNvPr>
          <p:cNvPicPr>
            <a:picLocks noChangeAspect="1"/>
          </p:cNvPicPr>
          <p:nvPr/>
        </p:nvPicPr>
        <p:blipFill rotWithShape="1">
          <a:blip r:embed="rId2"/>
          <a:srcRect b="3132"/>
          <a:stretch/>
        </p:blipFill>
        <p:spPr>
          <a:xfrm>
            <a:off x="1083217" y="2223919"/>
            <a:ext cx="10238265" cy="2934677"/>
          </a:xfrm>
          <a:prstGeom prst="rect">
            <a:avLst/>
          </a:prstGeom>
        </p:spPr>
      </p:pic>
      <p:sp>
        <p:nvSpPr>
          <p:cNvPr id="5" name="Bulle narrative : ronde 4">
            <a:extLst>
              <a:ext uri="{FF2B5EF4-FFF2-40B4-BE49-F238E27FC236}">
                <a16:creationId xmlns:a16="http://schemas.microsoft.com/office/drawing/2014/main" id="{4DEBE0FB-20A8-7AED-3203-CBE0731E1807}"/>
              </a:ext>
            </a:extLst>
          </p:cNvPr>
          <p:cNvSpPr/>
          <p:nvPr/>
        </p:nvSpPr>
        <p:spPr>
          <a:xfrm>
            <a:off x="6765985" y="2923916"/>
            <a:ext cx="2340634" cy="443981"/>
          </a:xfrm>
          <a:prstGeom prst="wedgeEllipseCallou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Barlow Condensed" panose="00000506000000000000" pitchFamily="2" charset="0"/>
              </a:rPr>
              <a:t>Analyse in situ</a:t>
            </a:r>
          </a:p>
        </p:txBody>
      </p:sp>
      <p:sp>
        <p:nvSpPr>
          <p:cNvPr id="6" name="Bulle narrative : ronde 5">
            <a:extLst>
              <a:ext uri="{FF2B5EF4-FFF2-40B4-BE49-F238E27FC236}">
                <a16:creationId xmlns:a16="http://schemas.microsoft.com/office/drawing/2014/main" id="{FFFAC549-E205-4E35-B3F6-1ACDD0A857C1}"/>
              </a:ext>
            </a:extLst>
          </p:cNvPr>
          <p:cNvSpPr/>
          <p:nvPr/>
        </p:nvSpPr>
        <p:spPr>
          <a:xfrm>
            <a:off x="6765985" y="4221744"/>
            <a:ext cx="2340634" cy="541193"/>
          </a:xfrm>
          <a:prstGeom prst="wedgeEllipseCallou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Barlow Condensed" panose="00000506000000000000" pitchFamily="2" charset="0"/>
              </a:rPr>
              <a:t>Analyse in situ et groupes de travail</a:t>
            </a:r>
          </a:p>
        </p:txBody>
      </p:sp>
    </p:spTree>
    <p:extLst>
      <p:ext uri="{BB962C8B-B14F-4D97-AF65-F5344CB8AC3E}">
        <p14:creationId xmlns:p14="http://schemas.microsoft.com/office/powerpoint/2010/main" val="30027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83FE7C-D3F3-9947-8A47-5A69D2C10C8E}"/>
              </a:ext>
            </a:extLst>
          </p:cNvPr>
          <p:cNvSpPr>
            <a:spLocks noGrp="1"/>
          </p:cNvSpPr>
          <p:nvPr>
            <p:ph type="body" sz="quarter" idx="10"/>
          </p:nvPr>
        </p:nvSpPr>
        <p:spPr>
          <a:xfrm>
            <a:off x="302408" y="164238"/>
            <a:ext cx="11442747" cy="690880"/>
          </a:xfrm>
        </p:spPr>
        <p:txBody>
          <a:bodyPr>
            <a:noAutofit/>
          </a:bodyPr>
          <a:lstStyle/>
          <a:p>
            <a:r>
              <a:rPr lang="fr-FR" dirty="0"/>
              <a:t>Une démarche, une méthode et finalement 7 étapes (3)</a:t>
            </a:r>
          </a:p>
        </p:txBody>
      </p:sp>
      <p:cxnSp>
        <p:nvCxnSpPr>
          <p:cNvPr id="9" name="Connecteur droit 8">
            <a:extLst>
              <a:ext uri="{FF2B5EF4-FFF2-40B4-BE49-F238E27FC236}">
                <a16:creationId xmlns:a16="http://schemas.microsoft.com/office/drawing/2014/main" id="{E26515BD-4EF6-5243-8E3E-8E186C145951}"/>
              </a:ext>
            </a:extLst>
          </p:cNvPr>
          <p:cNvCxnSpPr>
            <a:cxnSpLocks/>
          </p:cNvCxnSpPr>
          <p:nvPr/>
        </p:nvCxnSpPr>
        <p:spPr>
          <a:xfrm>
            <a:off x="639763" y="106306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3" name="Espace réservé du texte 4">
            <a:extLst>
              <a:ext uri="{FF2B5EF4-FFF2-40B4-BE49-F238E27FC236}">
                <a16:creationId xmlns:a16="http://schemas.microsoft.com/office/drawing/2014/main" id="{371FA9FD-799E-3899-06F7-A4BF50904C02}"/>
              </a:ext>
            </a:extLst>
          </p:cNvPr>
          <p:cNvSpPr txBox="1">
            <a:spLocks/>
          </p:cNvSpPr>
          <p:nvPr/>
        </p:nvSpPr>
        <p:spPr>
          <a:xfrm>
            <a:off x="680022" y="4762937"/>
            <a:ext cx="10927397" cy="1048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pic>
        <p:nvPicPr>
          <p:cNvPr id="7" name="Image 6">
            <a:extLst>
              <a:ext uri="{FF2B5EF4-FFF2-40B4-BE49-F238E27FC236}">
                <a16:creationId xmlns:a16="http://schemas.microsoft.com/office/drawing/2014/main" id="{BD32D88D-BDE3-D8A4-1798-4F682910ABEB}"/>
              </a:ext>
            </a:extLst>
          </p:cNvPr>
          <p:cNvPicPr>
            <a:picLocks noChangeAspect="1"/>
          </p:cNvPicPr>
          <p:nvPr/>
        </p:nvPicPr>
        <p:blipFill>
          <a:blip r:embed="rId2"/>
          <a:stretch>
            <a:fillRect/>
          </a:stretch>
        </p:blipFill>
        <p:spPr>
          <a:xfrm>
            <a:off x="766851" y="1624834"/>
            <a:ext cx="10263670" cy="3154201"/>
          </a:xfrm>
          <a:prstGeom prst="rect">
            <a:avLst/>
          </a:prstGeom>
        </p:spPr>
      </p:pic>
      <p:sp>
        <p:nvSpPr>
          <p:cNvPr id="12" name="Espace réservé du texte 3">
            <a:extLst>
              <a:ext uri="{FF2B5EF4-FFF2-40B4-BE49-F238E27FC236}">
                <a16:creationId xmlns:a16="http://schemas.microsoft.com/office/drawing/2014/main" id="{8948C794-65EA-6DCF-B04B-8CBB3906415E}"/>
              </a:ext>
            </a:extLst>
          </p:cNvPr>
          <p:cNvSpPr txBox="1">
            <a:spLocks/>
          </p:cNvSpPr>
          <p:nvPr/>
        </p:nvSpPr>
        <p:spPr>
          <a:xfrm>
            <a:off x="2254997" y="4909557"/>
            <a:ext cx="7169405" cy="8358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a:t>Le renforcement de la place de l’assistant de prévention</a:t>
            </a:r>
          </a:p>
        </p:txBody>
      </p:sp>
    </p:spTree>
    <p:extLst>
      <p:ext uri="{BB962C8B-B14F-4D97-AF65-F5344CB8AC3E}">
        <p14:creationId xmlns:p14="http://schemas.microsoft.com/office/powerpoint/2010/main" val="16111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83FE7C-D3F3-9947-8A47-5A69D2C10C8E}"/>
              </a:ext>
            </a:extLst>
          </p:cNvPr>
          <p:cNvSpPr>
            <a:spLocks noGrp="1"/>
          </p:cNvSpPr>
          <p:nvPr>
            <p:ph type="body" sz="quarter" idx="10"/>
          </p:nvPr>
        </p:nvSpPr>
        <p:spPr>
          <a:xfrm>
            <a:off x="302408" y="164238"/>
            <a:ext cx="11442747" cy="690880"/>
          </a:xfrm>
        </p:spPr>
        <p:txBody>
          <a:bodyPr>
            <a:noAutofit/>
          </a:bodyPr>
          <a:lstStyle/>
          <a:p>
            <a:r>
              <a:rPr lang="fr-FR" dirty="0"/>
              <a:t>Les solutions du Centre de Gestion</a:t>
            </a:r>
          </a:p>
        </p:txBody>
      </p:sp>
      <p:cxnSp>
        <p:nvCxnSpPr>
          <p:cNvPr id="9" name="Connecteur droit 8">
            <a:extLst>
              <a:ext uri="{FF2B5EF4-FFF2-40B4-BE49-F238E27FC236}">
                <a16:creationId xmlns:a16="http://schemas.microsoft.com/office/drawing/2014/main" id="{E26515BD-4EF6-5243-8E3E-8E186C145951}"/>
              </a:ext>
            </a:extLst>
          </p:cNvPr>
          <p:cNvCxnSpPr>
            <a:cxnSpLocks/>
          </p:cNvCxnSpPr>
          <p:nvPr/>
        </p:nvCxnSpPr>
        <p:spPr>
          <a:xfrm>
            <a:off x="639763" y="106306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3" name="Espace réservé du texte 4">
            <a:extLst>
              <a:ext uri="{FF2B5EF4-FFF2-40B4-BE49-F238E27FC236}">
                <a16:creationId xmlns:a16="http://schemas.microsoft.com/office/drawing/2014/main" id="{371FA9FD-799E-3899-06F7-A4BF50904C02}"/>
              </a:ext>
            </a:extLst>
          </p:cNvPr>
          <p:cNvSpPr txBox="1">
            <a:spLocks/>
          </p:cNvSpPr>
          <p:nvPr/>
        </p:nvSpPr>
        <p:spPr>
          <a:xfrm>
            <a:off x="680022" y="4762937"/>
            <a:ext cx="10927397" cy="1048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3" name="Espace réservé du texte 3">
            <a:extLst>
              <a:ext uri="{FF2B5EF4-FFF2-40B4-BE49-F238E27FC236}">
                <a16:creationId xmlns:a16="http://schemas.microsoft.com/office/drawing/2014/main" id="{1B576845-A79B-6DCA-A8C9-95EE728FE268}"/>
              </a:ext>
            </a:extLst>
          </p:cNvPr>
          <p:cNvSpPr txBox="1">
            <a:spLocks/>
          </p:cNvSpPr>
          <p:nvPr/>
        </p:nvSpPr>
        <p:spPr>
          <a:xfrm>
            <a:off x="973931" y="2053087"/>
            <a:ext cx="8057926" cy="6021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Un accompagnement par les conseillers de prévention</a:t>
            </a:r>
          </a:p>
        </p:txBody>
      </p:sp>
      <p:sp>
        <p:nvSpPr>
          <p:cNvPr id="4" name="Espace réservé du texte 4">
            <a:extLst>
              <a:ext uri="{FF2B5EF4-FFF2-40B4-BE49-F238E27FC236}">
                <a16:creationId xmlns:a16="http://schemas.microsoft.com/office/drawing/2014/main" id="{478B0215-0982-E813-4363-1E5989840A66}"/>
              </a:ext>
            </a:extLst>
          </p:cNvPr>
          <p:cNvSpPr txBox="1">
            <a:spLocks/>
          </p:cNvSpPr>
          <p:nvPr/>
        </p:nvSpPr>
        <p:spPr>
          <a:xfrm>
            <a:off x="501741" y="2747235"/>
            <a:ext cx="10927397" cy="1048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«L'employeur transcrit et met à jour dans un document unique les résultats de l'évaluation des risques pour la santé et la sécurité des travailleurs à laquelle il procède en application de l'article L. 4121-3. Cette évaluation comporte un inventaire des risques identifiés dans chaque unité de travail de l'entreprise ou de l'établissement ».</a:t>
            </a:r>
          </a:p>
        </p:txBody>
      </p:sp>
      <p:pic>
        <p:nvPicPr>
          <p:cNvPr id="5" name="Image 4">
            <a:extLst>
              <a:ext uri="{FF2B5EF4-FFF2-40B4-BE49-F238E27FC236}">
                <a16:creationId xmlns:a16="http://schemas.microsoft.com/office/drawing/2014/main" id="{BEDD9F89-C847-9294-8424-922BC0F7C907}"/>
              </a:ext>
            </a:extLst>
          </p:cNvPr>
          <p:cNvPicPr>
            <a:picLocks noChangeAspect="1"/>
          </p:cNvPicPr>
          <p:nvPr/>
        </p:nvPicPr>
        <p:blipFill>
          <a:blip r:embed="rId2"/>
          <a:stretch>
            <a:fillRect/>
          </a:stretch>
        </p:blipFill>
        <p:spPr>
          <a:xfrm>
            <a:off x="639763" y="2154088"/>
            <a:ext cx="296053" cy="296053"/>
          </a:xfrm>
          <a:prstGeom prst="rect">
            <a:avLst/>
          </a:prstGeom>
        </p:spPr>
      </p:pic>
      <p:sp>
        <p:nvSpPr>
          <p:cNvPr id="6" name="Espace réservé du texte 3">
            <a:extLst>
              <a:ext uri="{FF2B5EF4-FFF2-40B4-BE49-F238E27FC236}">
                <a16:creationId xmlns:a16="http://schemas.microsoft.com/office/drawing/2014/main" id="{0926DBD2-53FB-876B-7D54-87ACDADE7C6E}"/>
              </a:ext>
            </a:extLst>
          </p:cNvPr>
          <p:cNvSpPr txBox="1">
            <a:spLocks/>
          </p:cNvSpPr>
          <p:nvPr/>
        </p:nvSpPr>
        <p:spPr>
          <a:xfrm>
            <a:off x="910671" y="3897390"/>
            <a:ext cx="6068098" cy="6228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a:t>Une prestation clé en main</a:t>
            </a:r>
          </a:p>
        </p:txBody>
      </p:sp>
      <p:pic>
        <p:nvPicPr>
          <p:cNvPr id="8" name="Image 7">
            <a:extLst>
              <a:ext uri="{FF2B5EF4-FFF2-40B4-BE49-F238E27FC236}">
                <a16:creationId xmlns:a16="http://schemas.microsoft.com/office/drawing/2014/main" id="{4625DD74-7D39-80BC-777C-5F59B97FB3C0}"/>
              </a:ext>
            </a:extLst>
          </p:cNvPr>
          <p:cNvPicPr>
            <a:picLocks noChangeAspect="1"/>
          </p:cNvPicPr>
          <p:nvPr/>
        </p:nvPicPr>
        <p:blipFill>
          <a:blip r:embed="rId2"/>
          <a:stretch>
            <a:fillRect/>
          </a:stretch>
        </p:blipFill>
        <p:spPr>
          <a:xfrm>
            <a:off x="576503" y="3928248"/>
            <a:ext cx="296053" cy="296053"/>
          </a:xfrm>
          <a:prstGeom prst="rect">
            <a:avLst/>
          </a:prstGeom>
        </p:spPr>
      </p:pic>
      <p:sp>
        <p:nvSpPr>
          <p:cNvPr id="10" name="Espace réservé du texte 4">
            <a:extLst>
              <a:ext uri="{FF2B5EF4-FFF2-40B4-BE49-F238E27FC236}">
                <a16:creationId xmlns:a16="http://schemas.microsoft.com/office/drawing/2014/main" id="{121E02F6-58AF-1E46-0F21-B4FFC2BBABC5}"/>
              </a:ext>
            </a:extLst>
          </p:cNvPr>
          <p:cNvSpPr txBox="1">
            <a:spLocks/>
          </p:cNvSpPr>
          <p:nvPr/>
        </p:nvSpPr>
        <p:spPr>
          <a:xfrm>
            <a:off x="680022" y="4762937"/>
            <a:ext cx="10927397" cy="10483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11" name="ZoneTexte 10">
            <a:extLst>
              <a:ext uri="{FF2B5EF4-FFF2-40B4-BE49-F238E27FC236}">
                <a16:creationId xmlns:a16="http://schemas.microsoft.com/office/drawing/2014/main" id="{A93D5E57-F1D8-B4A2-5488-F6404FDA2C18}"/>
              </a:ext>
            </a:extLst>
          </p:cNvPr>
          <p:cNvSpPr txBox="1"/>
          <p:nvPr/>
        </p:nvSpPr>
        <p:spPr>
          <a:xfrm>
            <a:off x="501744" y="4484928"/>
            <a:ext cx="9315115" cy="369332"/>
          </a:xfrm>
          <a:prstGeom prst="rect">
            <a:avLst/>
          </a:prstGeom>
          <a:noFill/>
        </p:spPr>
        <p:txBody>
          <a:bodyPr wrap="square">
            <a:spAutoFit/>
          </a:bodyPr>
          <a:lstStyle/>
          <a:p>
            <a:pPr algn="just"/>
            <a:r>
              <a:rPr lang="fr-FR" dirty="0">
                <a:latin typeface="Barlow Condensed" panose="00000506000000000000" pitchFamily="2" charset="0"/>
              </a:rPr>
              <a:t>Tarif: 61 euros de l’heure (tarif selon la strate de la collectivité jusqu’à 20 agents ou sur devis au-delà de 20 agents)</a:t>
            </a:r>
          </a:p>
        </p:txBody>
      </p:sp>
    </p:spTree>
    <p:extLst>
      <p:ext uri="{BB962C8B-B14F-4D97-AF65-F5344CB8AC3E}">
        <p14:creationId xmlns:p14="http://schemas.microsoft.com/office/powerpoint/2010/main" val="170694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596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541</Words>
  <Application>Microsoft Office PowerPoint</Application>
  <PresentationFormat>Grand écran</PresentationFormat>
  <Paragraphs>36</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Barlow Condensed</vt:lpstr>
      <vt:lpstr>Barlow Condensed Medium</vt:lpstr>
      <vt:lpstr>Barlow Semi Condensed Medium</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Frédérique Cazzaro</dc:creator>
  <cp:lastModifiedBy>Mickaël BRENAS</cp:lastModifiedBy>
  <cp:revision>15</cp:revision>
  <dcterms:created xsi:type="dcterms:W3CDTF">2022-06-14T13:27:19Z</dcterms:created>
  <dcterms:modified xsi:type="dcterms:W3CDTF">2026-06-05T07:21:07Z</dcterms:modified>
</cp:coreProperties>
</file>