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2E_CDADAF53.xml" ContentType="application/vnd.ms-powerpoint.comments+xml"/>
  <Override PartName="/ppt/comments/modernComment_134_4954216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317" r:id="rId3"/>
    <p:sldId id="261" r:id="rId4"/>
    <p:sldId id="303" r:id="rId5"/>
    <p:sldId id="318" r:id="rId6"/>
    <p:sldId id="313" r:id="rId7"/>
    <p:sldId id="304" r:id="rId8"/>
    <p:sldId id="279" r:id="rId9"/>
    <p:sldId id="280" r:id="rId10"/>
    <p:sldId id="281" r:id="rId11"/>
    <p:sldId id="282" r:id="rId12"/>
    <p:sldId id="309" r:id="rId13"/>
    <p:sldId id="284" r:id="rId14"/>
    <p:sldId id="287" r:id="rId15"/>
    <p:sldId id="288" r:id="rId16"/>
    <p:sldId id="289" r:id="rId17"/>
    <p:sldId id="290" r:id="rId18"/>
    <p:sldId id="291" r:id="rId19"/>
    <p:sldId id="292" r:id="rId20"/>
    <p:sldId id="293" r:id="rId21"/>
    <p:sldId id="312" r:id="rId22"/>
    <p:sldId id="295" r:id="rId23"/>
    <p:sldId id="296" r:id="rId24"/>
    <p:sldId id="314" r:id="rId25"/>
    <p:sldId id="297" r:id="rId26"/>
    <p:sldId id="315" r:id="rId27"/>
    <p:sldId id="264" r:id="rId28"/>
    <p:sldId id="311" r:id="rId29"/>
    <p:sldId id="299" r:id="rId30"/>
    <p:sldId id="300" r:id="rId31"/>
    <p:sldId id="301" r:id="rId32"/>
    <p:sldId id="302" r:id="rId33"/>
    <p:sldId id="316" r:id="rId34"/>
    <p:sldId id="298" r:id="rId35"/>
    <p:sldId id="265" r:id="rId36"/>
    <p:sldId id="319" r:id="rId37"/>
    <p:sldId id="320" r:id="rId38"/>
    <p:sldId id="308" r:id="rId39"/>
    <p:sldId id="276" r:id="rId40"/>
  </p:sldIdLst>
  <p:sldSz cx="12192000" cy="6858000"/>
  <p:notesSz cx="7034213" cy="101647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5E8B0D-D6E1-5B6A-48C4-CE986B44614A}" name="Laetitia Terrisse" initials="LT" userId="S::laetitia.terrisse@cdg63.fr::e069880c-43d6-4318-a5f3-654f87aa14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C54"/>
    <a:srgbClr val="3BE5A4"/>
    <a:srgbClr val="EB7D2E"/>
    <a:srgbClr val="BE23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1"/>
    <p:restoredTop sz="94694"/>
  </p:normalViewPr>
  <p:slideViewPr>
    <p:cSldViewPr snapToGrid="0" snapToObjects="1">
      <p:cViewPr varScale="1">
        <p:scale>
          <a:sx n="72" d="100"/>
          <a:sy n="72"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notesMaster" Target="notesMasters/notesMaster1.xml"/></Relationships>
</file>

<file path=ppt/comments/modernComment_12E_CDADAF53.xml><?xml version="1.0" encoding="utf-8"?>
<p188:cmLst xmlns:a="http://schemas.openxmlformats.org/drawingml/2006/main" xmlns:r="http://schemas.openxmlformats.org/officeDocument/2006/relationships" xmlns:p188="http://schemas.microsoft.com/office/powerpoint/2018/8/main">
  <p188:cm id="{8CF30723-27D0-47DB-8956-EA72F4830925}" authorId="{7C5E8B0D-D6E1-5B6A-48C4-CE986B44614A}" created="2024-05-07T10:11:51.149">
    <pc:sldMkLst xmlns:pc="http://schemas.microsoft.com/office/powerpoint/2013/main/command">
      <pc:docMk/>
      <pc:sldMk cId="3450711891" sldId="302"/>
    </pc:sldMkLst>
    <p188:txBody>
      <a:bodyPr/>
      <a:lstStyle/>
      <a:p>
        <a:r>
          <a:rPr lang="fr-FR"/>
          <a:t>Mettre à jour les dates </a:t>
        </a:r>
      </a:p>
    </p188:txBody>
  </p188:cm>
</p188:cmLst>
</file>

<file path=ppt/comments/modernComment_134_49542167.xml><?xml version="1.0" encoding="utf-8"?>
<p188:cmLst xmlns:a="http://schemas.openxmlformats.org/drawingml/2006/main" xmlns:r="http://schemas.openxmlformats.org/officeDocument/2006/relationships" xmlns:p188="http://schemas.microsoft.com/office/powerpoint/2018/8/main">
  <p188:cm id="{60CD6A7F-45AB-4BB5-AE1F-AF20447FDA55}" authorId="{7C5E8B0D-D6E1-5B6A-48C4-CE986B44614A}" created="2024-05-06T14:49:52.295">
    <pc:sldMkLst xmlns:pc="http://schemas.microsoft.com/office/powerpoint/2013/main/command">
      <pc:docMk/>
      <pc:sldMk cId="3145358447" sldId="271"/>
    </pc:sldMkLst>
    <p188:txBody>
      <a:bodyPr/>
      <a:lstStyle/>
      <a:p>
        <a:r>
          <a:rPr lang="fr-FR"/>
          <a:t>Mettre à jour les indicateurs 
</a:t>
        </a:r>
      </a:p>
    </p188:txBody>
  </p188:cm>
</p188:cmLst>
</file>

<file path=ppt/diagrams/_rels/data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11297-614C-409F-A4C3-4F2E2C93B445}" type="doc">
      <dgm:prSet loTypeId="urn:microsoft.com/office/officeart/2005/8/layout/radial1" loCatId="cycle" qsTypeId="urn:microsoft.com/office/officeart/2005/8/quickstyle/simple1" qsCatId="simple" csTypeId="urn:microsoft.com/office/officeart/2005/8/colors/accent3_3" csCatId="accent3" phldr="1"/>
      <dgm:spPr/>
      <dgm:t>
        <a:bodyPr/>
        <a:lstStyle/>
        <a:p>
          <a:endParaRPr lang="fr-FR"/>
        </a:p>
      </dgm:t>
    </dgm:pt>
    <dgm:pt modelId="{17E65C67-BB03-471C-BE69-D19AE0FE6CE1}">
      <dgm:prSet phldrT="[Texte]"/>
      <dgm:spPr/>
      <dgm:t>
        <a:bodyPr/>
        <a:lstStyle/>
        <a:p>
          <a:r>
            <a:rPr lang="fr-FR" dirty="0"/>
            <a:t>Choix de la saisie de vos données </a:t>
          </a:r>
        </a:p>
      </dgm:t>
    </dgm:pt>
    <dgm:pt modelId="{0249727A-9F2B-4576-9D34-F10194B44BF6}" type="parTrans" cxnId="{03A82EF6-E10E-4125-9BA7-EDB7116B0ACB}">
      <dgm:prSet/>
      <dgm:spPr/>
      <dgm:t>
        <a:bodyPr/>
        <a:lstStyle/>
        <a:p>
          <a:endParaRPr lang="fr-FR"/>
        </a:p>
      </dgm:t>
    </dgm:pt>
    <dgm:pt modelId="{FCF39708-CD01-49BE-A2F3-112B21F01C83}" type="sibTrans" cxnId="{03A82EF6-E10E-4125-9BA7-EDB7116B0ACB}">
      <dgm:prSet/>
      <dgm:spPr/>
      <dgm:t>
        <a:bodyPr/>
        <a:lstStyle/>
        <a:p>
          <a:endParaRPr lang="fr-FR"/>
        </a:p>
      </dgm:t>
    </dgm:pt>
    <dgm:pt modelId="{0016CEF7-D45D-4997-8FC1-33F224FB4826}">
      <dgm:prSet phldrT="[Texte]"/>
      <dgm:spPr/>
      <dgm:t>
        <a:bodyPr/>
        <a:lstStyle/>
        <a:p>
          <a:r>
            <a:rPr lang="fr-FR" dirty="0"/>
            <a:t>Saisie manuelle Agent par agent (</a:t>
          </a:r>
          <a:r>
            <a:rPr lang="fr-FR" dirty="0">
              <a:hlinkClick xmlns:r="http://schemas.openxmlformats.org/officeDocument/2006/relationships" r:id="rId1" action="ppaction://hlinksldjump"/>
            </a:rPr>
            <a:t>diapo 16)</a:t>
          </a:r>
          <a:r>
            <a:rPr lang="fr-FR" dirty="0"/>
            <a:t> ou Consolidée (</a:t>
          </a:r>
          <a:r>
            <a:rPr lang="fr-FR" dirty="0">
              <a:hlinkClick xmlns:r="http://schemas.openxmlformats.org/officeDocument/2006/relationships" r:id="rId2" action="ppaction://hlinksldjump"/>
            </a:rPr>
            <a:t>diapo 17</a:t>
          </a:r>
          <a:r>
            <a:rPr lang="fr-FR" dirty="0"/>
            <a:t>)</a:t>
          </a:r>
        </a:p>
      </dgm:t>
    </dgm:pt>
    <dgm:pt modelId="{B3C250ED-001F-4803-8F43-A7C18DEF11E7}" type="parTrans" cxnId="{D992B9E3-798B-47C7-9621-D4FD7112443F}">
      <dgm:prSet/>
      <dgm:spPr/>
      <dgm:t>
        <a:bodyPr/>
        <a:lstStyle/>
        <a:p>
          <a:endParaRPr lang="fr-FR"/>
        </a:p>
      </dgm:t>
    </dgm:pt>
    <dgm:pt modelId="{CC918E2C-1931-417C-ACF0-BADC24727B3A}" type="sibTrans" cxnId="{D992B9E3-798B-47C7-9621-D4FD7112443F}">
      <dgm:prSet/>
      <dgm:spPr/>
      <dgm:t>
        <a:bodyPr/>
        <a:lstStyle/>
        <a:p>
          <a:endParaRPr lang="fr-FR"/>
        </a:p>
      </dgm:t>
    </dgm:pt>
    <dgm:pt modelId="{4257FD47-CE1C-4F86-B732-80E3E4B6DD66}">
      <dgm:prSet phldrT="[Texte]"/>
      <dgm:spPr/>
      <dgm:t>
        <a:bodyPr/>
        <a:lstStyle/>
        <a:p>
          <a:r>
            <a:rPr lang="fr-FR" dirty="0"/>
            <a:t>Préremplie </a:t>
          </a:r>
        </a:p>
      </dgm:t>
    </dgm:pt>
    <dgm:pt modelId="{DDA8DE16-D7AE-4469-BC38-852976CBACA2}" type="parTrans" cxnId="{4429705B-EDD4-4969-A0AA-258A50D12659}">
      <dgm:prSet/>
      <dgm:spPr/>
      <dgm:t>
        <a:bodyPr/>
        <a:lstStyle/>
        <a:p>
          <a:endParaRPr lang="fr-FR"/>
        </a:p>
      </dgm:t>
    </dgm:pt>
    <dgm:pt modelId="{87029D67-BE38-4089-924F-74825C249D52}" type="sibTrans" cxnId="{4429705B-EDD4-4969-A0AA-258A50D12659}">
      <dgm:prSet/>
      <dgm:spPr/>
      <dgm:t>
        <a:bodyPr/>
        <a:lstStyle/>
        <a:p>
          <a:endParaRPr lang="fr-FR"/>
        </a:p>
      </dgm:t>
    </dgm:pt>
    <dgm:pt modelId="{E9CE0A8F-80F2-45A2-B872-9C610C07FAAA}">
      <dgm:prSet phldrT="[Texte]"/>
      <dgm:spPr/>
      <dgm:t>
        <a:bodyPr/>
        <a:lstStyle/>
        <a:p>
          <a:r>
            <a:rPr lang="fr-FR" dirty="0"/>
            <a:t>RSU vide </a:t>
          </a:r>
        </a:p>
      </dgm:t>
    </dgm:pt>
    <dgm:pt modelId="{4B562C51-642E-4F90-B766-7C545E4BD851}" type="parTrans" cxnId="{C39EFB5C-5D47-4C32-8753-5A0236485534}">
      <dgm:prSet/>
      <dgm:spPr/>
      <dgm:t>
        <a:bodyPr/>
        <a:lstStyle/>
        <a:p>
          <a:endParaRPr lang="fr-FR"/>
        </a:p>
      </dgm:t>
    </dgm:pt>
    <dgm:pt modelId="{D3F062E0-0401-4BCE-8CCF-E1160C6C0511}" type="sibTrans" cxnId="{C39EFB5C-5D47-4C32-8753-5A0236485534}">
      <dgm:prSet/>
      <dgm:spPr/>
      <dgm:t>
        <a:bodyPr/>
        <a:lstStyle/>
        <a:p>
          <a:endParaRPr lang="fr-FR"/>
        </a:p>
      </dgm:t>
    </dgm:pt>
    <dgm:pt modelId="{A1B3AA28-6414-4331-86FA-629C4F2F103B}" type="pres">
      <dgm:prSet presAssocID="{D7E11297-614C-409F-A4C3-4F2E2C93B445}" presName="cycle" presStyleCnt="0">
        <dgm:presLayoutVars>
          <dgm:chMax val="1"/>
          <dgm:dir/>
          <dgm:animLvl val="ctr"/>
          <dgm:resizeHandles val="exact"/>
        </dgm:presLayoutVars>
      </dgm:prSet>
      <dgm:spPr/>
    </dgm:pt>
    <dgm:pt modelId="{4FB127C4-8C3B-4720-A519-D242F13C0994}" type="pres">
      <dgm:prSet presAssocID="{17E65C67-BB03-471C-BE69-D19AE0FE6CE1}" presName="centerShape" presStyleLbl="node0" presStyleIdx="0" presStyleCnt="1"/>
      <dgm:spPr/>
    </dgm:pt>
    <dgm:pt modelId="{DFB45799-77AD-4CA8-B30D-E1EA016BC6C3}" type="pres">
      <dgm:prSet presAssocID="{B3C250ED-001F-4803-8F43-A7C18DEF11E7}" presName="Name9" presStyleLbl="parChTrans1D2" presStyleIdx="0" presStyleCnt="3"/>
      <dgm:spPr/>
    </dgm:pt>
    <dgm:pt modelId="{AA27D1CC-34CA-4AE9-B1D9-83AC4B0A1FCF}" type="pres">
      <dgm:prSet presAssocID="{B3C250ED-001F-4803-8F43-A7C18DEF11E7}" presName="connTx" presStyleLbl="parChTrans1D2" presStyleIdx="0" presStyleCnt="3"/>
      <dgm:spPr/>
    </dgm:pt>
    <dgm:pt modelId="{0BE64B16-1982-4B16-A8FB-8356128CC446}" type="pres">
      <dgm:prSet presAssocID="{0016CEF7-D45D-4997-8FC1-33F224FB4826}" presName="node" presStyleLbl="node1" presStyleIdx="0" presStyleCnt="3">
        <dgm:presLayoutVars>
          <dgm:bulletEnabled val="1"/>
        </dgm:presLayoutVars>
      </dgm:prSet>
      <dgm:spPr/>
    </dgm:pt>
    <dgm:pt modelId="{E6BD8D3A-B8ED-4EF7-B8BA-E0C86CD45058}" type="pres">
      <dgm:prSet presAssocID="{DDA8DE16-D7AE-4469-BC38-852976CBACA2}" presName="Name9" presStyleLbl="parChTrans1D2" presStyleIdx="1" presStyleCnt="3"/>
      <dgm:spPr/>
    </dgm:pt>
    <dgm:pt modelId="{88FB1A47-3333-4157-805D-5BB5FB6EDFC1}" type="pres">
      <dgm:prSet presAssocID="{DDA8DE16-D7AE-4469-BC38-852976CBACA2}" presName="connTx" presStyleLbl="parChTrans1D2" presStyleIdx="1" presStyleCnt="3"/>
      <dgm:spPr/>
    </dgm:pt>
    <dgm:pt modelId="{C0E88EC9-A5D1-4027-84B8-B330DBF0F4E2}" type="pres">
      <dgm:prSet presAssocID="{4257FD47-CE1C-4F86-B732-80E3E4B6DD66}" presName="node" presStyleLbl="node1" presStyleIdx="1" presStyleCnt="3">
        <dgm:presLayoutVars>
          <dgm:bulletEnabled val="1"/>
        </dgm:presLayoutVars>
      </dgm:prSet>
      <dgm:spPr/>
    </dgm:pt>
    <dgm:pt modelId="{65A6497A-8C81-49CD-AEC6-5D1328E8B933}" type="pres">
      <dgm:prSet presAssocID="{4B562C51-642E-4F90-B766-7C545E4BD851}" presName="Name9" presStyleLbl="parChTrans1D2" presStyleIdx="2" presStyleCnt="3"/>
      <dgm:spPr/>
    </dgm:pt>
    <dgm:pt modelId="{82A2D6B4-3B44-477D-AFB7-C169AB80F79A}" type="pres">
      <dgm:prSet presAssocID="{4B562C51-642E-4F90-B766-7C545E4BD851}" presName="connTx" presStyleLbl="parChTrans1D2" presStyleIdx="2" presStyleCnt="3"/>
      <dgm:spPr/>
    </dgm:pt>
    <dgm:pt modelId="{6A6E7B2C-F1D5-4E26-9E46-815C729FEEB5}" type="pres">
      <dgm:prSet presAssocID="{E9CE0A8F-80F2-45A2-B872-9C610C07FAAA}" presName="node" presStyleLbl="node1" presStyleIdx="2" presStyleCnt="3">
        <dgm:presLayoutVars>
          <dgm:bulletEnabled val="1"/>
        </dgm:presLayoutVars>
      </dgm:prSet>
      <dgm:spPr/>
    </dgm:pt>
  </dgm:ptLst>
  <dgm:cxnLst>
    <dgm:cxn modelId="{D9981408-F6D7-4E52-8528-1007E2ADE8A6}" type="presOf" srcId="{E9CE0A8F-80F2-45A2-B872-9C610C07FAAA}" destId="{6A6E7B2C-F1D5-4E26-9E46-815C729FEEB5}" srcOrd="0" destOrd="0" presId="urn:microsoft.com/office/officeart/2005/8/layout/radial1"/>
    <dgm:cxn modelId="{4F88A51A-850A-436F-BBE6-86C82C374396}" type="presOf" srcId="{B3C250ED-001F-4803-8F43-A7C18DEF11E7}" destId="{DFB45799-77AD-4CA8-B30D-E1EA016BC6C3}" srcOrd="0" destOrd="0" presId="urn:microsoft.com/office/officeart/2005/8/layout/radial1"/>
    <dgm:cxn modelId="{38E3702A-401C-4DCC-B405-EA9D185234E0}" type="presOf" srcId="{D7E11297-614C-409F-A4C3-4F2E2C93B445}" destId="{A1B3AA28-6414-4331-86FA-629C4F2F103B}" srcOrd="0" destOrd="0" presId="urn:microsoft.com/office/officeart/2005/8/layout/radial1"/>
    <dgm:cxn modelId="{14418236-8BF7-44C0-A0F8-4C1BAB80CAE8}" type="presOf" srcId="{17E65C67-BB03-471C-BE69-D19AE0FE6CE1}" destId="{4FB127C4-8C3B-4720-A519-D242F13C0994}" srcOrd="0" destOrd="0" presId="urn:microsoft.com/office/officeart/2005/8/layout/radial1"/>
    <dgm:cxn modelId="{4429705B-EDD4-4969-A0AA-258A50D12659}" srcId="{17E65C67-BB03-471C-BE69-D19AE0FE6CE1}" destId="{4257FD47-CE1C-4F86-B732-80E3E4B6DD66}" srcOrd="1" destOrd="0" parTransId="{DDA8DE16-D7AE-4469-BC38-852976CBACA2}" sibTransId="{87029D67-BE38-4089-924F-74825C249D52}"/>
    <dgm:cxn modelId="{C39EFB5C-5D47-4C32-8753-5A0236485534}" srcId="{17E65C67-BB03-471C-BE69-D19AE0FE6CE1}" destId="{E9CE0A8F-80F2-45A2-B872-9C610C07FAAA}" srcOrd="2" destOrd="0" parTransId="{4B562C51-642E-4F90-B766-7C545E4BD851}" sibTransId="{D3F062E0-0401-4BCE-8CCF-E1160C6C0511}"/>
    <dgm:cxn modelId="{D4E4E15D-195B-49AC-9C7D-3D66FAF994A7}" type="presOf" srcId="{0016CEF7-D45D-4997-8FC1-33F224FB4826}" destId="{0BE64B16-1982-4B16-A8FB-8356128CC446}" srcOrd="0" destOrd="0" presId="urn:microsoft.com/office/officeart/2005/8/layout/radial1"/>
    <dgm:cxn modelId="{B06FD26C-AACB-4DF9-B019-B7B4D0D5FB23}" type="presOf" srcId="{DDA8DE16-D7AE-4469-BC38-852976CBACA2}" destId="{88FB1A47-3333-4157-805D-5BB5FB6EDFC1}" srcOrd="1" destOrd="0" presId="urn:microsoft.com/office/officeart/2005/8/layout/radial1"/>
    <dgm:cxn modelId="{2FF3C0C9-D546-48B6-A083-932D869BA513}" type="presOf" srcId="{4B562C51-642E-4F90-B766-7C545E4BD851}" destId="{65A6497A-8C81-49CD-AEC6-5D1328E8B933}" srcOrd="0" destOrd="0" presId="urn:microsoft.com/office/officeart/2005/8/layout/radial1"/>
    <dgm:cxn modelId="{864714D1-BADA-4199-8F51-E9BF3D46572E}" type="presOf" srcId="{4B562C51-642E-4F90-B766-7C545E4BD851}" destId="{82A2D6B4-3B44-477D-AFB7-C169AB80F79A}" srcOrd="1" destOrd="0" presId="urn:microsoft.com/office/officeart/2005/8/layout/radial1"/>
    <dgm:cxn modelId="{203840D6-A2A0-4DAA-A6FF-CB00101CB59D}" type="presOf" srcId="{B3C250ED-001F-4803-8F43-A7C18DEF11E7}" destId="{AA27D1CC-34CA-4AE9-B1D9-83AC4B0A1FCF}" srcOrd="1" destOrd="0" presId="urn:microsoft.com/office/officeart/2005/8/layout/radial1"/>
    <dgm:cxn modelId="{EAEEB8D7-E1B8-440F-BF2C-2072F0022C60}" type="presOf" srcId="{4257FD47-CE1C-4F86-B732-80E3E4B6DD66}" destId="{C0E88EC9-A5D1-4027-84B8-B330DBF0F4E2}" srcOrd="0" destOrd="0" presId="urn:microsoft.com/office/officeart/2005/8/layout/radial1"/>
    <dgm:cxn modelId="{D992B9E3-798B-47C7-9621-D4FD7112443F}" srcId="{17E65C67-BB03-471C-BE69-D19AE0FE6CE1}" destId="{0016CEF7-D45D-4997-8FC1-33F224FB4826}" srcOrd="0" destOrd="0" parTransId="{B3C250ED-001F-4803-8F43-A7C18DEF11E7}" sibTransId="{CC918E2C-1931-417C-ACF0-BADC24727B3A}"/>
    <dgm:cxn modelId="{8D77F1F5-4F95-44B2-A9B0-492908DBF661}" type="presOf" srcId="{DDA8DE16-D7AE-4469-BC38-852976CBACA2}" destId="{E6BD8D3A-B8ED-4EF7-B8BA-E0C86CD45058}" srcOrd="0" destOrd="0" presId="urn:microsoft.com/office/officeart/2005/8/layout/radial1"/>
    <dgm:cxn modelId="{03A82EF6-E10E-4125-9BA7-EDB7116B0ACB}" srcId="{D7E11297-614C-409F-A4C3-4F2E2C93B445}" destId="{17E65C67-BB03-471C-BE69-D19AE0FE6CE1}" srcOrd="0" destOrd="0" parTransId="{0249727A-9F2B-4576-9D34-F10194B44BF6}" sibTransId="{FCF39708-CD01-49BE-A2F3-112B21F01C83}"/>
    <dgm:cxn modelId="{0F6FFA15-543A-4388-B167-C415EAA4B0BA}" type="presParOf" srcId="{A1B3AA28-6414-4331-86FA-629C4F2F103B}" destId="{4FB127C4-8C3B-4720-A519-D242F13C0994}" srcOrd="0" destOrd="0" presId="urn:microsoft.com/office/officeart/2005/8/layout/radial1"/>
    <dgm:cxn modelId="{09F08629-2E74-43A7-9551-7864E020C6F4}" type="presParOf" srcId="{A1B3AA28-6414-4331-86FA-629C4F2F103B}" destId="{DFB45799-77AD-4CA8-B30D-E1EA016BC6C3}" srcOrd="1" destOrd="0" presId="urn:microsoft.com/office/officeart/2005/8/layout/radial1"/>
    <dgm:cxn modelId="{9D969268-147B-4F0B-873A-22B52BAB4433}" type="presParOf" srcId="{DFB45799-77AD-4CA8-B30D-E1EA016BC6C3}" destId="{AA27D1CC-34CA-4AE9-B1D9-83AC4B0A1FCF}" srcOrd="0" destOrd="0" presId="urn:microsoft.com/office/officeart/2005/8/layout/radial1"/>
    <dgm:cxn modelId="{86524424-62F1-4150-B07A-D21C6588D747}" type="presParOf" srcId="{A1B3AA28-6414-4331-86FA-629C4F2F103B}" destId="{0BE64B16-1982-4B16-A8FB-8356128CC446}" srcOrd="2" destOrd="0" presId="urn:microsoft.com/office/officeart/2005/8/layout/radial1"/>
    <dgm:cxn modelId="{0FE5F765-0111-4519-92B6-331303FAE55D}" type="presParOf" srcId="{A1B3AA28-6414-4331-86FA-629C4F2F103B}" destId="{E6BD8D3A-B8ED-4EF7-B8BA-E0C86CD45058}" srcOrd="3" destOrd="0" presId="urn:microsoft.com/office/officeart/2005/8/layout/radial1"/>
    <dgm:cxn modelId="{93D36A64-B151-4492-A57A-350605A0E5F0}" type="presParOf" srcId="{E6BD8D3A-B8ED-4EF7-B8BA-E0C86CD45058}" destId="{88FB1A47-3333-4157-805D-5BB5FB6EDFC1}" srcOrd="0" destOrd="0" presId="urn:microsoft.com/office/officeart/2005/8/layout/radial1"/>
    <dgm:cxn modelId="{1FF7C8A0-5028-49CE-95AA-11237091EAFD}" type="presParOf" srcId="{A1B3AA28-6414-4331-86FA-629C4F2F103B}" destId="{C0E88EC9-A5D1-4027-84B8-B330DBF0F4E2}" srcOrd="4" destOrd="0" presId="urn:microsoft.com/office/officeart/2005/8/layout/radial1"/>
    <dgm:cxn modelId="{1491A0AD-024B-4B91-B6A3-48F0D8E19DD7}" type="presParOf" srcId="{A1B3AA28-6414-4331-86FA-629C4F2F103B}" destId="{65A6497A-8C81-49CD-AEC6-5D1328E8B933}" srcOrd="5" destOrd="0" presId="urn:microsoft.com/office/officeart/2005/8/layout/radial1"/>
    <dgm:cxn modelId="{5BA8D0BF-C924-4BD7-B837-4948ECD0FD91}" type="presParOf" srcId="{65A6497A-8C81-49CD-AEC6-5D1328E8B933}" destId="{82A2D6B4-3B44-477D-AFB7-C169AB80F79A}" srcOrd="0" destOrd="0" presId="urn:microsoft.com/office/officeart/2005/8/layout/radial1"/>
    <dgm:cxn modelId="{82335AC9-FE67-4639-8E26-ACD9ACEC4065}" type="presParOf" srcId="{A1B3AA28-6414-4331-86FA-629C4F2F103B}" destId="{6A6E7B2C-F1D5-4E26-9E46-815C729FEEB5}"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127C4-8C3B-4720-A519-D242F13C0994}">
      <dsp:nvSpPr>
        <dsp:cNvPr id="0" name=""/>
        <dsp:cNvSpPr/>
      </dsp:nvSpPr>
      <dsp:spPr>
        <a:xfrm>
          <a:off x="3111566" y="1729938"/>
          <a:ext cx="1316861" cy="1316861"/>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t>Choix de la saisie de vos données </a:t>
          </a:r>
        </a:p>
      </dsp:txBody>
      <dsp:txXfrm>
        <a:off x="3304416" y="1922788"/>
        <a:ext cx="931161" cy="931161"/>
      </dsp:txXfrm>
    </dsp:sp>
    <dsp:sp modelId="{DFB45799-77AD-4CA8-B30D-E1EA016BC6C3}">
      <dsp:nvSpPr>
        <dsp:cNvPr id="0" name=""/>
        <dsp:cNvSpPr/>
      </dsp:nvSpPr>
      <dsp:spPr>
        <a:xfrm rot="16200000">
          <a:off x="3570883" y="1515105"/>
          <a:ext cx="398227" cy="31437"/>
        </a:xfrm>
        <a:custGeom>
          <a:avLst/>
          <a:gdLst/>
          <a:ahLst/>
          <a:cxnLst/>
          <a:rect l="0" t="0" r="0" b="0"/>
          <a:pathLst>
            <a:path>
              <a:moveTo>
                <a:pt x="0" y="15718"/>
              </a:moveTo>
              <a:lnTo>
                <a:pt x="398227" y="15718"/>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60041" y="1520868"/>
        <a:ext cx="19911" cy="19911"/>
      </dsp:txXfrm>
    </dsp:sp>
    <dsp:sp modelId="{0BE64B16-1982-4B16-A8FB-8356128CC446}">
      <dsp:nvSpPr>
        <dsp:cNvPr id="0" name=""/>
        <dsp:cNvSpPr/>
      </dsp:nvSpPr>
      <dsp:spPr>
        <a:xfrm>
          <a:off x="3111566" y="14848"/>
          <a:ext cx="1316861" cy="1316861"/>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Saisie manuelle Agent par agent (</a:t>
          </a:r>
          <a:r>
            <a:rPr lang="fr-FR" sz="1100" kern="1200" dirty="0">
              <a:hlinkClick xmlns:r="http://schemas.openxmlformats.org/officeDocument/2006/relationships" r:id="" action="ppaction://hlinksldjump"/>
            </a:rPr>
            <a:t>diapo 16)</a:t>
          </a:r>
          <a:r>
            <a:rPr lang="fr-FR" sz="1100" kern="1200" dirty="0"/>
            <a:t> ou Consolidée (</a:t>
          </a:r>
          <a:r>
            <a:rPr lang="fr-FR" sz="1100" kern="1200" dirty="0">
              <a:hlinkClick xmlns:r="http://schemas.openxmlformats.org/officeDocument/2006/relationships" r:id="" action="ppaction://hlinksldjump"/>
            </a:rPr>
            <a:t>diapo 17</a:t>
          </a:r>
          <a:r>
            <a:rPr lang="fr-FR" sz="1100" kern="1200" dirty="0"/>
            <a:t>)</a:t>
          </a:r>
        </a:p>
      </dsp:txBody>
      <dsp:txXfrm>
        <a:off x="3304416" y="207698"/>
        <a:ext cx="931161" cy="931161"/>
      </dsp:txXfrm>
    </dsp:sp>
    <dsp:sp modelId="{E6BD8D3A-B8ED-4EF7-B8BA-E0C86CD45058}">
      <dsp:nvSpPr>
        <dsp:cNvPr id="0" name=""/>
        <dsp:cNvSpPr/>
      </dsp:nvSpPr>
      <dsp:spPr>
        <a:xfrm rot="1800000">
          <a:off x="4313539" y="2801422"/>
          <a:ext cx="398227" cy="31437"/>
        </a:xfrm>
        <a:custGeom>
          <a:avLst/>
          <a:gdLst/>
          <a:ahLst/>
          <a:cxnLst/>
          <a:rect l="0" t="0" r="0" b="0"/>
          <a:pathLst>
            <a:path>
              <a:moveTo>
                <a:pt x="0" y="15718"/>
              </a:moveTo>
              <a:lnTo>
                <a:pt x="398227" y="15718"/>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502697" y="2807185"/>
        <a:ext cx="19911" cy="19911"/>
      </dsp:txXfrm>
    </dsp:sp>
    <dsp:sp modelId="{C0E88EC9-A5D1-4027-84B8-B330DBF0F4E2}">
      <dsp:nvSpPr>
        <dsp:cNvPr id="0" name=""/>
        <dsp:cNvSpPr/>
      </dsp:nvSpPr>
      <dsp:spPr>
        <a:xfrm>
          <a:off x="4596877" y="2587482"/>
          <a:ext cx="1316861" cy="1316861"/>
        </a:xfrm>
        <a:prstGeom prst="ellipse">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Préremplie </a:t>
          </a:r>
        </a:p>
      </dsp:txBody>
      <dsp:txXfrm>
        <a:off x="4789727" y="2780332"/>
        <a:ext cx="931161" cy="931161"/>
      </dsp:txXfrm>
    </dsp:sp>
    <dsp:sp modelId="{65A6497A-8C81-49CD-AEC6-5D1328E8B933}">
      <dsp:nvSpPr>
        <dsp:cNvPr id="0" name=""/>
        <dsp:cNvSpPr/>
      </dsp:nvSpPr>
      <dsp:spPr>
        <a:xfrm rot="9000000">
          <a:off x="2828228" y="2801422"/>
          <a:ext cx="398227" cy="31437"/>
        </a:xfrm>
        <a:custGeom>
          <a:avLst/>
          <a:gdLst/>
          <a:ahLst/>
          <a:cxnLst/>
          <a:rect l="0" t="0" r="0" b="0"/>
          <a:pathLst>
            <a:path>
              <a:moveTo>
                <a:pt x="0" y="15718"/>
              </a:moveTo>
              <a:lnTo>
                <a:pt x="398227" y="15718"/>
              </a:lnTo>
            </a:path>
          </a:pathLst>
        </a:cu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017386" y="2807185"/>
        <a:ext cx="19911" cy="19911"/>
      </dsp:txXfrm>
    </dsp:sp>
    <dsp:sp modelId="{6A6E7B2C-F1D5-4E26-9E46-815C729FEEB5}">
      <dsp:nvSpPr>
        <dsp:cNvPr id="0" name=""/>
        <dsp:cNvSpPr/>
      </dsp:nvSpPr>
      <dsp:spPr>
        <a:xfrm>
          <a:off x="1626255" y="2587482"/>
          <a:ext cx="1316861" cy="1316861"/>
        </a:xfrm>
        <a:prstGeom prst="ellipse">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t>RSU vide </a:t>
          </a:r>
        </a:p>
      </dsp:txBody>
      <dsp:txXfrm>
        <a:off x="1819105" y="2780332"/>
        <a:ext cx="931161" cy="93116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8159" cy="510003"/>
          </a:xfrm>
          <a:prstGeom prst="rect">
            <a:avLst/>
          </a:prstGeom>
        </p:spPr>
        <p:txBody>
          <a:bodyPr vert="horz" lIns="98280" tIns="49140" rIns="98280" bIns="49140" rtlCol="0"/>
          <a:lstStyle>
            <a:lvl1pPr algn="l">
              <a:defRPr sz="1300"/>
            </a:lvl1pPr>
          </a:lstStyle>
          <a:p>
            <a:endParaRPr lang="fr-FR"/>
          </a:p>
        </p:txBody>
      </p:sp>
      <p:sp>
        <p:nvSpPr>
          <p:cNvPr id="3" name="Espace réservé de la date 2"/>
          <p:cNvSpPr>
            <a:spLocks noGrp="1"/>
          </p:cNvSpPr>
          <p:nvPr>
            <p:ph type="dt" idx="1"/>
          </p:nvPr>
        </p:nvSpPr>
        <p:spPr>
          <a:xfrm>
            <a:off x="3984426" y="0"/>
            <a:ext cx="3048159" cy="510003"/>
          </a:xfrm>
          <a:prstGeom prst="rect">
            <a:avLst/>
          </a:prstGeom>
        </p:spPr>
        <p:txBody>
          <a:bodyPr vert="horz" lIns="98280" tIns="49140" rIns="98280" bIns="49140" rtlCol="0"/>
          <a:lstStyle>
            <a:lvl1pPr algn="r">
              <a:defRPr sz="1300"/>
            </a:lvl1pPr>
          </a:lstStyle>
          <a:p>
            <a:fld id="{DD1A3E59-42FF-47F2-A789-54B1DFD6E5F0}" type="datetimeFigureOut">
              <a:rPr lang="fr-FR" smtClean="0"/>
              <a:t>30/05/2024</a:t>
            </a:fld>
            <a:endParaRPr lang="fr-FR"/>
          </a:p>
        </p:txBody>
      </p:sp>
      <p:sp>
        <p:nvSpPr>
          <p:cNvPr id="4" name="Espace réservé de l'image des diapositives 3"/>
          <p:cNvSpPr>
            <a:spLocks noGrp="1" noRot="1" noChangeAspect="1"/>
          </p:cNvSpPr>
          <p:nvPr>
            <p:ph type="sldImg" idx="2"/>
          </p:nvPr>
        </p:nvSpPr>
        <p:spPr>
          <a:xfrm>
            <a:off x="468313" y="1270000"/>
            <a:ext cx="6097587" cy="3430588"/>
          </a:xfrm>
          <a:prstGeom prst="rect">
            <a:avLst/>
          </a:prstGeom>
          <a:noFill/>
          <a:ln w="12700">
            <a:solidFill>
              <a:prstClr val="black"/>
            </a:solidFill>
          </a:ln>
        </p:spPr>
        <p:txBody>
          <a:bodyPr vert="horz" lIns="98280" tIns="49140" rIns="98280" bIns="49140" rtlCol="0" anchor="ctr"/>
          <a:lstStyle/>
          <a:p>
            <a:endParaRPr lang="fr-FR"/>
          </a:p>
        </p:txBody>
      </p:sp>
      <p:sp>
        <p:nvSpPr>
          <p:cNvPr id="5" name="Espace réservé des notes 4"/>
          <p:cNvSpPr>
            <a:spLocks noGrp="1"/>
          </p:cNvSpPr>
          <p:nvPr>
            <p:ph type="body" sz="quarter" idx="3"/>
          </p:nvPr>
        </p:nvSpPr>
        <p:spPr>
          <a:xfrm>
            <a:off x="703422" y="4891792"/>
            <a:ext cx="5627370" cy="4002375"/>
          </a:xfrm>
          <a:prstGeom prst="rect">
            <a:avLst/>
          </a:prstGeom>
        </p:spPr>
        <p:txBody>
          <a:bodyPr vert="horz" lIns="98280" tIns="49140" rIns="98280" bIns="4914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654761"/>
            <a:ext cx="3048159" cy="510002"/>
          </a:xfrm>
          <a:prstGeom prst="rect">
            <a:avLst/>
          </a:prstGeom>
        </p:spPr>
        <p:txBody>
          <a:bodyPr vert="horz" lIns="98280" tIns="49140" rIns="98280" bIns="4914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84426" y="9654761"/>
            <a:ext cx="3048159" cy="510002"/>
          </a:xfrm>
          <a:prstGeom prst="rect">
            <a:avLst/>
          </a:prstGeom>
        </p:spPr>
        <p:txBody>
          <a:bodyPr vert="horz" lIns="98280" tIns="49140" rIns="98280" bIns="49140" rtlCol="0" anchor="b"/>
          <a:lstStyle>
            <a:lvl1pPr algn="r">
              <a:defRPr sz="1300"/>
            </a:lvl1pPr>
          </a:lstStyle>
          <a:p>
            <a:fld id="{B114E2AE-A7CA-4C6A-A544-68D7A7C68AAC}" type="slidenum">
              <a:rPr lang="fr-FR" smtClean="0"/>
              <a:t>‹N°›</a:t>
            </a:fld>
            <a:endParaRPr lang="fr-FR"/>
          </a:p>
        </p:txBody>
      </p:sp>
    </p:spTree>
    <p:extLst>
      <p:ext uri="{BB962C8B-B14F-4D97-AF65-F5344CB8AC3E}">
        <p14:creationId xmlns:p14="http://schemas.microsoft.com/office/powerpoint/2010/main" val="16208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E226542-7EF4-6E43-AED0-6BEFDA4D9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7610" y="616432"/>
            <a:ext cx="2476779" cy="813083"/>
          </a:xfrm>
          <a:prstGeom prst="rect">
            <a:avLst/>
          </a:prstGeom>
        </p:spPr>
      </p:pic>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1354667" y="2259106"/>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1E07921-E8D3-F449-B365-79086F185E7C}"/>
              </a:ext>
            </a:extLst>
          </p:cNvPr>
          <p:cNvSpPr/>
          <p:nvPr userDrawn="1"/>
        </p:nvSpPr>
        <p:spPr>
          <a:xfrm>
            <a:off x="0" y="6228691"/>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11" name="Titre 1">
            <a:extLst>
              <a:ext uri="{FF2B5EF4-FFF2-40B4-BE49-F238E27FC236}">
                <a16:creationId xmlns:a16="http://schemas.microsoft.com/office/drawing/2014/main" id="{728A79C7-6E3C-2449-ADEA-84AD333BE789}"/>
              </a:ext>
            </a:extLst>
          </p:cNvPr>
          <p:cNvSpPr txBox="1">
            <a:spLocks/>
          </p:cNvSpPr>
          <p:nvPr userDrawn="1"/>
        </p:nvSpPr>
        <p:spPr>
          <a:xfrm>
            <a:off x="1524000" y="6307117"/>
            <a:ext cx="9144000" cy="373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r>
              <a:rPr lang="fr-FR" sz="1600" b="1" i="0" dirty="0">
                <a:solidFill>
                  <a:schemeClr val="bg1"/>
                </a:solidFill>
                <a:latin typeface="Barlow Semi Condensed Medium" pitchFamily="2" charset="77"/>
              </a:rPr>
              <a:t>Le Centre de Gestion</a:t>
            </a:r>
            <a:r>
              <a:rPr lang="fr-FR" sz="1400" b="0" i="0" dirty="0">
                <a:solidFill>
                  <a:schemeClr val="bg1"/>
                </a:solidFill>
                <a:latin typeface="Barlow Semi Condensed Medium" pitchFamily="2" charset="77"/>
              </a:rPr>
              <a:t>, </a:t>
            </a:r>
            <a:r>
              <a:rPr lang="fr-FR" sz="1400" b="0" i="1" dirty="0">
                <a:solidFill>
                  <a:schemeClr val="bg1"/>
                </a:solidFill>
                <a:latin typeface="Barlow Semi Condensed Medium" pitchFamily="2" charset="77"/>
              </a:rPr>
              <a:t>un appui au quotidien pour la gestion des ressources humaines</a:t>
            </a:r>
          </a:p>
        </p:txBody>
      </p:sp>
      <p:pic>
        <p:nvPicPr>
          <p:cNvPr id="12" name="Image 11" descr="Une image contenant texte, carte de visite, enveloppe, graphiques vectoriels&#10;&#10;Description générée automatiquement">
            <a:extLst>
              <a:ext uri="{FF2B5EF4-FFF2-40B4-BE49-F238E27FC236}">
                <a16:creationId xmlns:a16="http://schemas.microsoft.com/office/drawing/2014/main" id="{4B64BC01-FB3C-404A-8AFF-F33A3FFD0B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82982" y="6068156"/>
            <a:ext cx="338001" cy="338001"/>
          </a:xfrm>
          <a:prstGeom prst="rect">
            <a:avLst/>
          </a:prstGeom>
        </p:spPr>
      </p:pic>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chemeClr val="bg2">
                    <a:lumMod val="50000"/>
                  </a:schemeClr>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rgbClr val="BD2C54"/>
                </a:solidFill>
                <a:latin typeface="Barlow Condensed" pitchFamily="2" charset="77"/>
              </a:defRPr>
            </a:lvl1pPr>
          </a:lstStyle>
          <a:p>
            <a:pPr lvl="0"/>
            <a:r>
              <a:rPr lang="fr-FR" dirty="0"/>
              <a:t>Sous titre</a:t>
            </a:r>
          </a:p>
        </p:txBody>
      </p:sp>
      <p:cxnSp>
        <p:nvCxnSpPr>
          <p:cNvPr id="19" name="Connecteur droit 18">
            <a:extLst>
              <a:ext uri="{FF2B5EF4-FFF2-40B4-BE49-F238E27FC236}">
                <a16:creationId xmlns:a16="http://schemas.microsoft.com/office/drawing/2014/main" id="{27648B1D-6920-E344-B792-0DB803A37D6D}"/>
              </a:ext>
            </a:extLst>
          </p:cNvPr>
          <p:cNvCxnSpPr>
            <a:cxnSpLocks/>
          </p:cNvCxnSpPr>
          <p:nvPr userDrawn="1"/>
        </p:nvCxnSpPr>
        <p:spPr>
          <a:xfrm>
            <a:off x="1354667" y="4731372"/>
            <a:ext cx="9601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20521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5014FA-9912-1144-81BD-623660853204}"/>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cxnSp>
        <p:nvCxnSpPr>
          <p:cNvPr id="8" name="Connecteur droit 7">
            <a:extLst>
              <a:ext uri="{FF2B5EF4-FFF2-40B4-BE49-F238E27FC236}">
                <a16:creationId xmlns:a16="http://schemas.microsoft.com/office/drawing/2014/main" id="{69930D4C-FB07-E543-842A-B43D848D8AFF}"/>
              </a:ext>
            </a:extLst>
          </p:cNvPr>
          <p:cNvCxnSpPr>
            <a:cxnSpLocks/>
          </p:cNvCxnSpPr>
          <p:nvPr userDrawn="1"/>
        </p:nvCxnSpPr>
        <p:spPr>
          <a:xfrm>
            <a:off x="6096000" y="225910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14" name="Espace réservé du texte 13">
            <a:extLst>
              <a:ext uri="{FF2B5EF4-FFF2-40B4-BE49-F238E27FC236}">
                <a16:creationId xmlns:a16="http://schemas.microsoft.com/office/drawing/2014/main" id="{5BE5C430-AF13-9044-9AE3-C8048A6F9B6C}"/>
              </a:ext>
            </a:extLst>
          </p:cNvPr>
          <p:cNvSpPr>
            <a:spLocks noGrp="1"/>
          </p:cNvSpPr>
          <p:nvPr>
            <p:ph type="body" sz="quarter" idx="10" hasCustomPrompt="1"/>
          </p:nvPr>
        </p:nvSpPr>
        <p:spPr>
          <a:xfrm>
            <a:off x="6096001" y="2479674"/>
            <a:ext cx="4724400" cy="760025"/>
          </a:xfrm>
        </p:spPr>
        <p:txBody>
          <a:bodyPr>
            <a:normAutofit/>
          </a:bodyPr>
          <a:lstStyle>
            <a:lvl1pPr marL="0" indent="0" algn="l">
              <a:buNone/>
              <a:defRPr sz="4800" b="1" i="0">
                <a:solidFill>
                  <a:srgbClr val="BD2C54"/>
                </a:solidFill>
                <a:latin typeface="Barlow Condensed" pitchFamily="2" charset="77"/>
              </a:defRPr>
            </a:lvl1pPr>
          </a:lstStyle>
          <a:p>
            <a:pPr lvl="0"/>
            <a:r>
              <a:rPr lang="fr-FR" dirty="0"/>
              <a:t>GROS TITRE</a:t>
            </a:r>
          </a:p>
        </p:txBody>
      </p:sp>
      <p:sp>
        <p:nvSpPr>
          <p:cNvPr id="16" name="Espace réservé du texte 15">
            <a:extLst>
              <a:ext uri="{FF2B5EF4-FFF2-40B4-BE49-F238E27FC236}">
                <a16:creationId xmlns:a16="http://schemas.microsoft.com/office/drawing/2014/main" id="{AF5DA6A2-B4D2-4A45-A634-5702F2F74986}"/>
              </a:ext>
            </a:extLst>
          </p:cNvPr>
          <p:cNvSpPr>
            <a:spLocks noGrp="1"/>
          </p:cNvSpPr>
          <p:nvPr>
            <p:ph type="body" sz="quarter" idx="11" hasCustomPrompt="1"/>
          </p:nvPr>
        </p:nvSpPr>
        <p:spPr>
          <a:xfrm>
            <a:off x="6096001" y="3343275"/>
            <a:ext cx="4724400" cy="995363"/>
          </a:xfrm>
        </p:spPr>
        <p:txBody>
          <a:bodyPr>
            <a:normAutofit/>
          </a:bodyPr>
          <a:lstStyle>
            <a:lvl1pPr marL="0" indent="0" algn="l">
              <a:buNone/>
              <a:defRPr sz="3600" b="1" i="0">
                <a:solidFill>
                  <a:schemeClr val="bg2">
                    <a:lumMod val="90000"/>
                  </a:schemeClr>
                </a:solidFill>
                <a:latin typeface="Barlow Condensed" pitchFamily="2" charset="77"/>
              </a:defRPr>
            </a:lvl1pPr>
          </a:lstStyle>
          <a:p>
            <a:pPr lvl="0"/>
            <a:r>
              <a:rPr lang="fr-FR" dirty="0"/>
              <a:t>Sous titre</a:t>
            </a:r>
          </a:p>
        </p:txBody>
      </p:sp>
      <p:cxnSp>
        <p:nvCxnSpPr>
          <p:cNvPr id="13" name="Connecteur droit 12">
            <a:extLst>
              <a:ext uri="{FF2B5EF4-FFF2-40B4-BE49-F238E27FC236}">
                <a16:creationId xmlns:a16="http://schemas.microsoft.com/office/drawing/2014/main" id="{54CF7D64-3C60-CE4F-8D28-AB0F59161967}"/>
              </a:ext>
            </a:extLst>
          </p:cNvPr>
          <p:cNvCxnSpPr>
            <a:cxnSpLocks/>
          </p:cNvCxnSpPr>
          <p:nvPr userDrawn="1"/>
        </p:nvCxnSpPr>
        <p:spPr>
          <a:xfrm>
            <a:off x="6096000" y="4961666"/>
            <a:ext cx="3123304"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pour une image  3">
            <a:extLst>
              <a:ext uri="{FF2B5EF4-FFF2-40B4-BE49-F238E27FC236}">
                <a16:creationId xmlns:a16="http://schemas.microsoft.com/office/drawing/2014/main" id="{C4890E85-2AF7-CF45-8E8F-8D061F6BB00C}"/>
              </a:ext>
            </a:extLst>
          </p:cNvPr>
          <p:cNvSpPr>
            <a:spLocks noGrp="1"/>
          </p:cNvSpPr>
          <p:nvPr>
            <p:ph type="pic" sz="quarter" idx="12"/>
          </p:nvPr>
        </p:nvSpPr>
        <p:spPr>
          <a:xfrm>
            <a:off x="630238" y="508000"/>
            <a:ext cx="5100637" cy="5202238"/>
          </a:xfrm>
        </p:spPr>
        <p:txBody>
          <a:bodyPr/>
          <a:lstStyle/>
          <a:p>
            <a:endParaRPr lang="fr-FR" dirty="0"/>
          </a:p>
        </p:txBody>
      </p:sp>
      <p:pic>
        <p:nvPicPr>
          <p:cNvPr id="6" name="Image 5" descr="Une image contenant texte, clipart&#10;&#10;Description générée automatiquement">
            <a:extLst>
              <a:ext uri="{FF2B5EF4-FFF2-40B4-BE49-F238E27FC236}">
                <a16:creationId xmlns:a16="http://schemas.microsoft.com/office/drawing/2014/main" id="{C6EBDDA2-91FA-AC46-BBE3-B30D405292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890" y="6383526"/>
            <a:ext cx="973667" cy="319638"/>
          </a:xfrm>
          <a:prstGeom prst="rect">
            <a:avLst/>
          </a:prstGeom>
        </p:spPr>
      </p:pic>
      <p:sp>
        <p:nvSpPr>
          <p:cNvPr id="12"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162671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B87BE1D-17BC-934B-9EA2-FCEFDDA94E2B}"/>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20" name="Espace réservé du texte 13">
            <a:extLst>
              <a:ext uri="{FF2B5EF4-FFF2-40B4-BE49-F238E27FC236}">
                <a16:creationId xmlns:a16="http://schemas.microsoft.com/office/drawing/2014/main" id="{32C2E8ED-3059-0A4D-920C-7F421D6DBCEA}"/>
              </a:ext>
            </a:extLst>
          </p:cNvPr>
          <p:cNvSpPr>
            <a:spLocks noGrp="1"/>
          </p:cNvSpPr>
          <p:nvPr>
            <p:ph type="body" sz="quarter" idx="10" hasCustomPrompt="1"/>
          </p:nvPr>
        </p:nvSpPr>
        <p:spPr>
          <a:xfrm>
            <a:off x="2774950" y="2479675"/>
            <a:ext cx="6443663" cy="754380"/>
          </a:xfrm>
        </p:spPr>
        <p:txBody>
          <a:bodyPr>
            <a:normAutofit/>
          </a:bodyPr>
          <a:lstStyle>
            <a:lvl1pPr marL="0" indent="0" algn="ctr">
              <a:buNone/>
              <a:defRPr sz="4800" b="1" i="0">
                <a:solidFill>
                  <a:srgbClr val="BD2C54"/>
                </a:solidFill>
                <a:latin typeface="Barlow Condensed" pitchFamily="2" charset="77"/>
              </a:defRPr>
            </a:lvl1pPr>
          </a:lstStyle>
          <a:p>
            <a:pPr lvl="0"/>
            <a:r>
              <a:rPr lang="fr-FR" dirty="0"/>
              <a:t>GROS TITRE</a:t>
            </a:r>
          </a:p>
        </p:txBody>
      </p:sp>
      <p:sp>
        <p:nvSpPr>
          <p:cNvPr id="21" name="Espace réservé du texte 15">
            <a:extLst>
              <a:ext uri="{FF2B5EF4-FFF2-40B4-BE49-F238E27FC236}">
                <a16:creationId xmlns:a16="http://schemas.microsoft.com/office/drawing/2014/main" id="{49F35ABE-8775-F94D-8BC0-DA5F8FC835CA}"/>
              </a:ext>
            </a:extLst>
          </p:cNvPr>
          <p:cNvSpPr>
            <a:spLocks noGrp="1"/>
          </p:cNvSpPr>
          <p:nvPr>
            <p:ph type="body" sz="quarter" idx="11" hasCustomPrompt="1"/>
          </p:nvPr>
        </p:nvSpPr>
        <p:spPr>
          <a:xfrm>
            <a:off x="2774950" y="3343275"/>
            <a:ext cx="6443663" cy="995363"/>
          </a:xfrm>
        </p:spPr>
        <p:txBody>
          <a:bodyPr>
            <a:normAutofit/>
          </a:bodyPr>
          <a:lstStyle>
            <a:lvl1pPr marL="0" indent="0" algn="ctr">
              <a:buNone/>
              <a:defRPr sz="3600" b="1" i="0">
                <a:solidFill>
                  <a:schemeClr val="bg2">
                    <a:lumMod val="75000"/>
                  </a:schemeClr>
                </a:solidFill>
                <a:latin typeface="Barlow Condensed" pitchFamily="2" charset="77"/>
              </a:defRPr>
            </a:lvl1pPr>
          </a:lstStyle>
          <a:p>
            <a:pPr lvl="0"/>
            <a:r>
              <a:rPr lang="fr-FR" dirty="0"/>
              <a:t>Sous titre</a:t>
            </a:r>
          </a:p>
        </p:txBody>
      </p:sp>
      <p:cxnSp>
        <p:nvCxnSpPr>
          <p:cNvPr id="22" name="Connecteur droit 21">
            <a:extLst>
              <a:ext uri="{FF2B5EF4-FFF2-40B4-BE49-F238E27FC236}">
                <a16:creationId xmlns:a16="http://schemas.microsoft.com/office/drawing/2014/main" id="{EA2CAC2A-505B-B947-88FF-57AF54786B75}"/>
              </a:ext>
            </a:extLst>
          </p:cNvPr>
          <p:cNvCxnSpPr>
            <a:cxnSpLocks/>
          </p:cNvCxnSpPr>
          <p:nvPr userDrawn="1"/>
        </p:nvCxnSpPr>
        <p:spPr>
          <a:xfrm>
            <a:off x="1354667" y="2259106"/>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1C9B8F18-3D82-F644-8F21-E7BD13455910}"/>
              </a:ext>
            </a:extLst>
          </p:cNvPr>
          <p:cNvCxnSpPr>
            <a:cxnSpLocks/>
          </p:cNvCxnSpPr>
          <p:nvPr userDrawn="1"/>
        </p:nvCxnSpPr>
        <p:spPr>
          <a:xfrm>
            <a:off x="1354667" y="4731372"/>
            <a:ext cx="9601200" cy="0"/>
          </a:xfrm>
          <a:prstGeom prst="line">
            <a:avLst/>
          </a:prstGeom>
          <a:ln w="19050">
            <a:solidFill>
              <a:srgbClr val="BE2352"/>
            </a:solidFill>
          </a:ln>
        </p:spPr>
        <p:style>
          <a:lnRef idx="1">
            <a:schemeClr val="accent1"/>
          </a:lnRef>
          <a:fillRef idx="0">
            <a:schemeClr val="accent1"/>
          </a:fillRef>
          <a:effectRef idx="0">
            <a:schemeClr val="accent1"/>
          </a:effectRef>
          <a:fontRef idx="minor">
            <a:schemeClr val="tx1"/>
          </a:fontRef>
        </p:style>
      </p:cxnSp>
      <p:pic>
        <p:nvPicPr>
          <p:cNvPr id="25" name="Image 24" descr="Une image contenant texte, clipart&#10;&#10;Description générée automatiquement">
            <a:extLst>
              <a:ext uri="{FF2B5EF4-FFF2-40B4-BE49-F238E27FC236}">
                <a16:creationId xmlns:a16="http://schemas.microsoft.com/office/drawing/2014/main" id="{A9BDFF26-53A1-C941-A4A6-BB3FBF9964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173" y="6383526"/>
            <a:ext cx="973667" cy="319638"/>
          </a:xfrm>
          <a:prstGeom prst="rect">
            <a:avLst/>
          </a:prstGeom>
        </p:spPr>
      </p:pic>
    </p:spTree>
    <p:extLst>
      <p:ext uri="{BB962C8B-B14F-4D97-AF65-F5344CB8AC3E}">
        <p14:creationId xmlns:p14="http://schemas.microsoft.com/office/powerpoint/2010/main" val="208467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172811"/>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9901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40848969-C5B4-8840-B9F6-42B20468B1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763" y="2240351"/>
            <a:ext cx="296053" cy="296053"/>
          </a:xfrm>
          <a:prstGeom prst="rect">
            <a:avLst/>
          </a:prstGeom>
        </p:spPr>
      </p:pic>
      <p:sp>
        <p:nvSpPr>
          <p:cNvPr id="11" name="Espace réservé du texte 10">
            <a:extLst>
              <a:ext uri="{FF2B5EF4-FFF2-40B4-BE49-F238E27FC236}">
                <a16:creationId xmlns:a16="http://schemas.microsoft.com/office/drawing/2014/main" id="{84656303-D931-BB4D-865D-896F3168785B}"/>
              </a:ext>
            </a:extLst>
          </p:cNvPr>
          <p:cNvSpPr>
            <a:spLocks noGrp="1"/>
          </p:cNvSpPr>
          <p:nvPr>
            <p:ph type="body" sz="quarter" idx="12" hasCustomPrompt="1"/>
          </p:nvPr>
        </p:nvSpPr>
        <p:spPr>
          <a:xfrm>
            <a:off x="973931" y="2183611"/>
            <a:ext cx="4757737" cy="428475"/>
          </a:xfrm>
        </p:spPr>
        <p:txBody>
          <a:bodyPr>
            <a:normAutofit/>
          </a:bodyPr>
          <a:lstStyle>
            <a:lvl1pPr marL="0" indent="0">
              <a:buNone/>
              <a:defRPr sz="2800" b="1" i="0">
                <a:solidFill>
                  <a:srgbClr val="BD2C54"/>
                </a:solidFill>
                <a:latin typeface="Barlow Condensed" pitchFamily="2" charset="77"/>
              </a:defRPr>
            </a:lvl1pPr>
          </a:lstStyle>
          <a:p>
            <a:pPr lvl="0"/>
            <a:r>
              <a:rPr lang="fr-FR" dirty="0"/>
              <a:t>INTERTITRE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639763" y="2773113"/>
            <a:ext cx="5557837" cy="951826"/>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4" name="Espace réservé du texte 23">
            <a:extLst>
              <a:ext uri="{FF2B5EF4-FFF2-40B4-BE49-F238E27FC236}">
                <a16:creationId xmlns:a16="http://schemas.microsoft.com/office/drawing/2014/main" id="{0C9E4DA0-39EB-5741-8CED-6A2C0FDD50BA}"/>
              </a:ext>
            </a:extLst>
          </p:cNvPr>
          <p:cNvSpPr>
            <a:spLocks noGrp="1"/>
          </p:cNvSpPr>
          <p:nvPr>
            <p:ph type="body" sz="quarter" idx="14" hasCustomPrompt="1"/>
          </p:nvPr>
        </p:nvSpPr>
        <p:spPr>
          <a:xfrm>
            <a:off x="973931" y="4139286"/>
            <a:ext cx="5138737" cy="296053"/>
          </a:xfrm>
        </p:spPr>
        <p:txBody>
          <a:bodyPr>
            <a:normAutofit/>
          </a:bodyPr>
          <a:lstStyle>
            <a:lvl1pPr marL="0" indent="0">
              <a:buNone/>
              <a:defRPr sz="2000" b="0" i="0">
                <a:solidFill>
                  <a:srgbClr val="BD2C54"/>
                </a:solidFill>
                <a:latin typeface="Barlow Condensed Medium" pitchFamily="2" charset="77"/>
              </a:defRPr>
            </a:lvl1pPr>
          </a:lstStyle>
          <a:p>
            <a:pPr lvl="0"/>
            <a:r>
              <a:rPr lang="fr-FR" dirty="0"/>
              <a:t>INTERTITRE PETIT</a:t>
            </a:r>
          </a:p>
        </p:txBody>
      </p:sp>
      <p:sp>
        <p:nvSpPr>
          <p:cNvPr id="26" name="Espace réservé du texte 25">
            <a:extLst>
              <a:ext uri="{FF2B5EF4-FFF2-40B4-BE49-F238E27FC236}">
                <a16:creationId xmlns:a16="http://schemas.microsoft.com/office/drawing/2014/main" id="{842CE7A7-6AB9-394F-B439-518F627B2F3A}"/>
              </a:ext>
            </a:extLst>
          </p:cNvPr>
          <p:cNvSpPr>
            <a:spLocks noGrp="1"/>
          </p:cNvSpPr>
          <p:nvPr>
            <p:ph type="body" sz="quarter" idx="15" hasCustomPrompt="1"/>
          </p:nvPr>
        </p:nvSpPr>
        <p:spPr>
          <a:xfrm>
            <a:off x="639763" y="4604386"/>
            <a:ext cx="5557837" cy="871538"/>
          </a:xfrm>
        </p:spPr>
        <p:txBody>
          <a:bodyPr>
            <a:noAutofit/>
          </a:bodyPr>
          <a:lstStyle>
            <a:lvl1pPr marL="0" indent="0">
              <a:buNone/>
              <a:defRPr sz="1800" b="0" i="0">
                <a:solidFill>
                  <a:schemeClr val="tx1">
                    <a:lumMod val="65000"/>
                    <a:lumOff val="35000"/>
                  </a:schemeClr>
                </a:solidFill>
                <a:latin typeface="Barlow Condensed" pitchFamily="2" charset="77"/>
              </a:defRPr>
            </a:lvl1pPr>
            <a:lvl2pPr>
              <a:defRPr sz="1400" b="0" i="0">
                <a:solidFill>
                  <a:schemeClr val="tx1">
                    <a:lumMod val="65000"/>
                    <a:lumOff val="35000"/>
                  </a:schemeClr>
                </a:solidFill>
                <a:latin typeface="Barlow Condensed" pitchFamily="2" charset="77"/>
              </a:defRPr>
            </a:lvl2pPr>
            <a:lvl3pPr>
              <a:defRPr sz="1400" b="0" i="0">
                <a:solidFill>
                  <a:schemeClr val="tx1">
                    <a:lumMod val="65000"/>
                    <a:lumOff val="35000"/>
                  </a:schemeClr>
                </a:solidFill>
                <a:latin typeface="Barlow Condensed" pitchFamily="2" charset="77"/>
              </a:defRPr>
            </a:lvl3pPr>
            <a:lvl4pPr>
              <a:defRPr sz="1400" b="0" i="0">
                <a:solidFill>
                  <a:schemeClr val="tx1">
                    <a:lumMod val="65000"/>
                    <a:lumOff val="35000"/>
                  </a:schemeClr>
                </a:solidFill>
                <a:latin typeface="Barlow Condensed" pitchFamily="2" charset="77"/>
              </a:defRPr>
            </a:lvl4pPr>
            <a:lvl5pPr>
              <a:defRPr sz="1400" b="0" i="0">
                <a:solidFill>
                  <a:schemeClr val="tx1">
                    <a:lumMod val="65000"/>
                    <a:lumOff val="35000"/>
                  </a:schemeClr>
                </a:solidFill>
                <a:latin typeface="Barlow Condensed" pitchFamily="2" charset="77"/>
              </a:defRPr>
            </a:lvl5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8" name="Espace réservé pour une image  27">
            <a:extLst>
              <a:ext uri="{FF2B5EF4-FFF2-40B4-BE49-F238E27FC236}">
                <a16:creationId xmlns:a16="http://schemas.microsoft.com/office/drawing/2014/main" id="{076358A3-8234-6D4E-BF58-20E21C0D83DA}"/>
              </a:ext>
            </a:extLst>
          </p:cNvPr>
          <p:cNvSpPr>
            <a:spLocks noGrp="1"/>
          </p:cNvSpPr>
          <p:nvPr>
            <p:ph type="pic" sz="quarter" idx="16"/>
          </p:nvPr>
        </p:nvSpPr>
        <p:spPr>
          <a:xfrm>
            <a:off x="7392691" y="650875"/>
            <a:ext cx="3874577" cy="5034165"/>
          </a:xfrm>
        </p:spPr>
        <p:txBody>
          <a:bodyPr/>
          <a:lstStyle/>
          <a:p>
            <a:endParaRPr lang="fr-FR"/>
          </a:p>
        </p:txBody>
      </p:sp>
      <p:cxnSp>
        <p:nvCxnSpPr>
          <p:cNvPr id="29" name="Connecteur droit 28">
            <a:extLst>
              <a:ext uri="{FF2B5EF4-FFF2-40B4-BE49-F238E27FC236}">
                <a16:creationId xmlns:a16="http://schemas.microsoft.com/office/drawing/2014/main" id="{F40D4839-F9F3-F94C-9E35-720698E32093}"/>
              </a:ext>
            </a:extLst>
          </p:cNvPr>
          <p:cNvCxnSpPr>
            <a:cxnSpLocks/>
          </p:cNvCxnSpPr>
          <p:nvPr userDrawn="1"/>
        </p:nvCxnSpPr>
        <p:spPr>
          <a:xfrm>
            <a:off x="7392691" y="604434"/>
            <a:ext cx="3874577"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693019DB-6CDE-4B49-8CA8-EDBA0DCAAB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9763" y="4139286"/>
            <a:ext cx="296053" cy="296053"/>
          </a:xfrm>
          <a:prstGeom prst="rect">
            <a:avLst/>
          </a:prstGeom>
        </p:spPr>
      </p:pic>
      <p:sp>
        <p:nvSpPr>
          <p:cNvPr id="31" name="Rectangle 30">
            <a:extLst>
              <a:ext uri="{FF2B5EF4-FFF2-40B4-BE49-F238E27FC236}">
                <a16:creationId xmlns:a16="http://schemas.microsoft.com/office/drawing/2014/main" id="{E7157D7F-DA88-814A-ADC9-59ED5355A15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pic>
        <p:nvPicPr>
          <p:cNvPr id="32" name="Image 31" descr="Une image contenant texte, clipart&#10;&#10;Description générée automatiquement">
            <a:extLst>
              <a:ext uri="{FF2B5EF4-FFF2-40B4-BE49-F238E27FC236}">
                <a16:creationId xmlns:a16="http://schemas.microsoft.com/office/drawing/2014/main" id="{8139670C-6E77-D444-8148-2AF25406FD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865" y="6383526"/>
            <a:ext cx="973667" cy="319638"/>
          </a:xfrm>
          <a:prstGeom prst="rect">
            <a:avLst/>
          </a:prstGeom>
        </p:spPr>
      </p:pic>
      <p:sp>
        <p:nvSpPr>
          <p:cNvPr id="1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34028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993" y="6383526"/>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2" name="Espace réservé du numéro de diapositive 1"/>
          <p:cNvSpPr>
            <a:spLocks noGrp="1"/>
          </p:cNvSpPr>
          <p:nvPr>
            <p:ph type="sldNum" sz="quarter" idx="16"/>
          </p:nvPr>
        </p:nvSpPr>
        <p:spPr/>
        <p:txBody>
          <a:body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249096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apositive de tit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C0D60F0-382B-E145-8E43-C8AF4ABBF443}"/>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3" name="Espace réservé du texte 12">
            <a:extLst>
              <a:ext uri="{FF2B5EF4-FFF2-40B4-BE49-F238E27FC236}">
                <a16:creationId xmlns:a16="http://schemas.microsoft.com/office/drawing/2014/main" id="{8A6358F6-35FB-E441-AABB-6C84F7B7D6F5}"/>
              </a:ext>
            </a:extLst>
          </p:cNvPr>
          <p:cNvSpPr>
            <a:spLocks noGrp="1"/>
          </p:cNvSpPr>
          <p:nvPr>
            <p:ph type="body" sz="quarter" idx="13" hasCustomPrompt="1"/>
          </p:nvPr>
        </p:nvSpPr>
        <p:spPr>
          <a:xfrm>
            <a:off x="7229750" y="2322513"/>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3" name="Espace réservé du graphique 2">
            <a:extLst>
              <a:ext uri="{FF2B5EF4-FFF2-40B4-BE49-F238E27FC236}">
                <a16:creationId xmlns:a16="http://schemas.microsoft.com/office/drawing/2014/main" id="{244DFCD0-5271-5C4A-8A8B-529367F7B440}"/>
              </a:ext>
            </a:extLst>
          </p:cNvPr>
          <p:cNvSpPr>
            <a:spLocks noGrp="1"/>
          </p:cNvSpPr>
          <p:nvPr>
            <p:ph type="chart" sz="quarter" idx="14"/>
          </p:nvPr>
        </p:nvSpPr>
        <p:spPr>
          <a:xfrm>
            <a:off x="639763" y="2322513"/>
            <a:ext cx="6245225" cy="3586162"/>
          </a:xfrm>
        </p:spPr>
        <p:txBody>
          <a:bodyPr/>
          <a:lstStyle/>
          <a:p>
            <a:endParaRPr lang="fr-FR"/>
          </a:p>
        </p:txBody>
      </p:sp>
      <p:pic>
        <p:nvPicPr>
          <p:cNvPr id="19" name="Image 18" descr="Une image contenant texte, clipart&#10;&#10;Description générée automatiquement">
            <a:extLst>
              <a:ext uri="{FF2B5EF4-FFF2-40B4-BE49-F238E27FC236}">
                <a16:creationId xmlns:a16="http://schemas.microsoft.com/office/drawing/2014/main" id="{738D59B8-1533-3845-8EFB-D08909FB10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081" y="6361185"/>
            <a:ext cx="973667" cy="319638"/>
          </a:xfrm>
          <a:prstGeom prst="rect">
            <a:avLst/>
          </a:prstGeom>
        </p:spPr>
      </p:pic>
      <p:sp>
        <p:nvSpPr>
          <p:cNvPr id="6" name="Espace réservé du texte 5">
            <a:extLst>
              <a:ext uri="{FF2B5EF4-FFF2-40B4-BE49-F238E27FC236}">
                <a16:creationId xmlns:a16="http://schemas.microsoft.com/office/drawing/2014/main" id="{03BD03DE-2625-8A46-9FFA-C4EC1DB1D74C}"/>
              </a:ext>
            </a:extLst>
          </p:cNvPr>
          <p:cNvSpPr>
            <a:spLocks noGrp="1"/>
          </p:cNvSpPr>
          <p:nvPr>
            <p:ph type="body" sz="quarter" idx="15" hasCustomPrompt="1"/>
          </p:nvPr>
        </p:nvSpPr>
        <p:spPr>
          <a:xfrm>
            <a:off x="7229475" y="3802386"/>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sp>
        <p:nvSpPr>
          <p:cNvPr id="10"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144097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F2A963-6FE3-114F-B0B3-BBBD92773229}"/>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GROS TITRE</a:t>
            </a:r>
          </a:p>
        </p:txBody>
      </p:sp>
      <p:sp>
        <p:nvSpPr>
          <p:cNvPr id="7" name="Espace réservé du texte 6">
            <a:extLst>
              <a:ext uri="{FF2B5EF4-FFF2-40B4-BE49-F238E27FC236}">
                <a16:creationId xmlns:a16="http://schemas.microsoft.com/office/drawing/2014/main" id="{0002538E-E51F-5341-8D65-C3A5CA280557}"/>
              </a:ext>
            </a:extLst>
          </p:cNvPr>
          <p:cNvSpPr>
            <a:spLocks noGrp="1"/>
          </p:cNvSpPr>
          <p:nvPr>
            <p:ph type="body" sz="quarter" idx="11" hasCustomPrompt="1"/>
          </p:nvPr>
        </p:nvSpPr>
        <p:spPr>
          <a:xfrm>
            <a:off x="639763" y="1322070"/>
            <a:ext cx="5426075" cy="477371"/>
          </a:xfrm>
        </p:spPr>
        <p:txBody>
          <a:bodyPr/>
          <a:lstStyle>
            <a:lvl1pPr marL="0" indent="0">
              <a:buNone/>
              <a:defRPr b="1" i="0">
                <a:solidFill>
                  <a:srgbClr val="BD2C54"/>
                </a:solidFill>
                <a:latin typeface="Barlow Condensed" pitchFamily="2" charset="77"/>
              </a:defRPr>
            </a:lvl1pPr>
          </a:lstStyle>
          <a:p>
            <a:pPr lvl="0"/>
            <a:r>
              <a:rPr lang="fr-FR" dirty="0"/>
              <a:t>Sous titre</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209175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tableau 3">
            <a:extLst>
              <a:ext uri="{FF2B5EF4-FFF2-40B4-BE49-F238E27FC236}">
                <a16:creationId xmlns:a16="http://schemas.microsoft.com/office/drawing/2014/main" id="{DD252964-7F86-E141-AD4C-604EF45ACE61}"/>
              </a:ext>
            </a:extLst>
          </p:cNvPr>
          <p:cNvSpPr>
            <a:spLocks noGrp="1"/>
          </p:cNvSpPr>
          <p:nvPr>
            <p:ph type="tbl" sz="quarter" idx="14"/>
          </p:nvPr>
        </p:nvSpPr>
        <p:spPr>
          <a:xfrm>
            <a:off x="639763" y="2281239"/>
            <a:ext cx="5856287" cy="2320958"/>
          </a:xfrm>
        </p:spPr>
        <p:txBody>
          <a:bodyPr/>
          <a:lstStyle/>
          <a:p>
            <a:endParaRPr lang="fr-FR"/>
          </a:p>
        </p:txBody>
      </p:sp>
      <p:pic>
        <p:nvPicPr>
          <p:cNvPr id="12" name="Image 11" descr="Une image contenant texte, clipart&#10;&#10;Description générée automatiquement">
            <a:extLst>
              <a:ext uri="{FF2B5EF4-FFF2-40B4-BE49-F238E27FC236}">
                <a16:creationId xmlns:a16="http://schemas.microsoft.com/office/drawing/2014/main" id="{12D9A8CD-BB37-9942-9653-AE38B60B8B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1608" y="6397190"/>
            <a:ext cx="973667" cy="319638"/>
          </a:xfrm>
          <a:prstGeom prst="rect">
            <a:avLst/>
          </a:prstGeom>
        </p:spPr>
      </p:pic>
      <p:sp>
        <p:nvSpPr>
          <p:cNvPr id="16" name="Espace réservé du texte 12">
            <a:extLst>
              <a:ext uri="{FF2B5EF4-FFF2-40B4-BE49-F238E27FC236}">
                <a16:creationId xmlns:a16="http://schemas.microsoft.com/office/drawing/2014/main" id="{230C8353-6E53-6A49-AA42-3C116DBCE79C}"/>
              </a:ext>
            </a:extLst>
          </p:cNvPr>
          <p:cNvSpPr>
            <a:spLocks noGrp="1"/>
          </p:cNvSpPr>
          <p:nvPr>
            <p:ph type="body" sz="quarter" idx="13" hasCustomPrompt="1"/>
          </p:nvPr>
        </p:nvSpPr>
        <p:spPr>
          <a:xfrm>
            <a:off x="7229750" y="1416580"/>
            <a:ext cx="4436733" cy="1395735"/>
          </a:xfrm>
        </p:spPr>
        <p:txBody>
          <a:bodyPr>
            <a:normAutofit/>
          </a:bodyPr>
          <a:lstStyle>
            <a:lvl1pPr marL="0" indent="0">
              <a:buNone/>
              <a:defRPr sz="1800"/>
            </a:lvl1pPr>
          </a:lstStyle>
          <a:p>
            <a:pPr>
              <a:defRPr/>
            </a:pPr>
            <a:r>
              <a:rPr lang="fr-FR" dirty="0">
                <a:solidFill>
                  <a:schemeClr val="tx1">
                    <a:lumMod val="65000"/>
                    <a:lumOff val="35000"/>
                  </a:schemeClr>
                </a:solidFill>
                <a:latin typeface="Barlow Condensed Medium" pitchFamily="2" charset="77"/>
                <a:cs typeface="Arial" panose="020B0604020202020204" pitchFamily="34" charset="0"/>
              </a:rPr>
              <a:t>Intro Le Centre de Gestion a mis en place des contrats pour formaliser la relation juridique entre l’employeur (le Centre de Gestion) et l’agent contractuel.</a:t>
            </a:r>
          </a:p>
          <a:p>
            <a:endParaRPr lang="fr-FR" dirty="0">
              <a:solidFill>
                <a:schemeClr val="tx1">
                  <a:lumMod val="65000"/>
                  <a:lumOff val="35000"/>
                </a:schemeClr>
              </a:solidFill>
              <a:latin typeface="Barlow Condensed Medium" pitchFamily="2" charset="77"/>
              <a:cs typeface="Arial" panose="020B0604020202020204" pitchFamily="34" charset="0"/>
            </a:endParaRPr>
          </a:p>
        </p:txBody>
      </p:sp>
      <p:sp>
        <p:nvSpPr>
          <p:cNvPr id="18" name="Espace réservé du texte 5">
            <a:extLst>
              <a:ext uri="{FF2B5EF4-FFF2-40B4-BE49-F238E27FC236}">
                <a16:creationId xmlns:a16="http://schemas.microsoft.com/office/drawing/2014/main" id="{2A21DF79-BFF8-C844-9C63-3502CF38467B}"/>
              </a:ext>
            </a:extLst>
          </p:cNvPr>
          <p:cNvSpPr>
            <a:spLocks noGrp="1"/>
          </p:cNvSpPr>
          <p:nvPr>
            <p:ph type="body" sz="quarter" idx="15" hasCustomPrompt="1"/>
          </p:nvPr>
        </p:nvSpPr>
        <p:spPr>
          <a:xfrm>
            <a:off x="7229475" y="2896453"/>
            <a:ext cx="4437063" cy="2049462"/>
          </a:xfrm>
        </p:spPr>
        <p:txBody>
          <a:bodyPr>
            <a:noAutofit/>
          </a:bodyPr>
          <a:lstStyle>
            <a:lvl1pPr marL="0" indent="0">
              <a:buNone/>
              <a:defRPr sz="1800"/>
            </a:lvl1pPr>
          </a:lstStyle>
          <a:p>
            <a:pPr>
              <a:defRPr/>
            </a:pPr>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a:p>
            <a:r>
              <a:rPr lang="fr-FR" dirty="0">
                <a:solidFill>
                  <a:schemeClr val="tx1">
                    <a:lumMod val="65000"/>
                    <a:lumOff val="35000"/>
                  </a:schemeClr>
                </a:solidFill>
                <a:latin typeface="Barlow Condensed" pitchFamily="2" charset="77"/>
                <a:cs typeface="Arial" panose="020B0604020202020204" pitchFamily="34" charset="0"/>
              </a:rPr>
              <a:t>Intro Le Centre de Gestion a mis en place des contrats pour formaliser la relation juridique entre l’employeur (le Centre de Gestion) et l’agent contractuel.</a:t>
            </a:r>
          </a:p>
        </p:txBody>
      </p:sp>
      <p:cxnSp>
        <p:nvCxnSpPr>
          <p:cNvPr id="8" name="Connecteur droit 7">
            <a:extLst>
              <a:ext uri="{FF2B5EF4-FFF2-40B4-BE49-F238E27FC236}">
                <a16:creationId xmlns:a16="http://schemas.microsoft.com/office/drawing/2014/main" id="{19909E05-551C-1040-8407-0700B8469BFD}"/>
              </a:ext>
            </a:extLst>
          </p:cNvPr>
          <p:cNvCxnSpPr>
            <a:cxnSpLocks/>
          </p:cNvCxnSpPr>
          <p:nvPr userDrawn="1"/>
        </p:nvCxnSpPr>
        <p:spPr>
          <a:xfrm>
            <a:off x="639763" y="5207000"/>
            <a:ext cx="1102672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888A12D6-2D45-B646-8992-FF27FD097107}"/>
              </a:ext>
            </a:extLst>
          </p:cNvPr>
          <p:cNvSpPr/>
          <p:nvPr userDrawn="1"/>
        </p:nvSpPr>
        <p:spPr>
          <a:xfrm>
            <a:off x="639763"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81E758D3-E62E-3140-99C0-5B7E04D4E5CC}"/>
              </a:ext>
            </a:extLst>
          </p:cNvPr>
          <p:cNvCxnSpPr/>
          <p:nvPr userDrawn="1"/>
        </p:nvCxnSpPr>
        <p:spPr>
          <a:xfrm flipV="1">
            <a:off x="699029"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0" name="Espace réservé du texte 29">
            <a:extLst>
              <a:ext uri="{FF2B5EF4-FFF2-40B4-BE49-F238E27FC236}">
                <a16:creationId xmlns:a16="http://schemas.microsoft.com/office/drawing/2014/main" id="{29BA5ACD-11F2-2D4E-8B44-1F070A37329F}"/>
              </a:ext>
            </a:extLst>
          </p:cNvPr>
          <p:cNvSpPr>
            <a:spLocks noGrp="1"/>
          </p:cNvSpPr>
          <p:nvPr>
            <p:ph type="body" sz="quarter" idx="16" hasCustomPrompt="1"/>
          </p:nvPr>
        </p:nvSpPr>
        <p:spPr>
          <a:xfrm>
            <a:off x="75882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3" name="Espace réservé du texte 6">
            <a:extLst>
              <a:ext uri="{FF2B5EF4-FFF2-40B4-BE49-F238E27FC236}">
                <a16:creationId xmlns:a16="http://schemas.microsoft.com/office/drawing/2014/main" id="{342A469D-65AE-1A40-8087-CDD1A09F9F55}"/>
              </a:ext>
            </a:extLst>
          </p:cNvPr>
          <p:cNvSpPr>
            <a:spLocks noGrp="1"/>
          </p:cNvSpPr>
          <p:nvPr>
            <p:ph type="body" sz="quarter" idx="18" hasCustomPrompt="1"/>
          </p:nvPr>
        </p:nvSpPr>
        <p:spPr>
          <a:xfrm>
            <a:off x="75829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4" name="Espace réservé du texte 29">
            <a:extLst>
              <a:ext uri="{FF2B5EF4-FFF2-40B4-BE49-F238E27FC236}">
                <a16:creationId xmlns:a16="http://schemas.microsoft.com/office/drawing/2014/main" id="{2CF2D7A5-784E-024C-8055-664816722DFC}"/>
              </a:ext>
            </a:extLst>
          </p:cNvPr>
          <p:cNvSpPr>
            <a:spLocks noGrp="1"/>
          </p:cNvSpPr>
          <p:nvPr>
            <p:ph type="body" sz="quarter" idx="19" hasCustomPrompt="1"/>
          </p:nvPr>
        </p:nvSpPr>
        <p:spPr>
          <a:xfrm>
            <a:off x="75882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5" name="Espace réservé du texte 29">
            <a:extLst>
              <a:ext uri="{FF2B5EF4-FFF2-40B4-BE49-F238E27FC236}">
                <a16:creationId xmlns:a16="http://schemas.microsoft.com/office/drawing/2014/main" id="{05F3DFC8-3166-0046-A2F6-7A5BFF3AE195}"/>
              </a:ext>
            </a:extLst>
          </p:cNvPr>
          <p:cNvSpPr>
            <a:spLocks noGrp="1"/>
          </p:cNvSpPr>
          <p:nvPr>
            <p:ph type="body" sz="quarter" idx="20" hasCustomPrompt="1"/>
          </p:nvPr>
        </p:nvSpPr>
        <p:spPr>
          <a:xfrm>
            <a:off x="3247643"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6" name="Espace réservé du texte 6">
            <a:extLst>
              <a:ext uri="{FF2B5EF4-FFF2-40B4-BE49-F238E27FC236}">
                <a16:creationId xmlns:a16="http://schemas.microsoft.com/office/drawing/2014/main" id="{36094160-FA72-0E44-8DC0-8BE92CAD7CB4}"/>
              </a:ext>
            </a:extLst>
          </p:cNvPr>
          <p:cNvSpPr>
            <a:spLocks noGrp="1"/>
          </p:cNvSpPr>
          <p:nvPr>
            <p:ph type="body" sz="quarter" idx="21" hasCustomPrompt="1"/>
          </p:nvPr>
        </p:nvSpPr>
        <p:spPr>
          <a:xfrm>
            <a:off x="3247114"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37" name="Espace réservé du texte 29">
            <a:extLst>
              <a:ext uri="{FF2B5EF4-FFF2-40B4-BE49-F238E27FC236}">
                <a16:creationId xmlns:a16="http://schemas.microsoft.com/office/drawing/2014/main" id="{D0F313D8-35C3-EA46-8035-771A1D215061}"/>
              </a:ext>
            </a:extLst>
          </p:cNvPr>
          <p:cNvSpPr>
            <a:spLocks noGrp="1"/>
          </p:cNvSpPr>
          <p:nvPr>
            <p:ph type="body" sz="quarter" idx="22" hasCustomPrompt="1"/>
          </p:nvPr>
        </p:nvSpPr>
        <p:spPr>
          <a:xfrm>
            <a:off x="3247643"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38" name="Espace réservé du texte 29">
            <a:extLst>
              <a:ext uri="{FF2B5EF4-FFF2-40B4-BE49-F238E27FC236}">
                <a16:creationId xmlns:a16="http://schemas.microsoft.com/office/drawing/2014/main" id="{4BD91171-FB71-A840-8646-14260A822143}"/>
              </a:ext>
            </a:extLst>
          </p:cNvPr>
          <p:cNvSpPr>
            <a:spLocks noGrp="1"/>
          </p:cNvSpPr>
          <p:nvPr>
            <p:ph type="body" sz="quarter" idx="23" hasCustomPrompt="1"/>
          </p:nvPr>
        </p:nvSpPr>
        <p:spPr>
          <a:xfrm>
            <a:off x="5860214"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39" name="Espace réservé du texte 6">
            <a:extLst>
              <a:ext uri="{FF2B5EF4-FFF2-40B4-BE49-F238E27FC236}">
                <a16:creationId xmlns:a16="http://schemas.microsoft.com/office/drawing/2014/main" id="{BD6CF42D-1A2D-3647-AAAF-F515710634C3}"/>
              </a:ext>
            </a:extLst>
          </p:cNvPr>
          <p:cNvSpPr>
            <a:spLocks noGrp="1"/>
          </p:cNvSpPr>
          <p:nvPr>
            <p:ph type="body" sz="quarter" idx="24" hasCustomPrompt="1"/>
          </p:nvPr>
        </p:nvSpPr>
        <p:spPr>
          <a:xfrm>
            <a:off x="5859685"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0" name="Espace réservé du texte 29">
            <a:extLst>
              <a:ext uri="{FF2B5EF4-FFF2-40B4-BE49-F238E27FC236}">
                <a16:creationId xmlns:a16="http://schemas.microsoft.com/office/drawing/2014/main" id="{F59990C6-8D4F-0448-9839-2BE951FC8F6A}"/>
              </a:ext>
            </a:extLst>
          </p:cNvPr>
          <p:cNvSpPr>
            <a:spLocks noGrp="1"/>
          </p:cNvSpPr>
          <p:nvPr>
            <p:ph type="body" sz="quarter" idx="25" hasCustomPrompt="1"/>
          </p:nvPr>
        </p:nvSpPr>
        <p:spPr>
          <a:xfrm>
            <a:off x="5860214"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1" name="Espace réservé du texte 29">
            <a:extLst>
              <a:ext uri="{FF2B5EF4-FFF2-40B4-BE49-F238E27FC236}">
                <a16:creationId xmlns:a16="http://schemas.microsoft.com/office/drawing/2014/main" id="{41C3A053-6E33-0140-A353-0A1358F3E783}"/>
              </a:ext>
            </a:extLst>
          </p:cNvPr>
          <p:cNvSpPr>
            <a:spLocks noGrp="1"/>
          </p:cNvSpPr>
          <p:nvPr>
            <p:ph type="body" sz="quarter" idx="26" hasCustomPrompt="1"/>
          </p:nvPr>
        </p:nvSpPr>
        <p:spPr>
          <a:xfrm>
            <a:off x="8300906"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2" name="Espace réservé du texte 6">
            <a:extLst>
              <a:ext uri="{FF2B5EF4-FFF2-40B4-BE49-F238E27FC236}">
                <a16:creationId xmlns:a16="http://schemas.microsoft.com/office/drawing/2014/main" id="{4347759B-830A-5841-87FE-0F1F7C1CCF71}"/>
              </a:ext>
            </a:extLst>
          </p:cNvPr>
          <p:cNvSpPr>
            <a:spLocks noGrp="1"/>
          </p:cNvSpPr>
          <p:nvPr>
            <p:ph type="body" sz="quarter" idx="27" hasCustomPrompt="1"/>
          </p:nvPr>
        </p:nvSpPr>
        <p:spPr>
          <a:xfrm>
            <a:off x="8300377"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3" name="Espace réservé du texte 29">
            <a:extLst>
              <a:ext uri="{FF2B5EF4-FFF2-40B4-BE49-F238E27FC236}">
                <a16:creationId xmlns:a16="http://schemas.microsoft.com/office/drawing/2014/main" id="{AD8F85C9-8D4B-5E46-BAE3-9B18DE0FD0F1}"/>
              </a:ext>
            </a:extLst>
          </p:cNvPr>
          <p:cNvSpPr>
            <a:spLocks noGrp="1"/>
          </p:cNvSpPr>
          <p:nvPr>
            <p:ph type="body" sz="quarter" idx="28" hasCustomPrompt="1"/>
          </p:nvPr>
        </p:nvSpPr>
        <p:spPr>
          <a:xfrm>
            <a:off x="8300906"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4" name="Espace réservé du texte 29">
            <a:extLst>
              <a:ext uri="{FF2B5EF4-FFF2-40B4-BE49-F238E27FC236}">
                <a16:creationId xmlns:a16="http://schemas.microsoft.com/office/drawing/2014/main" id="{1F523A0E-165F-5040-9843-1914A540B765}"/>
              </a:ext>
            </a:extLst>
          </p:cNvPr>
          <p:cNvSpPr>
            <a:spLocks noGrp="1"/>
          </p:cNvSpPr>
          <p:nvPr>
            <p:ph type="body" sz="quarter" idx="29" hasCustomPrompt="1"/>
          </p:nvPr>
        </p:nvSpPr>
        <p:spPr>
          <a:xfrm>
            <a:off x="10459715" y="5299075"/>
            <a:ext cx="1163638" cy="187325"/>
          </a:xfrm>
        </p:spPr>
        <p:txBody>
          <a:bodyPr>
            <a:noAutofit/>
          </a:bodyPr>
          <a:lstStyle>
            <a:lvl1pPr marL="0" indent="0">
              <a:buNone/>
              <a:defRPr sz="1050">
                <a:solidFill>
                  <a:schemeClr val="tx1">
                    <a:lumMod val="50000"/>
                    <a:lumOff val="50000"/>
                  </a:schemeClr>
                </a:solidFill>
              </a:defRPr>
            </a:lvl1pPr>
          </a:lstStyle>
          <a:p>
            <a:pPr lvl="0"/>
            <a:r>
              <a:rPr lang="fr-FR" sz="1050" dirty="0"/>
              <a:t>Date 00/00/0000</a:t>
            </a:r>
            <a:endParaRPr lang="fr-FR" dirty="0"/>
          </a:p>
        </p:txBody>
      </p:sp>
      <p:sp>
        <p:nvSpPr>
          <p:cNvPr id="45" name="Espace réservé du texte 6">
            <a:extLst>
              <a:ext uri="{FF2B5EF4-FFF2-40B4-BE49-F238E27FC236}">
                <a16:creationId xmlns:a16="http://schemas.microsoft.com/office/drawing/2014/main" id="{A6BF0AA5-263C-0947-9FE7-F805E73BAA6D}"/>
              </a:ext>
            </a:extLst>
          </p:cNvPr>
          <p:cNvSpPr>
            <a:spLocks noGrp="1"/>
          </p:cNvSpPr>
          <p:nvPr>
            <p:ph type="body" sz="quarter" idx="30" hasCustomPrompt="1"/>
          </p:nvPr>
        </p:nvSpPr>
        <p:spPr>
          <a:xfrm>
            <a:off x="10459186" y="5502186"/>
            <a:ext cx="1340292" cy="269392"/>
          </a:xfrm>
        </p:spPr>
        <p:txBody>
          <a:bodyPr>
            <a:normAutofit/>
          </a:bodyPr>
          <a:lstStyle>
            <a:lvl1pPr marL="0" indent="0">
              <a:buNone/>
              <a:defRPr sz="1400" b="1" i="0">
                <a:solidFill>
                  <a:srgbClr val="BD2C54"/>
                </a:solidFill>
                <a:latin typeface="Barlow Condensed" pitchFamily="2" charset="77"/>
              </a:defRPr>
            </a:lvl1pPr>
          </a:lstStyle>
          <a:p>
            <a:pPr lvl="0"/>
            <a:r>
              <a:rPr lang="fr-FR" dirty="0"/>
              <a:t>événement</a:t>
            </a:r>
          </a:p>
        </p:txBody>
      </p:sp>
      <p:sp>
        <p:nvSpPr>
          <p:cNvPr id="46" name="Espace réservé du texte 29">
            <a:extLst>
              <a:ext uri="{FF2B5EF4-FFF2-40B4-BE49-F238E27FC236}">
                <a16:creationId xmlns:a16="http://schemas.microsoft.com/office/drawing/2014/main" id="{40D06BC9-4C66-E74B-B7C6-CCB4708C3307}"/>
              </a:ext>
            </a:extLst>
          </p:cNvPr>
          <p:cNvSpPr>
            <a:spLocks noGrp="1"/>
          </p:cNvSpPr>
          <p:nvPr>
            <p:ph type="body" sz="quarter" idx="31" hasCustomPrompt="1"/>
          </p:nvPr>
        </p:nvSpPr>
        <p:spPr>
          <a:xfrm>
            <a:off x="10459715" y="5787213"/>
            <a:ext cx="1163638" cy="187325"/>
          </a:xfrm>
        </p:spPr>
        <p:txBody>
          <a:bodyPr>
            <a:noAutofit/>
          </a:bodyPr>
          <a:lstStyle>
            <a:lvl1pPr marL="0" indent="0">
              <a:buNone/>
              <a:defRPr sz="1050" i="1">
                <a:solidFill>
                  <a:schemeClr val="bg2">
                    <a:lumMod val="90000"/>
                  </a:schemeClr>
                </a:solidFill>
              </a:defRPr>
            </a:lvl1pPr>
          </a:lstStyle>
          <a:p>
            <a:pPr lvl="0"/>
            <a:r>
              <a:rPr lang="fr-FR" sz="1050" dirty="0"/>
              <a:t>détails</a:t>
            </a:r>
            <a:endParaRPr lang="fr-FR" dirty="0"/>
          </a:p>
        </p:txBody>
      </p:sp>
      <p:sp>
        <p:nvSpPr>
          <p:cNvPr id="47" name="Ellipse 46">
            <a:extLst>
              <a:ext uri="{FF2B5EF4-FFF2-40B4-BE49-F238E27FC236}">
                <a16:creationId xmlns:a16="http://schemas.microsoft.com/office/drawing/2014/main" id="{956D4C39-DB69-9B4E-8352-77BB11653BE2}"/>
              </a:ext>
            </a:extLst>
          </p:cNvPr>
          <p:cNvSpPr/>
          <p:nvPr userDrawn="1"/>
        </p:nvSpPr>
        <p:spPr>
          <a:xfrm>
            <a:off x="3109759"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58DB0FB2-D108-3446-8458-B04DFF4B8F3D}"/>
              </a:ext>
            </a:extLst>
          </p:cNvPr>
          <p:cNvCxnSpPr/>
          <p:nvPr userDrawn="1"/>
        </p:nvCxnSpPr>
        <p:spPr>
          <a:xfrm flipV="1">
            <a:off x="3169025"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C18BEF3B-8578-924E-AB7F-431409A73E2B}"/>
              </a:ext>
            </a:extLst>
          </p:cNvPr>
          <p:cNvSpPr/>
          <p:nvPr userDrawn="1"/>
        </p:nvSpPr>
        <p:spPr>
          <a:xfrm>
            <a:off x="5730296"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FE273B-B01A-D843-84FF-8BE8751091A4}"/>
              </a:ext>
            </a:extLst>
          </p:cNvPr>
          <p:cNvCxnSpPr/>
          <p:nvPr userDrawn="1"/>
        </p:nvCxnSpPr>
        <p:spPr>
          <a:xfrm flipV="1">
            <a:off x="5789562"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02C9431D-03E9-474D-8694-10D1EA5ECC28}"/>
              </a:ext>
            </a:extLst>
          </p:cNvPr>
          <p:cNvSpPr/>
          <p:nvPr userDrawn="1"/>
        </p:nvSpPr>
        <p:spPr>
          <a:xfrm>
            <a:off x="8144535"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Connecteur droit 51">
            <a:extLst>
              <a:ext uri="{FF2B5EF4-FFF2-40B4-BE49-F238E27FC236}">
                <a16:creationId xmlns:a16="http://schemas.microsoft.com/office/drawing/2014/main" id="{0FF1CE6F-5B74-F944-8338-236042CB4A69}"/>
              </a:ext>
            </a:extLst>
          </p:cNvPr>
          <p:cNvCxnSpPr/>
          <p:nvPr userDrawn="1"/>
        </p:nvCxnSpPr>
        <p:spPr>
          <a:xfrm flipV="1">
            <a:off x="8203801"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4DB13A0C-2F81-EE4A-B354-F59A0915F455}"/>
              </a:ext>
            </a:extLst>
          </p:cNvPr>
          <p:cNvSpPr/>
          <p:nvPr userDrawn="1"/>
        </p:nvSpPr>
        <p:spPr>
          <a:xfrm>
            <a:off x="10319022" y="5147733"/>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a:extLst>
              <a:ext uri="{FF2B5EF4-FFF2-40B4-BE49-F238E27FC236}">
                <a16:creationId xmlns:a16="http://schemas.microsoft.com/office/drawing/2014/main" id="{B7633D77-6665-EE40-9718-D3EB05EACA24}"/>
              </a:ext>
            </a:extLst>
          </p:cNvPr>
          <p:cNvCxnSpPr/>
          <p:nvPr userDrawn="1"/>
        </p:nvCxnSpPr>
        <p:spPr>
          <a:xfrm flipV="1">
            <a:off x="10378288" y="5206999"/>
            <a:ext cx="0" cy="61524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55"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21472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8550275-67E5-9A43-92F5-3ADF60714C8E}"/>
              </a:ext>
            </a:extLst>
          </p:cNvPr>
          <p:cNvSpPr/>
          <p:nvPr userDrawn="1"/>
        </p:nvSpPr>
        <p:spPr>
          <a:xfrm>
            <a:off x="0" y="6228690"/>
            <a:ext cx="12192000" cy="629310"/>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2C54"/>
              </a:solidFill>
            </a:endParaRPr>
          </a:p>
        </p:txBody>
      </p:sp>
      <p:sp>
        <p:nvSpPr>
          <p:cNvPr id="5" name="Espace réservé du texte 4">
            <a:extLst>
              <a:ext uri="{FF2B5EF4-FFF2-40B4-BE49-F238E27FC236}">
                <a16:creationId xmlns:a16="http://schemas.microsoft.com/office/drawing/2014/main" id="{FC83B17E-C834-2D45-8EEA-78211DFBB5AC}"/>
              </a:ext>
            </a:extLst>
          </p:cNvPr>
          <p:cNvSpPr>
            <a:spLocks noGrp="1"/>
          </p:cNvSpPr>
          <p:nvPr>
            <p:ph type="body" sz="quarter" idx="10" hasCustomPrompt="1"/>
          </p:nvPr>
        </p:nvSpPr>
        <p:spPr>
          <a:xfrm>
            <a:off x="639763" y="457201"/>
            <a:ext cx="5557837" cy="690880"/>
          </a:xfrm>
        </p:spPr>
        <p:txBody>
          <a:bodyPr>
            <a:normAutofit/>
          </a:bodyPr>
          <a:lstStyle>
            <a:lvl1pPr marL="0" indent="0">
              <a:buNone/>
              <a:defRPr sz="4400" b="1" i="0">
                <a:solidFill>
                  <a:schemeClr val="tx1">
                    <a:lumMod val="50000"/>
                    <a:lumOff val="50000"/>
                  </a:schemeClr>
                </a:solidFill>
                <a:latin typeface="Barlow Condensed" pitchFamily="2" charset="77"/>
              </a:defRPr>
            </a:lvl1pPr>
          </a:lstStyle>
          <a:p>
            <a:pPr lvl="0"/>
            <a:r>
              <a:rPr lang="fr-FR" dirty="0"/>
              <a:t>CONTACTS</a:t>
            </a:r>
          </a:p>
        </p:txBody>
      </p:sp>
      <p:cxnSp>
        <p:nvCxnSpPr>
          <p:cNvPr id="14" name="Connecteur droit 13">
            <a:extLst>
              <a:ext uri="{FF2B5EF4-FFF2-40B4-BE49-F238E27FC236}">
                <a16:creationId xmlns:a16="http://schemas.microsoft.com/office/drawing/2014/main" id="{E26515BD-4EF6-5243-8E3E-8E186C145951}"/>
              </a:ext>
            </a:extLst>
          </p:cNvPr>
          <p:cNvCxnSpPr>
            <a:cxnSpLocks/>
          </p:cNvCxnSpPr>
          <p:nvPr userDrawn="1"/>
        </p:nvCxnSpPr>
        <p:spPr>
          <a:xfrm>
            <a:off x="639763" y="1471644"/>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69F5CB15-2AA5-EA43-BEB3-236C5CBFB2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68586" y="2594426"/>
            <a:ext cx="4450166" cy="1304936"/>
          </a:xfrm>
          <a:prstGeom prst="rect">
            <a:avLst/>
          </a:prstGeom>
        </p:spPr>
      </p:pic>
      <p:sp>
        <p:nvSpPr>
          <p:cNvPr id="3" name="Espace réservé du texte 2">
            <a:extLst>
              <a:ext uri="{FF2B5EF4-FFF2-40B4-BE49-F238E27FC236}">
                <a16:creationId xmlns:a16="http://schemas.microsoft.com/office/drawing/2014/main" id="{7A51A17B-300D-F243-B5A6-AE1070271FEF}"/>
              </a:ext>
            </a:extLst>
          </p:cNvPr>
          <p:cNvSpPr>
            <a:spLocks noGrp="1"/>
          </p:cNvSpPr>
          <p:nvPr>
            <p:ph type="body" sz="quarter" idx="11" hasCustomPrompt="1"/>
          </p:nvPr>
        </p:nvSpPr>
        <p:spPr>
          <a:xfrm>
            <a:off x="2185988"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8" name="Espace réservé du texte 7">
            <a:extLst>
              <a:ext uri="{FF2B5EF4-FFF2-40B4-BE49-F238E27FC236}">
                <a16:creationId xmlns:a16="http://schemas.microsoft.com/office/drawing/2014/main" id="{CFBD2DB3-CF86-5747-B748-3F2E5F82720A}"/>
              </a:ext>
            </a:extLst>
          </p:cNvPr>
          <p:cNvSpPr>
            <a:spLocks noGrp="1"/>
          </p:cNvSpPr>
          <p:nvPr>
            <p:ph type="body" sz="quarter" idx="12" hasCustomPrompt="1"/>
          </p:nvPr>
        </p:nvSpPr>
        <p:spPr>
          <a:xfrm>
            <a:off x="2185988"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pic>
        <p:nvPicPr>
          <p:cNvPr id="18" name="Image 17">
            <a:extLst>
              <a:ext uri="{FF2B5EF4-FFF2-40B4-BE49-F238E27FC236}">
                <a16:creationId xmlns:a16="http://schemas.microsoft.com/office/drawing/2014/main" id="{7691516F-9B5E-D24C-BA17-6E2099473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29469" y="2594426"/>
            <a:ext cx="4450166" cy="1304936"/>
          </a:xfrm>
          <a:prstGeom prst="rect">
            <a:avLst/>
          </a:prstGeom>
        </p:spPr>
      </p:pic>
      <p:sp>
        <p:nvSpPr>
          <p:cNvPr id="19" name="Espace réservé du texte 2">
            <a:extLst>
              <a:ext uri="{FF2B5EF4-FFF2-40B4-BE49-F238E27FC236}">
                <a16:creationId xmlns:a16="http://schemas.microsoft.com/office/drawing/2014/main" id="{554EACA6-3844-6942-A24F-4DAE7DC63758}"/>
              </a:ext>
            </a:extLst>
          </p:cNvPr>
          <p:cNvSpPr>
            <a:spLocks noGrp="1"/>
          </p:cNvSpPr>
          <p:nvPr>
            <p:ph type="body" sz="quarter" idx="13" hasCustomPrompt="1"/>
          </p:nvPr>
        </p:nvSpPr>
        <p:spPr>
          <a:xfrm>
            <a:off x="7146871" y="2774951"/>
            <a:ext cx="3341687" cy="336112"/>
          </a:xfrm>
        </p:spPr>
        <p:txBody>
          <a:bodyPr>
            <a:noAutofit/>
          </a:bodyPr>
          <a:lstStyle>
            <a:lvl1pPr marL="0" indent="0">
              <a:buNone/>
              <a:defRPr sz="2000">
                <a:solidFill>
                  <a:srgbClr val="BD2C54"/>
                </a:solidFill>
              </a:defRPr>
            </a:lvl1pPr>
          </a:lstStyle>
          <a:p>
            <a:pPr lvl="0"/>
            <a:r>
              <a:rPr lang="fr-FR" dirty="0"/>
              <a:t>Nom, prénom</a:t>
            </a:r>
          </a:p>
        </p:txBody>
      </p:sp>
      <p:sp>
        <p:nvSpPr>
          <p:cNvPr id="20" name="Espace réservé du texte 7">
            <a:extLst>
              <a:ext uri="{FF2B5EF4-FFF2-40B4-BE49-F238E27FC236}">
                <a16:creationId xmlns:a16="http://schemas.microsoft.com/office/drawing/2014/main" id="{68C67EA7-30B4-C14C-8498-976F805628C6}"/>
              </a:ext>
            </a:extLst>
          </p:cNvPr>
          <p:cNvSpPr>
            <a:spLocks noGrp="1"/>
          </p:cNvSpPr>
          <p:nvPr>
            <p:ph type="body" sz="quarter" idx="14" hasCustomPrompt="1"/>
          </p:nvPr>
        </p:nvSpPr>
        <p:spPr>
          <a:xfrm>
            <a:off x="7146871" y="3236913"/>
            <a:ext cx="3341687" cy="661987"/>
          </a:xfrm>
        </p:spPr>
        <p:txBody>
          <a:bodyPr>
            <a:normAutofit/>
          </a:bodyPr>
          <a:lstStyle>
            <a:lvl1pPr marL="0" indent="0">
              <a:buNone/>
              <a:defRPr sz="1800">
                <a:solidFill>
                  <a:schemeClr val="tx1">
                    <a:lumMod val="65000"/>
                    <a:lumOff val="35000"/>
                  </a:schemeClr>
                </a:solidFill>
              </a:defRPr>
            </a:lvl1pPr>
          </a:lstStyle>
          <a:p>
            <a:pPr lvl="0"/>
            <a:r>
              <a:rPr lang="fr-FR" dirty="0"/>
              <a:t>Poste, Mail</a:t>
            </a:r>
          </a:p>
        </p:txBody>
      </p:sp>
      <p:pic>
        <p:nvPicPr>
          <p:cNvPr id="22" name="Image 21" descr="Une image contenant texte, clipart&#10;&#10;Description générée automatiquement">
            <a:extLst>
              <a:ext uri="{FF2B5EF4-FFF2-40B4-BE49-F238E27FC236}">
                <a16:creationId xmlns:a16="http://schemas.microsoft.com/office/drawing/2014/main" id="{50E649E5-1DA4-224C-BD77-8DA346A583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1865" y="6392435"/>
            <a:ext cx="973667" cy="319638"/>
          </a:xfrm>
          <a:prstGeom prst="rect">
            <a:avLst/>
          </a:prstGeom>
        </p:spPr>
      </p:pic>
      <p:sp>
        <p:nvSpPr>
          <p:cNvPr id="12"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9218613" y="6317482"/>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424213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EB7162C-7C59-F248-BED8-E6627ACBD610}"/>
              </a:ext>
            </a:extLst>
          </p:cNvPr>
          <p:cNvSpPr/>
          <p:nvPr userDrawn="1"/>
        </p:nvSpPr>
        <p:spPr>
          <a:xfrm>
            <a:off x="0" y="4680488"/>
            <a:ext cx="8198603" cy="2177512"/>
          </a:xfrm>
          <a:prstGeom prst="rect">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E2352"/>
              </a:solidFill>
            </a:endParaRPr>
          </a:p>
        </p:txBody>
      </p:sp>
      <p:sp>
        <p:nvSpPr>
          <p:cNvPr id="30" name="Rectangle 29">
            <a:extLst>
              <a:ext uri="{FF2B5EF4-FFF2-40B4-BE49-F238E27FC236}">
                <a16:creationId xmlns:a16="http://schemas.microsoft.com/office/drawing/2014/main" id="{8C394C15-2A30-7B48-B48B-6032F07B500D}"/>
              </a:ext>
            </a:extLst>
          </p:cNvPr>
          <p:cNvSpPr/>
          <p:nvPr userDrawn="1"/>
        </p:nvSpPr>
        <p:spPr>
          <a:xfrm>
            <a:off x="8198602" y="0"/>
            <a:ext cx="399339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E2352"/>
              </a:solidFill>
            </a:endParaRPr>
          </a:p>
        </p:txBody>
      </p:sp>
      <p:sp>
        <p:nvSpPr>
          <p:cNvPr id="31" name="ZoneTexte 30">
            <a:extLst>
              <a:ext uri="{FF2B5EF4-FFF2-40B4-BE49-F238E27FC236}">
                <a16:creationId xmlns:a16="http://schemas.microsoft.com/office/drawing/2014/main" id="{982957CD-191D-1347-A430-3D75ABD14532}"/>
              </a:ext>
            </a:extLst>
          </p:cNvPr>
          <p:cNvSpPr txBox="1"/>
          <p:nvPr userDrawn="1"/>
        </p:nvSpPr>
        <p:spPr>
          <a:xfrm>
            <a:off x="1356103" y="2177512"/>
            <a:ext cx="5441386" cy="646331"/>
          </a:xfrm>
          <a:prstGeom prst="rect">
            <a:avLst/>
          </a:prstGeom>
          <a:noFill/>
        </p:spPr>
        <p:txBody>
          <a:bodyPr wrap="square" rtlCol="0">
            <a:spAutoFit/>
          </a:bodyPr>
          <a:lstStyle/>
          <a:p>
            <a:r>
              <a:rPr lang="fr-FR" sz="3600" b="0" i="0" dirty="0">
                <a:solidFill>
                  <a:schemeClr val="tx1">
                    <a:lumMod val="65000"/>
                    <a:lumOff val="35000"/>
                  </a:schemeClr>
                </a:solidFill>
                <a:latin typeface="Barlow Condensed Medium" pitchFamily="2" charset="77"/>
                <a:cs typeface="Arial" panose="020B0604020202020204" pitchFamily="34" charset="0"/>
              </a:rPr>
              <a:t>Merci pour votre attention</a:t>
            </a:r>
          </a:p>
        </p:txBody>
      </p:sp>
      <p:sp>
        <p:nvSpPr>
          <p:cNvPr id="32" name="Titre 1">
            <a:extLst>
              <a:ext uri="{FF2B5EF4-FFF2-40B4-BE49-F238E27FC236}">
                <a16:creationId xmlns:a16="http://schemas.microsoft.com/office/drawing/2014/main" id="{56CEB76D-230F-BD4C-BDFB-9BF222E67BCC}"/>
              </a:ext>
            </a:extLst>
          </p:cNvPr>
          <p:cNvSpPr txBox="1">
            <a:spLocks/>
          </p:cNvSpPr>
          <p:nvPr userDrawn="1"/>
        </p:nvSpPr>
        <p:spPr>
          <a:xfrm>
            <a:off x="591283" y="5287463"/>
            <a:ext cx="4745065" cy="6819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r>
              <a:rPr lang="fr-FR" sz="1800" b="0" i="0" dirty="0">
                <a:solidFill>
                  <a:schemeClr val="bg1"/>
                </a:solidFill>
                <a:latin typeface="Barlow Condensed Medium" pitchFamily="2" charset="77"/>
              </a:rPr>
              <a:t>Ensemble, soutenons les métiers</a:t>
            </a:r>
          </a:p>
          <a:p>
            <a:pPr algn="l"/>
            <a:r>
              <a:rPr lang="fr-FR" sz="1800" b="0" i="0" dirty="0">
                <a:solidFill>
                  <a:schemeClr val="bg1"/>
                </a:solidFill>
                <a:latin typeface="Barlow Condensed Medium" pitchFamily="2" charset="77"/>
              </a:rPr>
              <a:t>Publics territoriaux !</a:t>
            </a:r>
          </a:p>
        </p:txBody>
      </p:sp>
      <p:pic>
        <p:nvPicPr>
          <p:cNvPr id="33" name="Image 32" descr="Une image contenant texte, clipart&#10;&#10;Description générée automatiquement">
            <a:extLst>
              <a:ext uri="{FF2B5EF4-FFF2-40B4-BE49-F238E27FC236}">
                <a16:creationId xmlns:a16="http://schemas.microsoft.com/office/drawing/2014/main" id="{295E062C-AA77-5846-ABBA-3F4C04E649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6281" y="5062509"/>
            <a:ext cx="2990802" cy="981829"/>
          </a:xfrm>
          <a:prstGeom prst="rect">
            <a:avLst/>
          </a:prstGeom>
        </p:spPr>
      </p:pic>
      <p:pic>
        <p:nvPicPr>
          <p:cNvPr id="34" name="Image 33" descr="Une image contenant texte, carte de visite, enveloppe, graphiques vectoriels&#10;&#10;Description générée automatiquement">
            <a:extLst>
              <a:ext uri="{FF2B5EF4-FFF2-40B4-BE49-F238E27FC236}">
                <a16:creationId xmlns:a16="http://schemas.microsoft.com/office/drawing/2014/main" id="{1E77E363-BF83-D94F-A6D5-30136D049F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60678" y="4302523"/>
            <a:ext cx="815890" cy="815890"/>
          </a:xfrm>
          <a:prstGeom prst="rect">
            <a:avLst/>
          </a:prstGeom>
        </p:spPr>
      </p:pic>
      <p:sp>
        <p:nvSpPr>
          <p:cNvPr id="35" name="Titre 1">
            <a:extLst>
              <a:ext uri="{FF2B5EF4-FFF2-40B4-BE49-F238E27FC236}">
                <a16:creationId xmlns:a16="http://schemas.microsoft.com/office/drawing/2014/main" id="{22263054-67DE-2B4C-9501-CC6BE2991BCD}"/>
              </a:ext>
            </a:extLst>
          </p:cNvPr>
          <p:cNvSpPr txBox="1">
            <a:spLocks/>
          </p:cNvSpPr>
          <p:nvPr userDrawn="1"/>
        </p:nvSpPr>
        <p:spPr>
          <a:xfrm>
            <a:off x="8960602" y="1532481"/>
            <a:ext cx="2900767" cy="31480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7 rue Condorcet CS 70007</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63 063 Clermont-Ferrand Cedex 1</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04 73 28 59 80  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accueil@cdg63.fr  </a:t>
            </a:r>
          </a:p>
          <a:p>
            <a:pPr algn="l">
              <a:lnSpc>
                <a:spcPct val="110000"/>
              </a:lnSpc>
            </a:pPr>
            <a: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t>cdg63.fr</a:t>
            </a:r>
          </a:p>
          <a:p>
            <a:pPr algn="l">
              <a:lnSpc>
                <a:spcPct val="110000"/>
              </a:lnSpc>
            </a:pPr>
            <a:br>
              <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rPr>
            </a:br>
            <a:endParaRPr lang="fr-FR" sz="1600" b="0" i="0" kern="1200" dirty="0">
              <a:solidFill>
                <a:schemeClr val="tx1">
                  <a:lumMod val="65000"/>
                  <a:lumOff val="35000"/>
                </a:schemeClr>
              </a:solidFill>
              <a:effectLst/>
              <a:latin typeface="Barlow Condensed Medium" pitchFamily="2" charset="77"/>
              <a:ea typeface="+mj-ea"/>
              <a:cs typeface="Arial" panose="020B0604020202020204" pitchFamily="34" charset="0"/>
            </a:endParaRPr>
          </a:p>
          <a:p>
            <a:pPr algn="l">
              <a:lnSpc>
                <a:spcPct val="110000"/>
              </a:lnSpc>
            </a:pP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Ouverture au public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du lundi au vendredi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de 8h30 à 12h </a:t>
            </a:r>
            <a:b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br>
            <a:r>
              <a:rPr lang="fr-FR" sz="1600" b="0" i="1" kern="1200" dirty="0">
                <a:solidFill>
                  <a:schemeClr val="tx1">
                    <a:lumMod val="65000"/>
                    <a:lumOff val="35000"/>
                  </a:schemeClr>
                </a:solidFill>
                <a:effectLst/>
                <a:latin typeface="Barlow Condensed Medium" pitchFamily="2" charset="77"/>
                <a:ea typeface="+mj-ea"/>
                <a:cs typeface="Arial" panose="020B0604020202020204" pitchFamily="34" charset="0"/>
              </a:rPr>
              <a:t>et de 13h30 à 16h30.</a:t>
            </a:r>
          </a:p>
        </p:txBody>
      </p:sp>
      <p:pic>
        <p:nvPicPr>
          <p:cNvPr id="36" name="Image 35">
            <a:extLst>
              <a:ext uri="{FF2B5EF4-FFF2-40B4-BE49-F238E27FC236}">
                <a16:creationId xmlns:a16="http://schemas.microsoft.com/office/drawing/2014/main" id="{95DE8175-0302-B34A-8636-5A82F9D577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781114" y="2804585"/>
            <a:ext cx="206380" cy="206380"/>
          </a:xfrm>
          <a:prstGeom prst="rect">
            <a:avLst/>
          </a:prstGeom>
        </p:spPr>
      </p:pic>
      <p:pic>
        <p:nvPicPr>
          <p:cNvPr id="37" name="Image 36">
            <a:extLst>
              <a:ext uri="{FF2B5EF4-FFF2-40B4-BE49-F238E27FC236}">
                <a16:creationId xmlns:a16="http://schemas.microsoft.com/office/drawing/2014/main" id="{15BFBF4F-FDFB-6C45-BC78-54BF913429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04742" y="1766163"/>
            <a:ext cx="159124" cy="159124"/>
          </a:xfrm>
          <a:prstGeom prst="rect">
            <a:avLst/>
          </a:prstGeom>
        </p:spPr>
      </p:pic>
      <p:pic>
        <p:nvPicPr>
          <p:cNvPr id="38" name="Image 37">
            <a:extLst>
              <a:ext uri="{FF2B5EF4-FFF2-40B4-BE49-F238E27FC236}">
                <a16:creationId xmlns:a16="http://schemas.microsoft.com/office/drawing/2014/main" id="{C2AC3916-35E9-D04B-A387-95E149B9CA6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764401" y="2254163"/>
            <a:ext cx="239806" cy="239806"/>
          </a:xfrm>
          <a:prstGeom prst="rect">
            <a:avLst/>
          </a:prstGeom>
        </p:spPr>
      </p:pic>
      <p:pic>
        <p:nvPicPr>
          <p:cNvPr id="39" name="Image 38">
            <a:extLst>
              <a:ext uri="{FF2B5EF4-FFF2-40B4-BE49-F238E27FC236}">
                <a16:creationId xmlns:a16="http://schemas.microsoft.com/office/drawing/2014/main" id="{5FA9E47E-661F-F34F-BC08-CF42926106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764401" y="2523771"/>
            <a:ext cx="251012" cy="251012"/>
          </a:xfrm>
          <a:prstGeom prst="rect">
            <a:avLst/>
          </a:prstGeom>
        </p:spPr>
      </p:pic>
    </p:spTree>
    <p:extLst>
      <p:ext uri="{BB962C8B-B14F-4D97-AF65-F5344CB8AC3E}">
        <p14:creationId xmlns:p14="http://schemas.microsoft.com/office/powerpoint/2010/main" val="149161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CD9916E-381D-DC46-8DC6-238B78E1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B1EC98D-8233-FE4B-ABB4-8972D8C85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9C8F95E1-4B94-0546-86BE-7C74C4A03386}"/>
              </a:ext>
            </a:extLst>
          </p:cNvPr>
          <p:cNvSpPr>
            <a:spLocks noGrp="1"/>
          </p:cNvSpPr>
          <p:nvPr>
            <p:ph type="sldNum" sz="quarter" idx="4"/>
          </p:nvPr>
        </p:nvSpPr>
        <p:spPr>
          <a:xfrm>
            <a:off x="8610600" y="6376825"/>
            <a:ext cx="2743200" cy="365125"/>
          </a:xfrm>
          <a:prstGeom prst="rect">
            <a:avLst/>
          </a:prstGeom>
        </p:spPr>
        <p:txBody>
          <a:bodyPr vert="horz" lIns="91440" tIns="45720" rIns="91440" bIns="45720" rtlCol="0" anchor="ctr"/>
          <a:lstStyle>
            <a:lvl1pPr algn="r">
              <a:defRPr sz="1200" b="1">
                <a:solidFill>
                  <a:schemeClr val="tx1">
                    <a:lumMod val="50000"/>
                    <a:lumOff val="50000"/>
                  </a:schemeClr>
                </a:solidFill>
                <a:latin typeface="Barlow Condensed" panose="00000506000000000000" pitchFamily="2" charset="0"/>
              </a:defRPr>
            </a:lvl1pPr>
          </a:lstStyle>
          <a:p>
            <a:fld id="{88A9FD16-0B61-4BEE-BB88-D0D729296623}" type="slidenum">
              <a:rPr lang="fr-FR" smtClean="0"/>
              <a:pPr/>
              <a:t>‹N°›</a:t>
            </a:fld>
            <a:endParaRPr lang="fr-FR" dirty="0"/>
          </a:p>
        </p:txBody>
      </p:sp>
    </p:spTree>
    <p:extLst>
      <p:ext uri="{BB962C8B-B14F-4D97-AF65-F5344CB8AC3E}">
        <p14:creationId xmlns:p14="http://schemas.microsoft.com/office/powerpoint/2010/main" val="3866122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7" r:id="rId6"/>
    <p:sldLayoutId id="2147483654" r:id="rId7"/>
    <p:sldLayoutId id="2147483655" r:id="rId8"/>
    <p:sldLayoutId id="2147483656" r:id="rId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Barlow Condens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ixabay.com/en/traffic-sign-attention-road-sign-3858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33.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6.png"/><Relationship Id="rId5" Type="http://schemas.microsoft.com/office/2007/relationships/hdphoto" Target="../media/hdphoto5.wdp"/><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2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partage.cdg63.fr:8080/nextcloud/index.php/s/WMNHnpdwSxixBYe" TargetMode="External"/><Relationship Id="rId2" Type="http://schemas.openxmlformats.org/officeDocument/2006/relationships/hyperlink" Target="mailto:donnees.sociales@cdg63.fr"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donnees-sociales.fr/mode-demploi-2-2/"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sirene-secteurpublic@contact-insee.fr"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12E_CDADAF5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sirene-secteurpublic@contact-insee.fr"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microsoft.com/office/2018/10/relationships/comments" Target="../comments/modernComment_134_4954216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donnees-sociales.fr/cahiertechnique/" TargetMode="External"/><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donnees-sociales.fr/mode-demploi-2/"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onnees.sociales@cdg63.fr" TargetMode="External"/><Relationship Id="rId2" Type="http://schemas.openxmlformats.org/officeDocument/2006/relationships/hyperlink" Target="https://bs.donnees-sociales.fr/"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lstStyle/>
          <a:p>
            <a:r>
              <a:rPr lang="fr-FR" dirty="0"/>
              <a:t>Rapport Social Unique</a:t>
            </a:r>
          </a:p>
        </p:txBody>
      </p:sp>
      <p:sp>
        <p:nvSpPr>
          <p:cNvPr id="3"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p:txBody>
          <a:bodyPr>
            <a:normAutofit lnSpcReduction="10000"/>
          </a:bodyPr>
          <a:lstStyle/>
          <a:p>
            <a:r>
              <a:rPr lang="fr-FR" dirty="0"/>
              <a:t>Règles juridiques et informations sur la campagne 2023</a:t>
            </a:r>
          </a:p>
        </p:txBody>
      </p:sp>
      <p:sp>
        <p:nvSpPr>
          <p:cNvPr id="4" name="Espace réservé du numéro de diapositive 3"/>
          <p:cNvSpPr>
            <a:spLocks noGrp="1"/>
          </p:cNvSpPr>
          <p:nvPr>
            <p:ph type="sldNum" sz="quarter" idx="4"/>
          </p:nvPr>
        </p:nvSpPr>
        <p:spPr/>
        <p:txBody>
          <a:bodyPr/>
          <a:lstStyle/>
          <a:p>
            <a:fld id="{88A9FD16-0B61-4BEE-BB88-D0D729296623}" type="slidenum">
              <a:rPr lang="fr-FR" smtClean="0"/>
              <a:pPr/>
              <a:t>1</a:t>
            </a:fld>
            <a:endParaRPr lang="fr-FR" dirty="0"/>
          </a:p>
        </p:txBody>
      </p:sp>
    </p:spTree>
    <p:extLst>
      <p:ext uri="{BB962C8B-B14F-4D97-AF65-F5344CB8AC3E}">
        <p14:creationId xmlns:p14="http://schemas.microsoft.com/office/powerpoint/2010/main" val="110353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Vérifier les informations du compte Collectivité</a:t>
            </a:r>
          </a:p>
        </p:txBody>
      </p:sp>
      <p:sp>
        <p:nvSpPr>
          <p:cNvPr id="15" name="ZoneTexte 14"/>
          <p:cNvSpPr txBox="1"/>
          <p:nvPr/>
        </p:nvSpPr>
        <p:spPr>
          <a:xfrm>
            <a:off x="346465" y="4483959"/>
            <a:ext cx="4944965" cy="1908215"/>
          </a:xfrm>
          <a:prstGeom prst="rect">
            <a:avLst/>
          </a:prstGeom>
          <a:noFill/>
        </p:spPr>
        <p:txBody>
          <a:bodyPr wrap="square" rtlCol="0">
            <a:spAutoFit/>
          </a:bodyPr>
          <a:lstStyle/>
          <a:p>
            <a:pPr algn="just"/>
            <a:r>
              <a:rPr lang="fr-FR" sz="1400" dirty="0">
                <a:latin typeface="Barlow Condensed" panose="00000506000000000000" pitchFamily="2" charset="0"/>
              </a:rPr>
              <a:t>Cette étape permettra notamment de vérifier :</a:t>
            </a:r>
          </a:p>
          <a:p>
            <a:pPr marL="285750" indent="-285750" algn="just">
              <a:buFont typeface="Arial" panose="020B0604020202020204" pitchFamily="34" charset="0"/>
              <a:buChar char="•"/>
            </a:pPr>
            <a:r>
              <a:rPr lang="fr-FR" sz="1400" dirty="0">
                <a:latin typeface="Barlow Condensed" panose="00000506000000000000" pitchFamily="2" charset="0"/>
              </a:rPr>
              <a:t>Que les coordonnées postales de votre collectivité/établissement sont bien à jour</a:t>
            </a:r>
          </a:p>
          <a:p>
            <a:pPr marL="285750" indent="-285750" algn="just">
              <a:buFont typeface="Arial" panose="020B0604020202020204" pitchFamily="34" charset="0"/>
              <a:buChar char="•"/>
            </a:pPr>
            <a:r>
              <a:rPr lang="fr-FR" sz="1400" dirty="0">
                <a:latin typeface="Barlow Condensed" panose="00000506000000000000" pitchFamily="2" charset="0"/>
              </a:rPr>
              <a:t>Que les contacts du ou des gestionnaires du rapport social unique dans votre collectivité/établissement sont toujours d’actualité</a:t>
            </a:r>
          </a:p>
          <a:p>
            <a:pPr marL="285750" indent="-285750" algn="just">
              <a:buFont typeface="Arial" panose="020B0604020202020204" pitchFamily="34" charset="0"/>
              <a:buChar char="•"/>
            </a:pPr>
            <a:r>
              <a:rPr lang="fr-FR" sz="1400" dirty="0">
                <a:latin typeface="Barlow Condensed" panose="00000506000000000000" pitchFamily="2" charset="0"/>
              </a:rPr>
              <a:t>Que les paramétrages généraux de votre compte sont corrects</a:t>
            </a:r>
          </a:p>
          <a:p>
            <a:pPr marL="285750" indent="-285750" algn="just">
              <a:buFont typeface="Arial" panose="020B0604020202020204" pitchFamily="34" charset="0"/>
              <a:buChar char="•"/>
            </a:pPr>
            <a:endParaRPr lang="fr-FR" sz="1700" dirty="0">
              <a:latin typeface="Barlow Condensed" panose="00000506000000000000" pitchFamily="2" charset="0"/>
            </a:endParaRPr>
          </a:p>
          <a:p>
            <a:endParaRPr lang="fr-FR" sz="1700" dirty="0">
              <a:latin typeface="Barlow Condensed" panose="00000506000000000000" pitchFamily="2" charset="0"/>
            </a:endParaRPr>
          </a:p>
        </p:txBody>
      </p: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10</a:t>
            </a:fld>
            <a:endParaRPr lang="fr-FR" dirty="0"/>
          </a:p>
        </p:txBody>
      </p:sp>
      <p:pic>
        <p:nvPicPr>
          <p:cNvPr id="4" name="Image 3">
            <a:extLst>
              <a:ext uri="{FF2B5EF4-FFF2-40B4-BE49-F238E27FC236}">
                <a16:creationId xmlns:a16="http://schemas.microsoft.com/office/drawing/2014/main" id="{E17D4A19-E61C-1DA5-7065-6A98B970796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0067" y="1272020"/>
            <a:ext cx="3038899" cy="800212"/>
          </a:xfrm>
          <a:prstGeom prst="rect">
            <a:avLst/>
          </a:prstGeom>
        </p:spPr>
      </p:pic>
      <p:sp>
        <p:nvSpPr>
          <p:cNvPr id="5" name="Ellipse 4">
            <a:extLst>
              <a:ext uri="{FF2B5EF4-FFF2-40B4-BE49-F238E27FC236}">
                <a16:creationId xmlns:a16="http://schemas.microsoft.com/office/drawing/2014/main" id="{038711B9-E2DC-A39B-B357-93A6067CD052}"/>
              </a:ext>
            </a:extLst>
          </p:cNvPr>
          <p:cNvSpPr/>
          <p:nvPr/>
        </p:nvSpPr>
        <p:spPr>
          <a:xfrm rot="10800000" flipV="1">
            <a:off x="419089" y="1473588"/>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pic>
        <p:nvPicPr>
          <p:cNvPr id="8" name="Image 7">
            <a:extLst>
              <a:ext uri="{FF2B5EF4-FFF2-40B4-BE49-F238E27FC236}">
                <a16:creationId xmlns:a16="http://schemas.microsoft.com/office/drawing/2014/main" id="{8BC3FEF2-F71D-DAAF-1A93-CA71C77AD84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35401" y="2405550"/>
            <a:ext cx="4536679" cy="2003765"/>
          </a:xfrm>
          <a:prstGeom prst="rect">
            <a:avLst/>
          </a:prstGeom>
        </p:spPr>
      </p:pic>
      <p:sp>
        <p:nvSpPr>
          <p:cNvPr id="10" name="Ellipse 9">
            <a:extLst>
              <a:ext uri="{FF2B5EF4-FFF2-40B4-BE49-F238E27FC236}">
                <a16:creationId xmlns:a16="http://schemas.microsoft.com/office/drawing/2014/main" id="{7C562844-E2BA-CB42-D1D5-A5DAA0B40B08}"/>
              </a:ext>
            </a:extLst>
          </p:cNvPr>
          <p:cNvSpPr/>
          <p:nvPr/>
        </p:nvSpPr>
        <p:spPr>
          <a:xfrm rot="10800000" flipV="1">
            <a:off x="419088" y="2556604"/>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pic>
        <p:nvPicPr>
          <p:cNvPr id="12" name="Image 11">
            <a:extLst>
              <a:ext uri="{FF2B5EF4-FFF2-40B4-BE49-F238E27FC236}">
                <a16:creationId xmlns:a16="http://schemas.microsoft.com/office/drawing/2014/main" id="{C76D0B75-702A-8752-D7FE-21CA18151745}"/>
              </a:ext>
            </a:extLst>
          </p:cNvPr>
          <p:cNvPicPr>
            <a:picLocks noChangeAspect="1"/>
          </p:cNvPicPr>
          <p:nvPr/>
        </p:nvPicPr>
        <p:blipFill>
          <a:blip r:embed="rId6"/>
          <a:stretch>
            <a:fillRect/>
          </a:stretch>
        </p:blipFill>
        <p:spPr>
          <a:xfrm>
            <a:off x="6599277" y="1448976"/>
            <a:ext cx="3238952" cy="1316253"/>
          </a:xfrm>
          <a:prstGeom prst="rect">
            <a:avLst/>
          </a:prstGeom>
        </p:spPr>
      </p:pic>
      <p:sp>
        <p:nvSpPr>
          <p:cNvPr id="16" name="Ellipse 15">
            <a:extLst>
              <a:ext uri="{FF2B5EF4-FFF2-40B4-BE49-F238E27FC236}">
                <a16:creationId xmlns:a16="http://schemas.microsoft.com/office/drawing/2014/main" id="{393364A3-14BD-5204-E234-CE6A34DAA8F7}"/>
              </a:ext>
            </a:extLst>
          </p:cNvPr>
          <p:cNvSpPr/>
          <p:nvPr/>
        </p:nvSpPr>
        <p:spPr>
          <a:xfrm>
            <a:off x="935401" y="3501573"/>
            <a:ext cx="2258191" cy="90774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CB544B34-1EFD-B9BF-6DA6-605CC7F80C52}"/>
              </a:ext>
            </a:extLst>
          </p:cNvPr>
          <p:cNvSpPr/>
          <p:nvPr/>
        </p:nvSpPr>
        <p:spPr>
          <a:xfrm rot="10800000" flipV="1">
            <a:off x="6055744" y="1682213"/>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8" name="ZoneTexte 17">
            <a:extLst>
              <a:ext uri="{FF2B5EF4-FFF2-40B4-BE49-F238E27FC236}">
                <a16:creationId xmlns:a16="http://schemas.microsoft.com/office/drawing/2014/main" id="{3BA7E8E6-E4B2-1DBD-4946-8886E657C5CA}"/>
              </a:ext>
            </a:extLst>
          </p:cNvPr>
          <p:cNvSpPr txBox="1"/>
          <p:nvPr/>
        </p:nvSpPr>
        <p:spPr>
          <a:xfrm>
            <a:off x="9788624" y="1702486"/>
            <a:ext cx="2403376" cy="1169551"/>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Barlow Condensed" panose="00000506000000000000" pitchFamily="2" charset="0"/>
              </a:rPr>
              <a:t>Cliquer sur ajouter / modifier / supprimer le contact</a:t>
            </a:r>
          </a:p>
          <a:p>
            <a:pPr marL="285750" indent="-285750" algn="just">
              <a:buFont typeface="Arial" panose="020B0604020202020204" pitchFamily="34" charset="0"/>
              <a:buChar char="•"/>
            </a:pPr>
            <a:endParaRPr lang="fr-FR" sz="1400" dirty="0">
              <a:latin typeface="Barlow Condensed" panose="00000506000000000000" pitchFamily="2" charset="0"/>
            </a:endParaRPr>
          </a:p>
          <a:p>
            <a:pPr marL="285750" indent="-285750" algn="just">
              <a:buFont typeface="Arial" panose="020B0604020202020204" pitchFamily="34" charset="0"/>
              <a:buChar char="•"/>
            </a:pPr>
            <a:r>
              <a:rPr lang="fr-FR" sz="1400" dirty="0">
                <a:latin typeface="Barlow Condensed" panose="00000506000000000000" pitchFamily="2" charset="0"/>
              </a:rPr>
              <a:t>Cliquer sur les flèches pour naviguer entre les contacts </a:t>
            </a:r>
          </a:p>
        </p:txBody>
      </p:sp>
      <p:pic>
        <p:nvPicPr>
          <p:cNvPr id="20" name="Image 19">
            <a:extLst>
              <a:ext uri="{FF2B5EF4-FFF2-40B4-BE49-F238E27FC236}">
                <a16:creationId xmlns:a16="http://schemas.microsoft.com/office/drawing/2014/main" id="{152404FB-DB7B-7138-7903-382889B50E70}"/>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574835" y="3704274"/>
            <a:ext cx="3238952" cy="1733792"/>
          </a:xfrm>
          <a:prstGeom prst="rect">
            <a:avLst/>
          </a:prstGeom>
        </p:spPr>
      </p:pic>
      <p:sp>
        <p:nvSpPr>
          <p:cNvPr id="21" name="Ellipse 20">
            <a:extLst>
              <a:ext uri="{FF2B5EF4-FFF2-40B4-BE49-F238E27FC236}">
                <a16:creationId xmlns:a16="http://schemas.microsoft.com/office/drawing/2014/main" id="{5127CD66-CF9C-F7E8-685B-0AE210F93ED6}"/>
              </a:ext>
            </a:extLst>
          </p:cNvPr>
          <p:cNvSpPr/>
          <p:nvPr/>
        </p:nvSpPr>
        <p:spPr>
          <a:xfrm rot="10800000" flipV="1">
            <a:off x="6053984" y="3900960"/>
            <a:ext cx="360000" cy="417251"/>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22" name="ZoneTexte 21">
            <a:extLst>
              <a:ext uri="{FF2B5EF4-FFF2-40B4-BE49-F238E27FC236}">
                <a16:creationId xmlns:a16="http://schemas.microsoft.com/office/drawing/2014/main" id="{D9F04453-331C-6A41-7E1A-9EB3536D8ACE}"/>
              </a:ext>
            </a:extLst>
          </p:cNvPr>
          <p:cNvSpPr txBox="1"/>
          <p:nvPr/>
        </p:nvSpPr>
        <p:spPr>
          <a:xfrm>
            <a:off x="9722903" y="4314588"/>
            <a:ext cx="2387277" cy="738664"/>
          </a:xfrm>
          <a:prstGeom prst="rect">
            <a:avLst/>
          </a:prstGeom>
          <a:noFill/>
        </p:spPr>
        <p:txBody>
          <a:bodyPr wrap="square" rtlCol="0">
            <a:spAutoFit/>
          </a:bodyPr>
          <a:lstStyle/>
          <a:p>
            <a:pPr marL="285750" indent="-285750" algn="just">
              <a:buFont typeface="Arial" panose="020B0604020202020204" pitchFamily="34" charset="0"/>
              <a:buChar char="•"/>
            </a:pPr>
            <a:r>
              <a:rPr lang="fr-FR" sz="1400" dirty="0">
                <a:latin typeface="Barlow Condensed" panose="00000506000000000000" pitchFamily="2" charset="0"/>
              </a:rPr>
              <a:t>Si le bouton n’est pas vert, cliquer dessus pour autoriser l’accès du CDG à votre RSU</a:t>
            </a:r>
          </a:p>
        </p:txBody>
      </p:sp>
    </p:spTree>
    <p:extLst>
      <p:ext uri="{BB962C8B-B14F-4D97-AF65-F5344CB8AC3E}">
        <p14:creationId xmlns:p14="http://schemas.microsoft.com/office/powerpoint/2010/main" val="257602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Trois modes de pré-remplissage, deux modes de saisie</a:t>
            </a:r>
          </a:p>
        </p:txBody>
      </p:sp>
      <p:graphicFrame>
        <p:nvGraphicFramePr>
          <p:cNvPr id="7" name="Tableau 3">
            <a:extLst>
              <a:ext uri="{FF2B5EF4-FFF2-40B4-BE49-F238E27FC236}">
                <a16:creationId xmlns:a16="http://schemas.microsoft.com/office/drawing/2014/main" id="{FA0E56D0-E290-2D11-E672-67AD0755CD8A}"/>
              </a:ext>
            </a:extLst>
          </p:cNvPr>
          <p:cNvGraphicFramePr>
            <a:graphicFrameLocks/>
          </p:cNvGraphicFramePr>
          <p:nvPr>
            <p:extLst>
              <p:ext uri="{D42A27DB-BD31-4B8C-83A1-F6EECF244321}">
                <p14:modId xmlns:p14="http://schemas.microsoft.com/office/powerpoint/2010/main" val="4060075165"/>
              </p:ext>
            </p:extLst>
          </p:nvPr>
        </p:nvGraphicFramePr>
        <p:xfrm>
          <a:off x="1940944" y="965181"/>
          <a:ext cx="8229600" cy="3352800"/>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3475368419"/>
                    </a:ext>
                  </a:extLst>
                </a:gridCol>
                <a:gridCol w="3459832">
                  <a:extLst>
                    <a:ext uri="{9D8B030D-6E8A-4147-A177-3AD203B41FA5}">
                      <a16:colId xmlns:a16="http://schemas.microsoft.com/office/drawing/2014/main" val="49333205"/>
                    </a:ext>
                  </a:extLst>
                </a:gridCol>
                <a:gridCol w="2743200">
                  <a:extLst>
                    <a:ext uri="{9D8B030D-6E8A-4147-A177-3AD203B41FA5}">
                      <a16:colId xmlns:a16="http://schemas.microsoft.com/office/drawing/2014/main" val="3465001601"/>
                    </a:ext>
                  </a:extLst>
                </a:gridCol>
              </a:tblGrid>
              <a:tr h="0">
                <a:tc>
                  <a:txBody>
                    <a:bodyPr/>
                    <a:lstStyle/>
                    <a:p>
                      <a:pPr algn="ctr"/>
                      <a:r>
                        <a:rPr lang="fr-FR" sz="1400" dirty="0">
                          <a:latin typeface="Barlow Condensed" panose="00000506000000000000" pitchFamily="2" charset="0"/>
                        </a:rPr>
                        <a:t>Modalité de pré-remplissage</a:t>
                      </a:r>
                    </a:p>
                  </a:txBody>
                  <a:tcPr anchor="ctr">
                    <a:solidFill>
                      <a:srgbClr val="BD2C54"/>
                    </a:solidFill>
                  </a:tcPr>
                </a:tc>
                <a:tc>
                  <a:txBody>
                    <a:bodyPr/>
                    <a:lstStyle/>
                    <a:p>
                      <a:pPr algn="ctr"/>
                      <a:r>
                        <a:rPr lang="fr-FR" sz="1400" dirty="0">
                          <a:latin typeface="Barlow Condensed" panose="00000506000000000000" pitchFamily="2" charset="0"/>
                        </a:rPr>
                        <a:t>Avantages</a:t>
                      </a:r>
                    </a:p>
                  </a:txBody>
                  <a:tcPr anchor="ctr">
                    <a:solidFill>
                      <a:srgbClr val="BD2C54"/>
                    </a:solidFill>
                  </a:tcPr>
                </a:tc>
                <a:tc>
                  <a:txBody>
                    <a:bodyPr/>
                    <a:lstStyle/>
                    <a:p>
                      <a:pPr algn="ctr"/>
                      <a:r>
                        <a:rPr lang="fr-FR" sz="1400" dirty="0">
                          <a:latin typeface="Barlow Condensed" panose="00000506000000000000" pitchFamily="2" charset="0"/>
                        </a:rPr>
                        <a:t>Inconvénients</a:t>
                      </a:r>
                    </a:p>
                  </a:txBody>
                  <a:tcPr anchor="ctr">
                    <a:solidFill>
                      <a:srgbClr val="BD2C54"/>
                    </a:solidFill>
                  </a:tcPr>
                </a:tc>
                <a:extLst>
                  <a:ext uri="{0D108BD9-81ED-4DB2-BD59-A6C34878D82A}">
                    <a16:rowId xmlns:a16="http://schemas.microsoft.com/office/drawing/2014/main" val="4217292945"/>
                  </a:ext>
                </a:extLst>
              </a:tr>
              <a:tr h="370840">
                <a:tc>
                  <a:txBody>
                    <a:bodyPr/>
                    <a:lstStyle/>
                    <a:p>
                      <a:pPr algn="just"/>
                      <a:r>
                        <a:rPr lang="fr-FR" sz="1400" b="1" dirty="0">
                          <a:latin typeface="Barlow Condensed" panose="00000506000000000000" pitchFamily="2" charset="0"/>
                        </a:rPr>
                        <a:t>Saisie manuelle sans pré-remplissage</a:t>
                      </a: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Adaptée pour les collectivités de moins de 10 agents en saisie agent / agent</a:t>
                      </a: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Plus</a:t>
                      </a:r>
                      <a:r>
                        <a:rPr lang="fr-FR" sz="1400" baseline="0" dirty="0">
                          <a:latin typeface="Barlow Condensed" panose="00000506000000000000" pitchFamily="2" charset="0"/>
                        </a:rPr>
                        <a:t> complexe et longue</a:t>
                      </a:r>
                      <a:r>
                        <a:rPr lang="fr-FR" sz="1400" dirty="0">
                          <a:latin typeface="Barlow Condensed" panose="00000506000000000000" pitchFamily="2" charset="0"/>
                        </a:rPr>
                        <a:t> au-delà de 10 agents</a:t>
                      </a:r>
                    </a:p>
                  </a:txBody>
                  <a:tcPr>
                    <a:solidFill>
                      <a:schemeClr val="accent2">
                        <a:lumMod val="20000"/>
                        <a:lumOff val="80000"/>
                      </a:schemeClr>
                    </a:solidFill>
                  </a:tcPr>
                </a:tc>
                <a:extLst>
                  <a:ext uri="{0D108BD9-81ED-4DB2-BD59-A6C34878D82A}">
                    <a16:rowId xmlns:a16="http://schemas.microsoft.com/office/drawing/2014/main" val="597989983"/>
                  </a:ext>
                </a:extLst>
              </a:tr>
              <a:tr h="370840">
                <a:tc>
                  <a:txBody>
                    <a:bodyPr/>
                    <a:lstStyle/>
                    <a:p>
                      <a:pPr algn="just"/>
                      <a:r>
                        <a:rPr lang="fr-FR" sz="1400" b="1" dirty="0">
                          <a:latin typeface="Barlow Condensed" panose="00000506000000000000" pitchFamily="2" charset="0"/>
                        </a:rPr>
                        <a:t>Import N4DS</a:t>
                      </a:r>
                    </a:p>
                    <a:p>
                      <a:pPr algn="just"/>
                      <a:endParaRPr lang="fr-FR" sz="1400" b="1" dirty="0">
                        <a:latin typeface="Barlow Condensed" panose="00000506000000000000" pitchFamily="2" charset="0"/>
                      </a:endParaRPr>
                    </a:p>
                    <a:p>
                      <a:pPr algn="just"/>
                      <a:r>
                        <a:rPr lang="fr-FR" sz="1400" b="1" dirty="0">
                          <a:latin typeface="Barlow Condensed" panose="00000506000000000000" pitchFamily="2" charset="0"/>
                        </a:rPr>
                        <a:t>Import DSN</a:t>
                      </a: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Bonne reprise des données carrières et paie</a:t>
                      </a:r>
                    </a:p>
                    <a:p>
                      <a:pPr algn="just"/>
                      <a:endParaRPr lang="fr-FR" sz="1400" dirty="0">
                        <a:latin typeface="Barlow Condensed" panose="00000506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Barlow Condensed" panose="00000506000000000000" pitchFamily="2" charset="0"/>
                        </a:rPr>
                        <a:t>Permet un pré-remplissage des données facilitant la saisie des données en agent par agent (jusqu’à 50 agents environ) ou en consolidé</a:t>
                      </a: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Format en voie de disparition</a:t>
                      </a:r>
                    </a:p>
                    <a:p>
                      <a:pPr algn="just"/>
                      <a:endParaRPr lang="fr-FR" sz="1400" dirty="0">
                        <a:latin typeface="Barlow Condensed" panose="00000506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Barlow Condensed" panose="00000506000000000000" pitchFamily="2" charset="0"/>
                        </a:rPr>
                        <a:t>La qualité de l’import dépend du paramétrage des fichiers DSN par le prestataire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dirty="0">
                        <a:latin typeface="Barlow Condensed" panose="00000506000000000000"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400" dirty="0">
                          <a:latin typeface="Barlow Condensed" panose="00000506000000000000" pitchFamily="2" charset="0"/>
                        </a:rPr>
                        <a:t>La taille du fichier doit être inférieur à </a:t>
                      </a:r>
                      <a:r>
                        <a:rPr lang="fr-FR" sz="1400" b="1" dirty="0">
                          <a:latin typeface="Barlow Condensed" panose="00000506000000000000" pitchFamily="2" charset="0"/>
                        </a:rPr>
                        <a:t>10 MO</a:t>
                      </a:r>
                    </a:p>
                  </a:txBody>
                  <a:tcPr>
                    <a:solidFill>
                      <a:schemeClr val="accent2">
                        <a:lumMod val="20000"/>
                        <a:lumOff val="80000"/>
                      </a:schemeClr>
                    </a:solidFill>
                  </a:tcPr>
                </a:tc>
                <a:extLst>
                  <a:ext uri="{0D108BD9-81ED-4DB2-BD59-A6C34878D82A}">
                    <a16:rowId xmlns:a16="http://schemas.microsoft.com/office/drawing/2014/main" val="1073163589"/>
                  </a:ext>
                </a:extLst>
              </a:tr>
              <a:tr h="370840">
                <a:tc>
                  <a:txBody>
                    <a:bodyPr/>
                    <a:lstStyle/>
                    <a:p>
                      <a:pPr algn="just"/>
                      <a:r>
                        <a:rPr lang="fr-FR" sz="1400" b="1" dirty="0">
                          <a:latin typeface="Barlow Condensed" panose="00000506000000000000" pitchFamily="2" charset="0"/>
                        </a:rPr>
                        <a:t>Import Logiciel</a:t>
                      </a:r>
                      <a:r>
                        <a:rPr lang="fr-FR" sz="1400" b="1" baseline="0" dirty="0">
                          <a:latin typeface="Barlow Condensed" panose="00000506000000000000" pitchFamily="2" charset="0"/>
                        </a:rPr>
                        <a:t> de paie</a:t>
                      </a:r>
                      <a:endParaRPr lang="fr-FR" sz="1400" b="1" dirty="0">
                        <a:latin typeface="Barlow Condensed" panose="00000506000000000000" pitchFamily="2" charset="0"/>
                      </a:endParaRPr>
                    </a:p>
                  </a:txBody>
                  <a:tcPr>
                    <a:solidFill>
                      <a:schemeClr val="accent2">
                        <a:lumMod val="20000"/>
                        <a:lumOff val="80000"/>
                      </a:schemeClr>
                    </a:solidFill>
                  </a:tcPr>
                </a:tc>
                <a:tc>
                  <a:txBody>
                    <a:bodyPr/>
                    <a:lstStyle/>
                    <a:p>
                      <a:pPr algn="just"/>
                      <a:r>
                        <a:rPr lang="fr-FR" sz="1400" dirty="0">
                          <a:latin typeface="Barlow Condensed" panose="00000506000000000000" pitchFamily="2" charset="0"/>
                        </a:rPr>
                        <a:t>Pré-remplissage maximum au nouveau format d’échange informatique</a:t>
                      </a:r>
                    </a:p>
                  </a:txBody>
                  <a:tcPr>
                    <a:solidFill>
                      <a:schemeClr val="accent2">
                        <a:lumMod val="20000"/>
                        <a:lumOff val="80000"/>
                      </a:schemeClr>
                    </a:solidFill>
                  </a:tcPr>
                </a:tc>
                <a:tc>
                  <a:txBody>
                    <a:bodyPr/>
                    <a:lstStyle/>
                    <a:p>
                      <a:pPr algn="just"/>
                      <a:r>
                        <a:rPr lang="fr-FR" sz="1400" dirty="0">
                          <a:solidFill>
                            <a:schemeClr val="tx1"/>
                          </a:solidFill>
                          <a:latin typeface="Barlow Condensed" panose="00000506000000000000" pitchFamily="2" charset="0"/>
                        </a:rPr>
                        <a:t>Incertitudes sur les capacités des éditeurs de logiciels à mettre à</a:t>
                      </a:r>
                      <a:r>
                        <a:rPr lang="fr-FR" sz="1400" baseline="0" dirty="0">
                          <a:solidFill>
                            <a:schemeClr val="tx1"/>
                          </a:solidFill>
                          <a:latin typeface="Barlow Condensed" panose="00000506000000000000" pitchFamily="2" charset="0"/>
                        </a:rPr>
                        <a:t> jour leur module chaque année </a:t>
                      </a:r>
                      <a:endParaRPr lang="fr-FR" sz="1400" dirty="0">
                        <a:solidFill>
                          <a:schemeClr val="tx1"/>
                        </a:solidFill>
                        <a:latin typeface="Barlow Condensed" panose="00000506000000000000" pitchFamily="2" charset="0"/>
                      </a:endParaRPr>
                    </a:p>
                  </a:txBody>
                  <a:tcPr>
                    <a:solidFill>
                      <a:schemeClr val="accent2">
                        <a:lumMod val="20000"/>
                        <a:lumOff val="80000"/>
                      </a:schemeClr>
                    </a:solidFill>
                  </a:tcPr>
                </a:tc>
                <a:extLst>
                  <a:ext uri="{0D108BD9-81ED-4DB2-BD59-A6C34878D82A}">
                    <a16:rowId xmlns:a16="http://schemas.microsoft.com/office/drawing/2014/main" val="364671570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284348193"/>
              </p:ext>
            </p:extLst>
          </p:nvPr>
        </p:nvGraphicFramePr>
        <p:xfrm>
          <a:off x="1991744" y="4517901"/>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05192206"/>
                    </a:ext>
                  </a:extLst>
                </a:gridCol>
                <a:gridCol w="4064000">
                  <a:extLst>
                    <a:ext uri="{9D8B030D-6E8A-4147-A177-3AD203B41FA5}">
                      <a16:colId xmlns:a16="http://schemas.microsoft.com/office/drawing/2014/main" val="1006909007"/>
                    </a:ext>
                  </a:extLst>
                </a:gridCol>
              </a:tblGrid>
              <a:tr h="370840">
                <a:tc>
                  <a:txBody>
                    <a:bodyPr/>
                    <a:lstStyle/>
                    <a:p>
                      <a:pPr algn="ctr"/>
                      <a:r>
                        <a:rPr lang="fr-FR" sz="1400" dirty="0">
                          <a:latin typeface="Barlow Condensed" panose="00000506000000000000" pitchFamily="2" charset="0"/>
                        </a:rPr>
                        <a:t>Saisie Agent par agent</a:t>
                      </a:r>
                    </a:p>
                  </a:txBody>
                  <a:tcPr>
                    <a:solidFill>
                      <a:srgbClr val="BD2C54"/>
                    </a:solidFill>
                  </a:tcPr>
                </a:tc>
                <a:tc>
                  <a:txBody>
                    <a:bodyPr/>
                    <a:lstStyle/>
                    <a:p>
                      <a:pPr algn="ctr"/>
                      <a:r>
                        <a:rPr lang="fr-FR" sz="1400" dirty="0">
                          <a:latin typeface="Barlow Condensed" panose="00000506000000000000" pitchFamily="2" charset="0"/>
                        </a:rPr>
                        <a:t>Saisie tableau par tableau ou</a:t>
                      </a:r>
                      <a:r>
                        <a:rPr lang="fr-FR" sz="1400" baseline="0" dirty="0">
                          <a:latin typeface="Barlow Condensed" panose="00000506000000000000" pitchFamily="2" charset="0"/>
                        </a:rPr>
                        <a:t> « consolidée »</a:t>
                      </a:r>
                      <a:endParaRPr lang="fr-FR" sz="1400" dirty="0">
                        <a:latin typeface="Barlow Condensed" panose="00000506000000000000" pitchFamily="2" charset="0"/>
                      </a:endParaRPr>
                    </a:p>
                  </a:txBody>
                  <a:tcPr>
                    <a:solidFill>
                      <a:srgbClr val="BD2C54"/>
                    </a:solidFill>
                  </a:tcPr>
                </a:tc>
                <a:extLst>
                  <a:ext uri="{0D108BD9-81ED-4DB2-BD59-A6C34878D82A}">
                    <a16:rowId xmlns:a16="http://schemas.microsoft.com/office/drawing/2014/main" val="266105819"/>
                  </a:ext>
                </a:extLst>
              </a:tr>
              <a:tr h="370840">
                <a:tc>
                  <a:txBody>
                    <a:bodyPr/>
                    <a:lstStyle/>
                    <a:p>
                      <a:r>
                        <a:rPr lang="fr-FR" sz="1400" dirty="0">
                          <a:latin typeface="Barlow Condensed" panose="00000506000000000000" pitchFamily="2" charset="0"/>
                        </a:rPr>
                        <a:t>Pour</a:t>
                      </a:r>
                      <a:r>
                        <a:rPr lang="fr-FR" sz="1400" baseline="0" dirty="0">
                          <a:latin typeface="Barlow Condensed" panose="00000506000000000000" pitchFamily="2" charset="0"/>
                        </a:rPr>
                        <a:t> les petites collectivités (-50 agents)</a:t>
                      </a:r>
                      <a:endParaRPr lang="fr-FR" sz="1400" dirty="0">
                        <a:latin typeface="Barlow Condensed" panose="00000506000000000000" pitchFamily="2" charset="0"/>
                      </a:endParaRPr>
                    </a:p>
                  </a:txBody>
                  <a:tcPr>
                    <a:solidFill>
                      <a:schemeClr val="accent2">
                        <a:lumMod val="20000"/>
                        <a:lumOff val="80000"/>
                      </a:schemeClr>
                    </a:solidFill>
                  </a:tcPr>
                </a:tc>
                <a:tc>
                  <a:txBody>
                    <a:bodyPr/>
                    <a:lstStyle/>
                    <a:p>
                      <a:r>
                        <a:rPr lang="fr-FR" sz="1400" dirty="0">
                          <a:latin typeface="Barlow Condensed" panose="00000506000000000000" pitchFamily="2" charset="0"/>
                        </a:rPr>
                        <a:t>Conseillée pour</a:t>
                      </a:r>
                      <a:r>
                        <a:rPr lang="fr-FR" sz="1400" baseline="0" dirty="0">
                          <a:latin typeface="Barlow Condensed" panose="00000506000000000000" pitchFamily="2" charset="0"/>
                        </a:rPr>
                        <a:t> les collectivités de plus de 50 agents</a:t>
                      </a:r>
                      <a:endParaRPr lang="fr-FR" sz="1400" dirty="0">
                        <a:latin typeface="Barlow Condensed" panose="00000506000000000000" pitchFamily="2" charset="0"/>
                      </a:endParaRPr>
                    </a:p>
                  </a:txBody>
                  <a:tcPr>
                    <a:solidFill>
                      <a:schemeClr val="accent2">
                        <a:lumMod val="20000"/>
                        <a:lumOff val="80000"/>
                      </a:schemeClr>
                    </a:solidFill>
                  </a:tcPr>
                </a:tc>
                <a:extLst>
                  <a:ext uri="{0D108BD9-81ED-4DB2-BD59-A6C34878D82A}">
                    <a16:rowId xmlns:a16="http://schemas.microsoft.com/office/drawing/2014/main" val="2807975995"/>
                  </a:ext>
                </a:extLst>
              </a:tr>
            </a:tbl>
          </a:graphicData>
        </a:graphic>
      </p:graphicFrame>
      <p:sp>
        <p:nvSpPr>
          <p:cNvPr id="10" name="ZoneTexte 9"/>
          <p:cNvSpPr txBox="1"/>
          <p:nvPr/>
        </p:nvSpPr>
        <p:spPr>
          <a:xfrm>
            <a:off x="3626309" y="5541468"/>
            <a:ext cx="4858870" cy="338554"/>
          </a:xfrm>
          <a:prstGeom prst="rect">
            <a:avLst/>
          </a:prstGeom>
          <a:noFill/>
        </p:spPr>
        <p:txBody>
          <a:bodyPr wrap="square" rtlCol="0">
            <a:spAutoFit/>
          </a:bodyPr>
          <a:lstStyle/>
          <a:p>
            <a:pPr algn="ctr"/>
            <a:r>
              <a:rPr lang="fr-FR" sz="1600" dirty="0">
                <a:latin typeface="Barlow Condensed" panose="00000506000000000000" pitchFamily="2" charset="0"/>
              </a:rPr>
              <a:t>Chaque employeur a néanmoins le choix du mode de saisie</a:t>
            </a:r>
          </a:p>
        </p:txBody>
      </p:sp>
      <p:cxnSp>
        <p:nvCxnSpPr>
          <p:cNvPr id="6" name="Connecteur droit 5">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11</a:t>
            </a:fld>
            <a:endParaRPr lang="fr-FR" dirty="0"/>
          </a:p>
        </p:txBody>
      </p:sp>
    </p:spTree>
    <p:extLst>
      <p:ext uri="{BB962C8B-B14F-4D97-AF65-F5344CB8AC3E}">
        <p14:creationId xmlns:p14="http://schemas.microsoft.com/office/powerpoint/2010/main" val="33523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Choisir son mode de saisie et de pré-remplissage</a:t>
            </a: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6"/>
          </p:nvPr>
        </p:nvSpPr>
        <p:spPr/>
        <p:txBody>
          <a:bodyPr/>
          <a:lstStyle/>
          <a:p>
            <a:fld id="{88A9FD16-0B61-4BEE-BB88-D0D729296623}" type="slidenum">
              <a:rPr lang="fr-FR" smtClean="0"/>
              <a:pPr/>
              <a:t>12</a:t>
            </a:fld>
            <a:endParaRPr lang="fr-FR" dirty="0"/>
          </a:p>
        </p:txBody>
      </p:sp>
      <p:graphicFrame>
        <p:nvGraphicFramePr>
          <p:cNvPr id="3" name="Diagramme 2">
            <a:extLst>
              <a:ext uri="{FF2B5EF4-FFF2-40B4-BE49-F238E27FC236}">
                <a16:creationId xmlns:a16="http://schemas.microsoft.com/office/drawing/2014/main" id="{3C4E7340-485D-1710-1B91-1F73D207667A}"/>
              </a:ext>
            </a:extLst>
          </p:cNvPr>
          <p:cNvGraphicFramePr/>
          <p:nvPr>
            <p:extLst>
              <p:ext uri="{D42A27DB-BD31-4B8C-83A1-F6EECF244321}">
                <p14:modId xmlns:p14="http://schemas.microsoft.com/office/powerpoint/2010/main" val="2662327347"/>
              </p:ext>
            </p:extLst>
          </p:nvPr>
        </p:nvGraphicFramePr>
        <p:xfrm>
          <a:off x="1524337" y="1427678"/>
          <a:ext cx="7539995" cy="3919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eur droit avec flèche 5">
            <a:extLst>
              <a:ext uri="{FF2B5EF4-FFF2-40B4-BE49-F238E27FC236}">
                <a16:creationId xmlns:a16="http://schemas.microsoft.com/office/drawing/2014/main" id="{31433381-78F0-BBD7-E787-A56ED50DBD57}"/>
              </a:ext>
            </a:extLst>
          </p:cNvPr>
          <p:cNvCxnSpPr>
            <a:cxnSpLocks/>
          </p:cNvCxnSpPr>
          <p:nvPr/>
        </p:nvCxnSpPr>
        <p:spPr>
          <a:xfrm flipV="1">
            <a:off x="7320950" y="3274058"/>
            <a:ext cx="1289650" cy="107079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a:extLst>
              <a:ext uri="{FF2B5EF4-FFF2-40B4-BE49-F238E27FC236}">
                <a16:creationId xmlns:a16="http://schemas.microsoft.com/office/drawing/2014/main" id="{95058C95-E701-FA8A-BE21-1A5CDFD40C16}"/>
              </a:ext>
            </a:extLst>
          </p:cNvPr>
          <p:cNvCxnSpPr>
            <a:cxnSpLocks/>
          </p:cNvCxnSpPr>
          <p:nvPr/>
        </p:nvCxnSpPr>
        <p:spPr>
          <a:xfrm>
            <a:off x="7405776" y="4681153"/>
            <a:ext cx="1870614"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A7444AE2-659E-7424-F5B3-0FE0D1331E20}"/>
              </a:ext>
            </a:extLst>
          </p:cNvPr>
          <p:cNvSpPr txBox="1"/>
          <p:nvPr/>
        </p:nvSpPr>
        <p:spPr>
          <a:xfrm>
            <a:off x="8610600" y="3033837"/>
            <a:ext cx="2254079" cy="369332"/>
          </a:xfrm>
          <a:prstGeom prst="rect">
            <a:avLst/>
          </a:prstGeom>
          <a:noFill/>
        </p:spPr>
        <p:txBody>
          <a:bodyPr wrap="none" rtlCol="0">
            <a:spAutoFit/>
          </a:bodyPr>
          <a:lstStyle/>
          <a:p>
            <a:r>
              <a:rPr lang="fr-FR" dirty="0"/>
              <a:t>DSN (agent par agent)</a:t>
            </a:r>
          </a:p>
        </p:txBody>
      </p:sp>
      <p:sp>
        <p:nvSpPr>
          <p:cNvPr id="13" name="ZoneTexte 12">
            <a:extLst>
              <a:ext uri="{FF2B5EF4-FFF2-40B4-BE49-F238E27FC236}">
                <a16:creationId xmlns:a16="http://schemas.microsoft.com/office/drawing/2014/main" id="{6DDC0C32-627B-A329-CC0C-7A3D14851596}"/>
              </a:ext>
            </a:extLst>
          </p:cNvPr>
          <p:cNvSpPr txBox="1"/>
          <p:nvPr/>
        </p:nvSpPr>
        <p:spPr>
          <a:xfrm>
            <a:off x="9206721" y="4468576"/>
            <a:ext cx="3101490" cy="369332"/>
          </a:xfrm>
          <a:prstGeom prst="rect">
            <a:avLst/>
          </a:prstGeom>
          <a:noFill/>
        </p:spPr>
        <p:txBody>
          <a:bodyPr wrap="none" rtlCol="0">
            <a:spAutoFit/>
          </a:bodyPr>
          <a:lstStyle/>
          <a:p>
            <a:r>
              <a:rPr lang="fr-FR" dirty="0"/>
              <a:t>Fichier d’échange (Consolidée) </a:t>
            </a:r>
          </a:p>
        </p:txBody>
      </p:sp>
      <p:cxnSp>
        <p:nvCxnSpPr>
          <p:cNvPr id="14" name="Connecteur droit avec flèche 13">
            <a:extLst>
              <a:ext uri="{FF2B5EF4-FFF2-40B4-BE49-F238E27FC236}">
                <a16:creationId xmlns:a16="http://schemas.microsoft.com/office/drawing/2014/main" id="{EE719AAF-D862-0E5D-B3CE-31B6434B8141}"/>
              </a:ext>
            </a:extLst>
          </p:cNvPr>
          <p:cNvCxnSpPr>
            <a:cxnSpLocks/>
          </p:cNvCxnSpPr>
          <p:nvPr/>
        </p:nvCxnSpPr>
        <p:spPr>
          <a:xfrm flipH="1">
            <a:off x="2303253" y="4681153"/>
            <a:ext cx="866390" cy="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4E7F491E-233B-9CE1-FC0B-7C27EDE608FC}"/>
              </a:ext>
            </a:extLst>
          </p:cNvPr>
          <p:cNvSpPr txBox="1"/>
          <p:nvPr/>
        </p:nvSpPr>
        <p:spPr>
          <a:xfrm>
            <a:off x="69011" y="4357987"/>
            <a:ext cx="2518912" cy="646331"/>
          </a:xfrm>
          <a:prstGeom prst="rect">
            <a:avLst/>
          </a:prstGeom>
          <a:noFill/>
        </p:spPr>
        <p:txBody>
          <a:bodyPr wrap="square" rtlCol="0">
            <a:spAutoFit/>
          </a:bodyPr>
          <a:lstStyle/>
          <a:p>
            <a:r>
              <a:rPr lang="fr-FR" dirty="0"/>
              <a:t>Pas d’agent rémunéré </a:t>
            </a:r>
          </a:p>
          <a:p>
            <a:r>
              <a:rPr lang="fr-FR" dirty="0"/>
              <a:t>Sur l’année 2023 </a:t>
            </a:r>
          </a:p>
        </p:txBody>
      </p:sp>
    </p:spTree>
    <p:extLst>
      <p:ext uri="{BB962C8B-B14F-4D97-AF65-F5344CB8AC3E}">
        <p14:creationId xmlns:p14="http://schemas.microsoft.com/office/powerpoint/2010/main" val="226196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L’import de la N4DS et de la DSN</a:t>
            </a:r>
          </a:p>
        </p:txBody>
      </p:sp>
      <p:graphicFrame>
        <p:nvGraphicFramePr>
          <p:cNvPr id="8" name="Tableau 7"/>
          <p:cNvGraphicFramePr>
            <a:graphicFrameLocks noGrp="1"/>
          </p:cNvGraphicFramePr>
          <p:nvPr>
            <p:extLst>
              <p:ext uri="{D42A27DB-BD31-4B8C-83A1-F6EECF244321}">
                <p14:modId xmlns:p14="http://schemas.microsoft.com/office/powerpoint/2010/main" val="2345895138"/>
              </p:ext>
            </p:extLst>
          </p:nvPr>
        </p:nvGraphicFramePr>
        <p:xfrm>
          <a:off x="1991744" y="1550413"/>
          <a:ext cx="8128000" cy="431045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805192206"/>
                    </a:ext>
                  </a:extLst>
                </a:gridCol>
                <a:gridCol w="4064000">
                  <a:extLst>
                    <a:ext uri="{9D8B030D-6E8A-4147-A177-3AD203B41FA5}">
                      <a16:colId xmlns:a16="http://schemas.microsoft.com/office/drawing/2014/main" val="1006909007"/>
                    </a:ext>
                  </a:extLst>
                </a:gridCol>
              </a:tblGrid>
              <a:tr h="483068">
                <a:tc>
                  <a:txBody>
                    <a:bodyPr/>
                    <a:lstStyle/>
                    <a:p>
                      <a:pPr algn="ctr"/>
                      <a:r>
                        <a:rPr lang="fr-FR" sz="2000" dirty="0">
                          <a:latin typeface="Barlow Condensed" panose="00000506000000000000" pitchFamily="2" charset="0"/>
                        </a:rPr>
                        <a:t>Un pré-remplissage fiable</a:t>
                      </a:r>
                    </a:p>
                  </a:txBody>
                  <a:tcPr>
                    <a:solidFill>
                      <a:srgbClr val="BD2C54"/>
                    </a:solidFill>
                  </a:tcPr>
                </a:tc>
                <a:tc>
                  <a:txBody>
                    <a:bodyPr/>
                    <a:lstStyle/>
                    <a:p>
                      <a:pPr algn="ctr"/>
                      <a:r>
                        <a:rPr lang="fr-FR" sz="2000" dirty="0">
                          <a:latin typeface="Barlow Condensed" panose="00000506000000000000" pitchFamily="2" charset="0"/>
                        </a:rPr>
                        <a:t>A vérifier et à compléter</a:t>
                      </a:r>
                    </a:p>
                  </a:txBody>
                  <a:tcPr>
                    <a:solidFill>
                      <a:srgbClr val="BD2C54"/>
                    </a:solidFill>
                  </a:tcPr>
                </a:tc>
                <a:extLst>
                  <a:ext uri="{0D108BD9-81ED-4DB2-BD59-A6C34878D82A}">
                    <a16:rowId xmlns:a16="http://schemas.microsoft.com/office/drawing/2014/main" val="266105819"/>
                  </a:ext>
                </a:extLst>
              </a:tr>
              <a:tr h="3827387">
                <a:tc>
                  <a:txBody>
                    <a:bodyPr/>
                    <a:lstStyle/>
                    <a:p>
                      <a:pPr marL="285750" indent="-285750">
                        <a:buFont typeface="Arial" panose="020B0604020202020204" pitchFamily="34" charset="0"/>
                        <a:buChar char="•"/>
                      </a:pPr>
                      <a:r>
                        <a:rPr lang="fr-FR" sz="2000" dirty="0">
                          <a:latin typeface="Barlow Condensed" panose="00000506000000000000" pitchFamily="2" charset="0"/>
                        </a:rPr>
                        <a:t>Effectifs (statut, genre, catégorie, cadre d’emplois et grade)</a:t>
                      </a:r>
                    </a:p>
                    <a:p>
                      <a:pPr marL="285750" indent="-285750">
                        <a:buFont typeface="Arial" panose="020B0604020202020204" pitchFamily="34" charset="0"/>
                        <a:buChar char="•"/>
                      </a:pPr>
                      <a:r>
                        <a:rPr lang="fr-FR" sz="2000" dirty="0">
                          <a:latin typeface="Barlow Condensed" panose="00000506000000000000" pitchFamily="2" charset="0"/>
                        </a:rPr>
                        <a:t>Rémunération</a:t>
                      </a:r>
                      <a:r>
                        <a:rPr lang="fr-FR" sz="2000" baseline="0" dirty="0">
                          <a:latin typeface="Barlow Condensed" panose="00000506000000000000" pitchFamily="2" charset="0"/>
                        </a:rPr>
                        <a:t> : rémunération totale brute (N4DS et DSN), primes et indemnités (N4DS uniquement)</a:t>
                      </a:r>
                    </a:p>
                    <a:p>
                      <a:pPr marL="285750" indent="-285750">
                        <a:buFont typeface="Arial" panose="020B0604020202020204" pitchFamily="34" charset="0"/>
                        <a:buChar char="•"/>
                      </a:pPr>
                      <a:r>
                        <a:rPr lang="fr-FR" sz="2000" baseline="0" dirty="0">
                          <a:latin typeface="Barlow Condensed" panose="00000506000000000000" pitchFamily="2" charset="0"/>
                        </a:rPr>
                        <a:t>Calcul de l’équivalent temps plein rémunéré</a:t>
                      </a:r>
                    </a:p>
                    <a:p>
                      <a:pPr marL="285750" indent="-285750">
                        <a:buFont typeface="Arial" panose="020B0604020202020204" pitchFamily="34" charset="0"/>
                        <a:buChar char="•"/>
                      </a:pPr>
                      <a:r>
                        <a:rPr lang="fr-FR" sz="2000" baseline="0" dirty="0">
                          <a:latin typeface="Barlow Condensed" panose="00000506000000000000" pitchFamily="2" charset="0"/>
                        </a:rPr>
                        <a:t>Temps de travail</a:t>
                      </a:r>
                      <a:endParaRPr lang="fr-FR" sz="2000" dirty="0">
                        <a:latin typeface="Barlow Condensed" panose="00000506000000000000" pitchFamily="2" charset="0"/>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fr-FR" sz="2000" dirty="0">
                          <a:latin typeface="Barlow Condensed" panose="00000506000000000000" pitchFamily="2" charset="0"/>
                        </a:rPr>
                        <a:t>Bénéficiaire de l’obligation d’emploi des travailleurs handicapés (BOETH)</a:t>
                      </a:r>
                    </a:p>
                    <a:p>
                      <a:pPr marL="285750" indent="-285750">
                        <a:buFont typeface="Arial" panose="020B0604020202020204" pitchFamily="34" charset="0"/>
                        <a:buChar char="•"/>
                      </a:pPr>
                      <a:r>
                        <a:rPr lang="fr-FR" sz="2000" dirty="0">
                          <a:latin typeface="Barlow Condensed" panose="00000506000000000000" pitchFamily="2" charset="0"/>
                        </a:rPr>
                        <a:t>Fondement juridique des recrutements contractuels (motif</a:t>
                      </a:r>
                      <a:r>
                        <a:rPr lang="fr-FR" sz="2000" baseline="0" dirty="0">
                          <a:latin typeface="Barlow Condensed" panose="00000506000000000000" pitchFamily="2" charset="0"/>
                        </a:rPr>
                        <a:t> à contrat)</a:t>
                      </a:r>
                    </a:p>
                    <a:p>
                      <a:pPr marL="285750" indent="-285750">
                        <a:buFont typeface="Arial" panose="020B0604020202020204" pitchFamily="34" charset="0"/>
                        <a:buChar char="•"/>
                      </a:pPr>
                      <a:r>
                        <a:rPr lang="fr-FR" sz="2000" baseline="0" dirty="0">
                          <a:latin typeface="Barlow Condensed" panose="00000506000000000000" pitchFamily="2" charset="0"/>
                        </a:rPr>
                        <a:t>Positions particulières et emplois fonctionnels</a:t>
                      </a:r>
                    </a:p>
                    <a:p>
                      <a:pPr marL="285750" indent="-285750">
                        <a:buFont typeface="Arial" panose="020B0604020202020204" pitchFamily="34" charset="0"/>
                        <a:buChar char="•"/>
                      </a:pPr>
                      <a:r>
                        <a:rPr lang="fr-FR" sz="2000" baseline="0" dirty="0">
                          <a:latin typeface="Barlow Condensed" panose="00000506000000000000" pitchFamily="2" charset="0"/>
                        </a:rPr>
                        <a:t>Formations</a:t>
                      </a:r>
                    </a:p>
                    <a:p>
                      <a:pPr marL="285750" indent="-285750">
                        <a:buFont typeface="Arial" panose="020B0604020202020204" pitchFamily="34" charset="0"/>
                        <a:buChar char="•"/>
                      </a:pPr>
                      <a:r>
                        <a:rPr lang="fr-FR" sz="2000" baseline="0" dirty="0">
                          <a:latin typeface="Barlow Condensed" panose="00000506000000000000" pitchFamily="2" charset="0"/>
                        </a:rPr>
                        <a:t>Mouvements de personnels (mutation, </a:t>
                      </a:r>
                      <a:r>
                        <a:rPr lang="fr-FR" sz="2000" baseline="0" dirty="0" err="1">
                          <a:latin typeface="Barlow Condensed" panose="00000506000000000000" pitchFamily="2" charset="0"/>
                        </a:rPr>
                        <a:t>etc</a:t>
                      </a:r>
                      <a:r>
                        <a:rPr lang="fr-FR" sz="2000" baseline="0" dirty="0">
                          <a:latin typeface="Barlow Condensed" panose="00000506000000000000" pitchFamily="2" charset="0"/>
                        </a:rPr>
                        <a:t>)</a:t>
                      </a:r>
                    </a:p>
                    <a:p>
                      <a:pPr marL="285750" indent="-285750">
                        <a:buFont typeface="Arial" panose="020B0604020202020204" pitchFamily="34" charset="0"/>
                        <a:buChar char="•"/>
                      </a:pPr>
                      <a:r>
                        <a:rPr lang="fr-FR" sz="2000" baseline="0" dirty="0">
                          <a:latin typeface="Barlow Condensed" panose="00000506000000000000" pitchFamily="2" charset="0"/>
                        </a:rPr>
                        <a:t>Seules les absences impactant la paie sont comptabilisées</a:t>
                      </a:r>
                      <a:endParaRPr lang="fr-FR" sz="2000" dirty="0">
                        <a:latin typeface="Barlow Condensed" panose="00000506000000000000" pitchFamily="2" charset="0"/>
                      </a:endParaRPr>
                    </a:p>
                  </a:txBody>
                  <a:tcPr>
                    <a:solidFill>
                      <a:schemeClr val="accent2">
                        <a:lumMod val="20000"/>
                        <a:lumOff val="80000"/>
                      </a:schemeClr>
                    </a:solidFill>
                  </a:tcPr>
                </a:tc>
                <a:extLst>
                  <a:ext uri="{0D108BD9-81ED-4DB2-BD59-A6C34878D82A}">
                    <a16:rowId xmlns:a16="http://schemas.microsoft.com/office/drawing/2014/main" val="2807975995"/>
                  </a:ext>
                </a:extLst>
              </a:tr>
            </a:tbl>
          </a:graphicData>
        </a:graphic>
      </p:graphicFrame>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13</a:t>
            </a:fld>
            <a:endParaRPr lang="fr-FR" dirty="0"/>
          </a:p>
        </p:txBody>
      </p:sp>
    </p:spTree>
    <p:extLst>
      <p:ext uri="{BB962C8B-B14F-4D97-AF65-F5344CB8AC3E}">
        <p14:creationId xmlns:p14="http://schemas.microsoft.com/office/powerpoint/2010/main" val="290310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38">
            <a:extLst>
              <a:ext uri="{FF2B5EF4-FFF2-40B4-BE49-F238E27FC236}">
                <a16:creationId xmlns:a16="http://schemas.microsoft.com/office/drawing/2014/main" id="{7E89962E-D61A-479A-B9FB-55E4B1F2E501}"/>
              </a:ext>
            </a:extLst>
          </p:cNvPr>
          <p:cNvGrpSpPr/>
          <p:nvPr/>
        </p:nvGrpSpPr>
        <p:grpSpPr>
          <a:xfrm>
            <a:off x="1550178" y="2234026"/>
            <a:ext cx="8729655" cy="1522852"/>
            <a:chOff x="124097" y="4099710"/>
            <a:chExt cx="8870763" cy="1785686"/>
          </a:xfrm>
        </p:grpSpPr>
        <p:sp>
          <p:nvSpPr>
            <p:cNvPr id="40" name="Rectangle : coins arrondis 15">
              <a:extLst>
                <a:ext uri="{FF2B5EF4-FFF2-40B4-BE49-F238E27FC236}">
                  <a16:creationId xmlns:a16="http://schemas.microsoft.com/office/drawing/2014/main" id="{58A9EFDE-85A3-4290-8F1C-9BABE63AE8C3}"/>
                </a:ext>
              </a:extLst>
            </p:cNvPr>
            <p:cNvSpPr/>
            <p:nvPr/>
          </p:nvSpPr>
          <p:spPr>
            <a:xfrm>
              <a:off x="124097" y="4099710"/>
              <a:ext cx="8870763" cy="178568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 name="Image 40">
              <a:extLst>
                <a:ext uri="{FF2B5EF4-FFF2-40B4-BE49-F238E27FC236}">
                  <a16:creationId xmlns:a16="http://schemas.microsoft.com/office/drawing/2014/main" id="{DDC3A8F1-BF7C-44BA-A147-BB4152BC55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742" y="4154195"/>
              <a:ext cx="1823726" cy="1609170"/>
            </a:xfrm>
            <a:prstGeom prst="rect">
              <a:avLst/>
            </a:prstGeom>
          </p:spPr>
        </p:pic>
        <p:pic>
          <p:nvPicPr>
            <p:cNvPr id="42" name="Picture 4" descr="Symbole de fichier txt - Icônes interface gratuites">
              <a:extLst>
                <a:ext uri="{FF2B5EF4-FFF2-40B4-BE49-F238E27FC236}">
                  <a16:creationId xmlns:a16="http://schemas.microsoft.com/office/drawing/2014/main" id="{51D3C57A-E288-423E-B2CB-3410937597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4485731"/>
              <a:ext cx="1008112" cy="1008112"/>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Connecteur droit 42">
              <a:extLst>
                <a:ext uri="{FF2B5EF4-FFF2-40B4-BE49-F238E27FC236}">
                  <a16:creationId xmlns:a16="http://schemas.microsoft.com/office/drawing/2014/main" id="{BB705F87-5A96-45AA-A274-E83E66B7934D}"/>
                </a:ext>
              </a:extLst>
            </p:cNvPr>
            <p:cNvCxnSpPr>
              <a:cxnSpLocks/>
            </p:cNvCxnSpPr>
            <p:nvPr/>
          </p:nvCxnSpPr>
          <p:spPr>
            <a:xfrm>
              <a:off x="2987824" y="4953171"/>
              <a:ext cx="80409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4E79CF0C-7D34-4372-9BAB-1B42DC0FCA24}"/>
                </a:ext>
              </a:extLst>
            </p:cNvPr>
            <p:cNvCxnSpPr>
              <a:cxnSpLocks/>
            </p:cNvCxnSpPr>
            <p:nvPr/>
          </p:nvCxnSpPr>
          <p:spPr>
            <a:xfrm>
              <a:off x="5675468" y="4953171"/>
              <a:ext cx="453811"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6" name="Picture 2" descr="10 astuces pour travailler plus vite avec Excel">
              <a:extLst>
                <a:ext uri="{FF2B5EF4-FFF2-40B4-BE49-F238E27FC236}">
                  <a16:creationId xmlns:a16="http://schemas.microsoft.com/office/drawing/2014/main" id="{8E8D4A82-BAFE-44F4-BEC8-62DBA267FA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29279" y="4570412"/>
              <a:ext cx="1354380" cy="76551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Import du fichier d’échange depuis le logiciel de paie</a:t>
            </a:r>
          </a:p>
        </p:txBody>
      </p:sp>
      <p:sp>
        <p:nvSpPr>
          <p:cNvPr id="26" name="Rectangle 10"/>
          <p:cNvSpPr>
            <a:spLocks noChangeArrowheads="1"/>
          </p:cNvSpPr>
          <p:nvPr/>
        </p:nvSpPr>
        <p:spPr bwMode="auto">
          <a:xfrm>
            <a:off x="1484445" y="3591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r-FR" altLang="fr-FR">
              <a:latin typeface="Arial" pitchFamily="34" charset="0"/>
              <a:cs typeface="Arial" pitchFamily="34" charset="0"/>
            </a:endParaRPr>
          </a:p>
        </p:txBody>
      </p:sp>
      <p:sp>
        <p:nvSpPr>
          <p:cNvPr id="36" name="ZoneTexte 35">
            <a:extLst>
              <a:ext uri="{FF2B5EF4-FFF2-40B4-BE49-F238E27FC236}">
                <a16:creationId xmlns:a16="http://schemas.microsoft.com/office/drawing/2014/main" id="{55313A2F-9378-42D6-93FC-5E9317AAA955}"/>
              </a:ext>
            </a:extLst>
          </p:cNvPr>
          <p:cNvSpPr txBox="1"/>
          <p:nvPr/>
        </p:nvSpPr>
        <p:spPr>
          <a:xfrm>
            <a:off x="1734159" y="2805088"/>
            <a:ext cx="1642117" cy="523220"/>
          </a:xfrm>
          <a:prstGeom prst="rect">
            <a:avLst/>
          </a:prstGeom>
          <a:noFill/>
        </p:spPr>
        <p:txBody>
          <a:bodyPr wrap="square" rtlCol="0">
            <a:spAutoFit/>
          </a:bodyPr>
          <a:lstStyle/>
          <a:p>
            <a:pPr algn="ctr"/>
            <a:r>
              <a:rPr lang="fr-FR" sz="1400" i="1" dirty="0"/>
              <a:t>Aucun import Excel possible</a:t>
            </a:r>
          </a:p>
        </p:txBody>
      </p:sp>
      <p:sp>
        <p:nvSpPr>
          <p:cNvPr id="38" name="ZoneTexte 37">
            <a:extLst>
              <a:ext uri="{FF2B5EF4-FFF2-40B4-BE49-F238E27FC236}">
                <a16:creationId xmlns:a16="http://schemas.microsoft.com/office/drawing/2014/main" id="{6ADC0A16-9E87-42C7-BFE2-5AB9918E0129}"/>
              </a:ext>
            </a:extLst>
          </p:cNvPr>
          <p:cNvSpPr txBox="1"/>
          <p:nvPr/>
        </p:nvSpPr>
        <p:spPr>
          <a:xfrm>
            <a:off x="17425" y="2860616"/>
            <a:ext cx="1584176" cy="477054"/>
          </a:xfrm>
          <a:prstGeom prst="rect">
            <a:avLst/>
          </a:prstGeom>
          <a:noFill/>
        </p:spPr>
        <p:txBody>
          <a:bodyPr wrap="square" rtlCol="0">
            <a:spAutoFit/>
          </a:bodyPr>
          <a:lstStyle/>
          <a:p>
            <a:pPr algn="ctr"/>
            <a:r>
              <a:rPr lang="fr-FR" sz="2500" b="1" dirty="0">
                <a:solidFill>
                  <a:srgbClr val="BD2C54"/>
                </a:solidFill>
                <a:latin typeface="Barlow Condensed" pitchFamily="2" charset="77"/>
              </a:rPr>
              <a:t>depuis 2022</a:t>
            </a:r>
          </a:p>
        </p:txBody>
      </p:sp>
      <p:sp>
        <p:nvSpPr>
          <p:cNvPr id="50" name="ZoneTexte 49"/>
          <p:cNvSpPr txBox="1"/>
          <p:nvPr/>
        </p:nvSpPr>
        <p:spPr>
          <a:xfrm>
            <a:off x="8807959" y="2564549"/>
            <a:ext cx="2826142" cy="877163"/>
          </a:xfrm>
          <a:prstGeom prst="rect">
            <a:avLst/>
          </a:prstGeom>
          <a:noFill/>
        </p:spPr>
        <p:txBody>
          <a:bodyPr wrap="square" rtlCol="0">
            <a:spAutoFit/>
          </a:bodyPr>
          <a:lstStyle/>
          <a:p>
            <a:pPr algn="just"/>
            <a:r>
              <a:rPr lang="fr-FR" sz="1700" dirty="0">
                <a:latin typeface="Barlow Condensed" panose="00000506000000000000" pitchFamily="2" charset="0"/>
              </a:rPr>
              <a:t>L’exportation des données pour l’édition des synthèses est facilitée à compter de 2022 </a:t>
            </a:r>
          </a:p>
        </p:txBody>
      </p:sp>
      <p:cxnSp>
        <p:nvCxnSpPr>
          <p:cNvPr id="48" name="Connecteur droit 47">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14</a:t>
            </a:fld>
            <a:endParaRPr lang="fr-FR" dirty="0"/>
          </a:p>
        </p:txBody>
      </p:sp>
    </p:spTree>
    <p:extLst>
      <p:ext uri="{BB962C8B-B14F-4D97-AF65-F5344CB8AC3E}">
        <p14:creationId xmlns:p14="http://schemas.microsoft.com/office/powerpoint/2010/main" val="206933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Saisir ses données</a:t>
            </a:r>
          </a:p>
        </p:txBody>
      </p:sp>
      <p:sp>
        <p:nvSpPr>
          <p:cNvPr id="5" name="ZoneTexte 4">
            <a:extLst>
              <a:ext uri="{FF2B5EF4-FFF2-40B4-BE49-F238E27FC236}">
                <a16:creationId xmlns:a16="http://schemas.microsoft.com/office/drawing/2014/main" id="{2BE15FC3-065B-48FD-972E-057B14A9E52E}"/>
              </a:ext>
            </a:extLst>
          </p:cNvPr>
          <p:cNvSpPr txBox="1"/>
          <p:nvPr/>
        </p:nvSpPr>
        <p:spPr>
          <a:xfrm>
            <a:off x="6186496" y="0"/>
            <a:ext cx="5648946" cy="1477328"/>
          </a:xfrm>
          <a:prstGeom prst="rect">
            <a:avLst/>
          </a:prstGeom>
          <a:noFill/>
        </p:spPr>
        <p:txBody>
          <a:bodyPr wrap="square" rtlCol="0">
            <a:spAutoFit/>
          </a:bodyPr>
          <a:lstStyle/>
          <a:p>
            <a:pPr algn="just" fontAlgn="base">
              <a:spcBef>
                <a:spcPct val="0"/>
              </a:spcBef>
              <a:spcAft>
                <a:spcPct val="0"/>
              </a:spcAft>
            </a:pPr>
            <a:endParaRPr lang="fr-FR" dirty="0">
              <a:solidFill>
                <a:prstClr val="black"/>
              </a:solidFill>
              <a:cs typeface="Arial" pitchFamily="34" charset="0"/>
            </a:endParaRPr>
          </a:p>
          <a:p>
            <a:pPr algn="just" fontAlgn="base">
              <a:spcBef>
                <a:spcPct val="0"/>
              </a:spcBef>
              <a:spcAft>
                <a:spcPct val="0"/>
              </a:spcAft>
            </a:pPr>
            <a:r>
              <a:rPr lang="fr-FR" b="1" dirty="0">
                <a:solidFill>
                  <a:srgbClr val="BE2352"/>
                </a:solidFill>
                <a:latin typeface="Barlow Condensed" panose="00000506000000000000" pitchFamily="2" charset="0"/>
                <a:cs typeface="Arial" pitchFamily="34" charset="0"/>
              </a:rPr>
              <a:t>ATTENTION</a:t>
            </a:r>
            <a:r>
              <a:rPr lang="fr-FR" dirty="0">
                <a:latin typeface="Barlow Condensed" panose="00000506000000000000" pitchFamily="2" charset="0"/>
                <a:cs typeface="Arial" pitchFamily="34" charset="0"/>
              </a:rPr>
              <a:t> : le pré-remplissage ne complète pas le RSU en totalité. La collectivité doit vérifier la cohérence des données importées et remplir les indicateurs restés vides ou incomplets.</a:t>
            </a:r>
          </a:p>
          <a:p>
            <a:pPr algn="just" fontAlgn="base">
              <a:spcBef>
                <a:spcPct val="0"/>
              </a:spcBef>
              <a:spcAft>
                <a:spcPct val="0"/>
              </a:spcAft>
            </a:pPr>
            <a:endParaRPr lang="fr-FR" dirty="0">
              <a:solidFill>
                <a:prstClr val="black"/>
              </a:solidFill>
              <a:cs typeface="Arial" pitchFamily="34" charset="0"/>
            </a:endParaRPr>
          </a:p>
        </p:txBody>
      </p:sp>
      <p:cxnSp>
        <p:nvCxnSpPr>
          <p:cNvPr id="12" name="Connecteur droit 11">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15</a:t>
            </a:fld>
            <a:endParaRPr lang="fr-FR" dirty="0"/>
          </a:p>
        </p:txBody>
      </p:sp>
      <p:pic>
        <p:nvPicPr>
          <p:cNvPr id="3" name="Image 2">
            <a:extLst>
              <a:ext uri="{FF2B5EF4-FFF2-40B4-BE49-F238E27FC236}">
                <a16:creationId xmlns:a16="http://schemas.microsoft.com/office/drawing/2014/main" id="{FBC699A0-7DCC-4AEB-483E-54776900BBB0}"/>
              </a:ext>
            </a:extLst>
          </p:cNvPr>
          <p:cNvPicPr>
            <a:picLocks noChangeAspect="1"/>
          </p:cNvPicPr>
          <p:nvPr/>
        </p:nvPicPr>
        <p:blipFill rotWithShape="1">
          <a:blip r:embed="rId2"/>
          <a:srcRect l="54658" t="-16139"/>
          <a:stretch/>
        </p:blipFill>
        <p:spPr>
          <a:xfrm>
            <a:off x="276046" y="1249114"/>
            <a:ext cx="9356127" cy="647700"/>
          </a:xfrm>
          <a:prstGeom prst="rect">
            <a:avLst/>
          </a:prstGeom>
        </p:spPr>
      </p:pic>
      <p:pic>
        <p:nvPicPr>
          <p:cNvPr id="13" name="Image 12" descr="Une image contenant Panneau de signalisation, triangle&#10;&#10;Description générée automatiquement">
            <a:extLst>
              <a:ext uri="{FF2B5EF4-FFF2-40B4-BE49-F238E27FC236}">
                <a16:creationId xmlns:a16="http://schemas.microsoft.com/office/drawing/2014/main" id="{E8631644-6141-ADA5-3770-7A6BE460007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082857" y="254061"/>
            <a:ext cx="972887" cy="854242"/>
          </a:xfrm>
          <a:prstGeom prst="rect">
            <a:avLst/>
          </a:prstGeom>
        </p:spPr>
      </p:pic>
      <p:pic>
        <p:nvPicPr>
          <p:cNvPr id="14" name="Image 13">
            <a:extLst>
              <a:ext uri="{FF2B5EF4-FFF2-40B4-BE49-F238E27FC236}">
                <a16:creationId xmlns:a16="http://schemas.microsoft.com/office/drawing/2014/main" id="{815BCB8A-4746-DC89-F27B-846DF2D51ACA}"/>
              </a:ext>
            </a:extLst>
          </p:cNvPr>
          <p:cNvPicPr>
            <a:picLocks noChangeAspect="1"/>
          </p:cNvPicPr>
          <p:nvPr/>
        </p:nvPicPr>
        <p:blipFill>
          <a:blip r:embed="rId5"/>
          <a:stretch>
            <a:fillRect/>
          </a:stretch>
        </p:blipFill>
        <p:spPr>
          <a:xfrm>
            <a:off x="276046" y="2016808"/>
            <a:ext cx="9781563" cy="1622902"/>
          </a:xfrm>
          <a:prstGeom prst="rect">
            <a:avLst/>
          </a:prstGeom>
        </p:spPr>
      </p:pic>
      <p:pic>
        <p:nvPicPr>
          <p:cNvPr id="15" name="Image 14">
            <a:extLst>
              <a:ext uri="{FF2B5EF4-FFF2-40B4-BE49-F238E27FC236}">
                <a16:creationId xmlns:a16="http://schemas.microsoft.com/office/drawing/2014/main" id="{2347076A-44F6-C1D0-FADA-9A9A1574A220}"/>
              </a:ext>
            </a:extLst>
          </p:cNvPr>
          <p:cNvPicPr>
            <a:picLocks noChangeAspect="1"/>
          </p:cNvPicPr>
          <p:nvPr/>
        </p:nvPicPr>
        <p:blipFill rotWithShape="1">
          <a:blip r:embed="rId6"/>
          <a:srcRect r="39952"/>
          <a:stretch/>
        </p:blipFill>
        <p:spPr>
          <a:xfrm>
            <a:off x="276046" y="3759704"/>
            <a:ext cx="5222386" cy="2171135"/>
          </a:xfrm>
          <a:prstGeom prst="rect">
            <a:avLst/>
          </a:prstGeom>
        </p:spPr>
      </p:pic>
    </p:spTree>
    <p:extLst>
      <p:ext uri="{BB962C8B-B14F-4D97-AF65-F5344CB8AC3E}">
        <p14:creationId xmlns:p14="http://schemas.microsoft.com/office/powerpoint/2010/main" val="290651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La saisie Agent par Agent</a:t>
            </a:r>
          </a:p>
        </p:txBody>
      </p:sp>
      <p:sp>
        <p:nvSpPr>
          <p:cNvPr id="12" name="ZoneTexte 11">
            <a:extLst>
              <a:ext uri="{FF2B5EF4-FFF2-40B4-BE49-F238E27FC236}">
                <a16:creationId xmlns:a16="http://schemas.microsoft.com/office/drawing/2014/main" id="{2BE15FC3-065B-48FD-972E-057B14A9E52E}"/>
              </a:ext>
            </a:extLst>
          </p:cNvPr>
          <p:cNvSpPr txBox="1"/>
          <p:nvPr/>
        </p:nvSpPr>
        <p:spPr>
          <a:xfrm>
            <a:off x="98615" y="976681"/>
            <a:ext cx="11878232" cy="1015663"/>
          </a:xfrm>
          <a:prstGeom prst="rect">
            <a:avLst/>
          </a:prstGeom>
          <a:noFill/>
        </p:spPr>
        <p:txBody>
          <a:bodyPr wrap="square" rtlCol="0">
            <a:spAutoFit/>
          </a:bodyPr>
          <a:lstStyle/>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Ce mode permet à la collectivité de saisir les informations demandées pour chaque agent individuellement. Cela représente </a:t>
            </a:r>
            <a:r>
              <a:rPr lang="fr-FR" sz="1500" b="1" dirty="0">
                <a:solidFill>
                  <a:srgbClr val="BE2352"/>
                </a:solidFill>
                <a:latin typeface="Barlow Condensed" panose="00000506000000000000" pitchFamily="2" charset="0"/>
                <a:cs typeface="Arial" pitchFamily="34" charset="0"/>
              </a:rPr>
              <a:t>un gain de temps important pour les petites et moyennes collectivités</a:t>
            </a:r>
            <a:r>
              <a:rPr lang="fr-FR" sz="1500" dirty="0">
                <a:solidFill>
                  <a:prstClr val="black"/>
                </a:solidFill>
                <a:latin typeface="Barlow Condensed" panose="00000506000000000000" pitchFamily="2" charset="0"/>
                <a:cs typeface="Arial" pitchFamily="34" charset="0"/>
              </a:rPr>
              <a:t> et réduit les risques d’erreurs de saisie.</a:t>
            </a:r>
          </a:p>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NB : certaines questions restent toutefois globales et ne peuvent être traitées agent par agent. Elles seront accessibles lors de la conversion des données agent par agent en données consolidées</a:t>
            </a: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16</a:t>
            </a:fld>
            <a:endParaRPr lang="fr-FR" dirty="0"/>
          </a:p>
        </p:txBody>
      </p:sp>
      <p:pic>
        <p:nvPicPr>
          <p:cNvPr id="4" name="Image 3">
            <a:extLst>
              <a:ext uri="{FF2B5EF4-FFF2-40B4-BE49-F238E27FC236}">
                <a16:creationId xmlns:a16="http://schemas.microsoft.com/office/drawing/2014/main" id="{8C7D5B4C-A1FE-3275-845E-D5F7EB783F27}"/>
              </a:ext>
            </a:extLst>
          </p:cNvPr>
          <p:cNvPicPr>
            <a:picLocks noChangeAspect="1"/>
          </p:cNvPicPr>
          <p:nvPr/>
        </p:nvPicPr>
        <p:blipFill>
          <a:blip r:embed="rId2"/>
          <a:stretch>
            <a:fillRect/>
          </a:stretch>
        </p:blipFill>
        <p:spPr>
          <a:xfrm>
            <a:off x="98615" y="1970488"/>
            <a:ext cx="2143424" cy="1829055"/>
          </a:xfrm>
          <a:prstGeom prst="rect">
            <a:avLst/>
          </a:prstGeom>
        </p:spPr>
      </p:pic>
      <p:pic>
        <p:nvPicPr>
          <p:cNvPr id="6" name="Image 5">
            <a:extLst>
              <a:ext uri="{FF2B5EF4-FFF2-40B4-BE49-F238E27FC236}">
                <a16:creationId xmlns:a16="http://schemas.microsoft.com/office/drawing/2014/main" id="{470BAD2D-B673-8A4A-4D7A-EFB04223F87B}"/>
              </a:ext>
            </a:extLst>
          </p:cNvPr>
          <p:cNvPicPr>
            <a:picLocks noChangeAspect="1"/>
          </p:cNvPicPr>
          <p:nvPr/>
        </p:nvPicPr>
        <p:blipFill>
          <a:blip r:embed="rId3"/>
          <a:stretch>
            <a:fillRect/>
          </a:stretch>
        </p:blipFill>
        <p:spPr>
          <a:xfrm>
            <a:off x="3185823" y="1761511"/>
            <a:ext cx="7739269" cy="1829055"/>
          </a:xfrm>
          <a:prstGeom prst="rect">
            <a:avLst/>
          </a:prstGeom>
        </p:spPr>
      </p:pic>
      <p:pic>
        <p:nvPicPr>
          <p:cNvPr id="10" name="Image 9">
            <a:extLst>
              <a:ext uri="{FF2B5EF4-FFF2-40B4-BE49-F238E27FC236}">
                <a16:creationId xmlns:a16="http://schemas.microsoft.com/office/drawing/2014/main" id="{9C930B4D-E9E7-67DF-D9BE-993686ECD517}"/>
              </a:ext>
            </a:extLst>
          </p:cNvPr>
          <p:cNvPicPr>
            <a:picLocks noChangeAspect="1"/>
          </p:cNvPicPr>
          <p:nvPr/>
        </p:nvPicPr>
        <p:blipFill>
          <a:blip r:embed="rId4"/>
          <a:stretch>
            <a:fillRect/>
          </a:stretch>
        </p:blipFill>
        <p:spPr>
          <a:xfrm>
            <a:off x="3141834" y="3429000"/>
            <a:ext cx="8045652" cy="2765066"/>
          </a:xfrm>
          <a:prstGeom prst="rect">
            <a:avLst/>
          </a:prstGeom>
        </p:spPr>
      </p:pic>
    </p:spTree>
    <p:extLst>
      <p:ext uri="{BB962C8B-B14F-4D97-AF65-F5344CB8AC3E}">
        <p14:creationId xmlns:p14="http://schemas.microsoft.com/office/powerpoint/2010/main" val="341161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La saisie tableau par tableau ou « consolidée »</a:t>
            </a:r>
          </a:p>
        </p:txBody>
      </p:sp>
      <p:sp>
        <p:nvSpPr>
          <p:cNvPr id="6" name="ZoneTexte 5">
            <a:extLst>
              <a:ext uri="{FF2B5EF4-FFF2-40B4-BE49-F238E27FC236}">
                <a16:creationId xmlns:a16="http://schemas.microsoft.com/office/drawing/2014/main" id="{2BE15FC3-065B-48FD-972E-057B14A9E52E}"/>
              </a:ext>
            </a:extLst>
          </p:cNvPr>
          <p:cNvSpPr txBox="1"/>
          <p:nvPr/>
        </p:nvSpPr>
        <p:spPr>
          <a:xfrm>
            <a:off x="188262" y="977908"/>
            <a:ext cx="11896162" cy="323165"/>
          </a:xfrm>
          <a:prstGeom prst="rect">
            <a:avLst/>
          </a:prstGeom>
          <a:noFill/>
        </p:spPr>
        <p:txBody>
          <a:bodyPr wrap="square" rtlCol="0">
            <a:spAutoFit/>
          </a:bodyPr>
          <a:lstStyle/>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Ce mode de saisie permet à la collectivité de saisir des données « brutes » pour chaque indicateur du rapport social unique : il n’y a donc </a:t>
            </a:r>
            <a:r>
              <a:rPr lang="fr-FR" sz="1500" b="1" dirty="0">
                <a:solidFill>
                  <a:srgbClr val="BE2352"/>
                </a:solidFill>
                <a:latin typeface="Barlow Condensed" panose="00000506000000000000" pitchFamily="2" charset="0"/>
                <a:cs typeface="Arial" pitchFamily="34" charset="0"/>
              </a:rPr>
              <a:t>aucune donnée personnelle saisie</a:t>
            </a:r>
            <a:r>
              <a:rPr lang="fr-FR" sz="1500" dirty="0">
                <a:solidFill>
                  <a:prstClr val="black"/>
                </a:solidFill>
                <a:latin typeface="Barlow Condensed" panose="00000506000000000000" pitchFamily="2" charset="0"/>
                <a:cs typeface="Arial" pitchFamily="34" charset="0"/>
              </a:rPr>
              <a:t>.</a:t>
            </a:r>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17</a:t>
            </a:fld>
            <a:endParaRPr lang="fr-FR" dirty="0"/>
          </a:p>
        </p:txBody>
      </p:sp>
      <p:pic>
        <p:nvPicPr>
          <p:cNvPr id="11" name="Image 10">
            <a:extLst>
              <a:ext uri="{FF2B5EF4-FFF2-40B4-BE49-F238E27FC236}">
                <a16:creationId xmlns:a16="http://schemas.microsoft.com/office/drawing/2014/main" id="{EB855289-B824-0C44-3514-42EA2E948112}"/>
              </a:ext>
            </a:extLst>
          </p:cNvPr>
          <p:cNvPicPr>
            <a:picLocks noChangeAspect="1"/>
          </p:cNvPicPr>
          <p:nvPr/>
        </p:nvPicPr>
        <p:blipFill>
          <a:blip r:embed="rId2"/>
          <a:stretch>
            <a:fillRect/>
          </a:stretch>
        </p:blipFill>
        <p:spPr>
          <a:xfrm>
            <a:off x="1347946" y="1383805"/>
            <a:ext cx="9496107" cy="4277764"/>
          </a:xfrm>
          <a:prstGeom prst="rect">
            <a:avLst/>
          </a:prstGeom>
        </p:spPr>
      </p:pic>
      <p:pic>
        <p:nvPicPr>
          <p:cNvPr id="12" name="Graphique 11" descr="Ampoule et engrenage">
            <a:extLst>
              <a:ext uri="{FF2B5EF4-FFF2-40B4-BE49-F238E27FC236}">
                <a16:creationId xmlns:a16="http://schemas.microsoft.com/office/drawing/2014/main" id="{569B1B97-5F5E-E83A-1DFD-96622CF41E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084" y="5804452"/>
            <a:ext cx="436800" cy="436800"/>
          </a:xfrm>
          <a:prstGeom prst="rect">
            <a:avLst/>
          </a:prstGeom>
        </p:spPr>
      </p:pic>
      <p:sp>
        <p:nvSpPr>
          <p:cNvPr id="13" name="ZoneTexte 12">
            <a:extLst>
              <a:ext uri="{FF2B5EF4-FFF2-40B4-BE49-F238E27FC236}">
                <a16:creationId xmlns:a16="http://schemas.microsoft.com/office/drawing/2014/main" id="{8C0E5473-FAB9-CA4A-01D5-3A1F958EFD8F}"/>
              </a:ext>
            </a:extLst>
          </p:cNvPr>
          <p:cNvSpPr txBox="1"/>
          <p:nvPr/>
        </p:nvSpPr>
        <p:spPr>
          <a:xfrm>
            <a:off x="436643" y="5953632"/>
            <a:ext cx="10711086" cy="846386"/>
          </a:xfrm>
          <a:prstGeom prst="rect">
            <a:avLst/>
          </a:prstGeom>
          <a:noFill/>
        </p:spPr>
        <p:txBody>
          <a:bodyPr wrap="square" rtlCol="0">
            <a:spAutoFit/>
          </a:bodyPr>
          <a:lstStyle/>
          <a:p>
            <a:pPr algn="just"/>
            <a:r>
              <a:rPr lang="fr-FR" sz="1300" b="1" u="sng" dirty="0">
                <a:solidFill>
                  <a:srgbClr val="BD2C54"/>
                </a:solidFill>
              </a:rPr>
              <a:t>Astuce:</a:t>
            </a:r>
            <a:r>
              <a:rPr lang="fr-FR" sz="1300" dirty="0">
                <a:solidFill>
                  <a:srgbClr val="BD2C54"/>
                </a:solidFill>
              </a:rPr>
              <a:t> </a:t>
            </a:r>
            <a:r>
              <a:rPr lang="fr-FR" sz="1300" dirty="0"/>
              <a:t>Il est possible de filtrer par colonnes et lignes sur les tableaux. En complément, les données saisies peuvent être validées via la touche « entrée ».</a:t>
            </a:r>
          </a:p>
          <a:p>
            <a:pPr algn="just"/>
            <a:endParaRPr lang="fr-FR" dirty="0"/>
          </a:p>
          <a:p>
            <a:pPr algn="just"/>
            <a:endParaRPr lang="fr-FR" dirty="0"/>
          </a:p>
        </p:txBody>
      </p:sp>
    </p:spTree>
    <p:extLst>
      <p:ext uri="{BB962C8B-B14F-4D97-AF65-F5344CB8AC3E}">
        <p14:creationId xmlns:p14="http://schemas.microsoft.com/office/powerpoint/2010/main" val="367526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Changer de mode de saisie en cours de remplissage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188262" y="1063802"/>
            <a:ext cx="11896162" cy="1708160"/>
          </a:xfrm>
          <a:prstGeom prst="rect">
            <a:avLst/>
          </a:prstGeom>
          <a:noFill/>
        </p:spPr>
        <p:txBody>
          <a:bodyPr wrap="square" rtlCol="0">
            <a:spAutoFit/>
          </a:bodyPr>
          <a:lstStyle/>
          <a:p>
            <a:pPr algn="just" fontAlgn="base">
              <a:spcBef>
                <a:spcPct val="0"/>
              </a:spcBef>
              <a:spcAft>
                <a:spcPct val="0"/>
              </a:spcAft>
            </a:pPr>
            <a:r>
              <a:rPr lang="fr-FR" sz="1500" b="1" dirty="0">
                <a:solidFill>
                  <a:prstClr val="black"/>
                </a:solidFill>
                <a:latin typeface="Barlow Condensed" panose="00000506000000000000" pitchFamily="2" charset="0"/>
                <a:cs typeface="Arial" pitchFamily="34" charset="0"/>
              </a:rPr>
              <a:t>Il est possible de passer de la saisie « agent par agent » à la saisie « consolidée » </a:t>
            </a:r>
            <a:r>
              <a:rPr lang="fr-FR" sz="1500" dirty="0">
                <a:solidFill>
                  <a:prstClr val="black"/>
                </a:solidFill>
                <a:latin typeface="Barlow Condensed" panose="00000506000000000000" pitchFamily="2" charset="0"/>
                <a:cs typeface="Arial" pitchFamily="34" charset="0"/>
              </a:rPr>
              <a:t>à tout moment </a:t>
            </a:r>
            <a:r>
              <a:rPr lang="fr-FR" sz="1500" b="1" dirty="0">
                <a:solidFill>
                  <a:srgbClr val="BE2352"/>
                </a:solidFill>
                <a:latin typeface="Barlow Condensed" panose="00000506000000000000" pitchFamily="2" charset="0"/>
                <a:cs typeface="Arial" pitchFamily="34" charset="0"/>
              </a:rPr>
              <a:t>sans risque </a:t>
            </a:r>
            <a:r>
              <a:rPr lang="fr-FR" sz="1500" dirty="0">
                <a:solidFill>
                  <a:prstClr val="black"/>
                </a:solidFill>
                <a:latin typeface="Barlow Condensed" panose="00000506000000000000" pitchFamily="2" charset="0"/>
                <a:cs typeface="Arial" pitchFamily="34" charset="0"/>
              </a:rPr>
              <a:t>: les données personnelles des agents seront converties en données brutes anonymisées et réparties dans les indicateurs correspondants pour être vérifiées et complétées.</a:t>
            </a:r>
          </a:p>
          <a:p>
            <a:pPr algn="just" fontAlgn="base">
              <a:spcBef>
                <a:spcPct val="0"/>
              </a:spcBef>
              <a:spcAft>
                <a:spcPct val="0"/>
              </a:spcAft>
            </a:pPr>
            <a:endParaRPr lang="fr-FR" sz="15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500" b="1" dirty="0">
                <a:solidFill>
                  <a:prstClr val="black"/>
                </a:solidFill>
                <a:latin typeface="Barlow Condensed" panose="00000506000000000000" pitchFamily="2" charset="0"/>
                <a:cs typeface="Arial" pitchFamily="34" charset="0"/>
              </a:rPr>
              <a:t>Le passage de la saisie consolidée à la saisie agent par agent </a:t>
            </a:r>
            <a:r>
              <a:rPr lang="fr-FR" sz="1500" dirty="0">
                <a:solidFill>
                  <a:prstClr val="black"/>
                </a:solidFill>
                <a:latin typeface="Barlow Condensed" panose="00000506000000000000" pitchFamily="2" charset="0"/>
                <a:cs typeface="Arial" pitchFamily="34" charset="0"/>
              </a:rPr>
              <a:t>est en revanche </a:t>
            </a:r>
            <a:r>
              <a:rPr lang="fr-FR" sz="1500" b="1" dirty="0">
                <a:solidFill>
                  <a:srgbClr val="BE2352"/>
                </a:solidFill>
                <a:latin typeface="Barlow Condensed" panose="00000506000000000000" pitchFamily="2" charset="0"/>
                <a:cs typeface="Arial" pitchFamily="34" charset="0"/>
              </a:rPr>
              <a:t>fortement déconseillée </a:t>
            </a:r>
            <a:r>
              <a:rPr lang="fr-FR" sz="1500" dirty="0">
                <a:solidFill>
                  <a:prstClr val="black"/>
                </a:solidFill>
                <a:latin typeface="Barlow Condensed" panose="00000506000000000000" pitchFamily="2" charset="0"/>
                <a:cs typeface="Arial" pitchFamily="34" charset="0"/>
              </a:rPr>
              <a:t>: toute donnée saisie en consolidé sera en effet perdue lors du changement de mode de saisie.</a:t>
            </a:r>
          </a:p>
          <a:p>
            <a:pPr algn="just" fontAlgn="base">
              <a:spcBef>
                <a:spcPct val="0"/>
              </a:spcBef>
              <a:spcAft>
                <a:spcPct val="0"/>
              </a:spcAft>
            </a:pPr>
            <a:endParaRPr lang="fr-FR" sz="15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500" dirty="0">
                <a:solidFill>
                  <a:prstClr val="black"/>
                </a:solidFill>
                <a:latin typeface="Barlow Condensed" panose="00000506000000000000" pitchFamily="2" charset="0"/>
                <a:cs typeface="Arial" pitchFamily="34" charset="0"/>
              </a:rPr>
              <a:t>L’application avertira toutefois l’utilisateur de ce risque et demandera confirmation.</a:t>
            </a:r>
          </a:p>
        </p:txBody>
      </p:sp>
      <p:sp>
        <p:nvSpPr>
          <p:cNvPr id="4" name="Rectangle à coins arrondis 3"/>
          <p:cNvSpPr/>
          <p:nvPr/>
        </p:nvSpPr>
        <p:spPr>
          <a:xfrm>
            <a:off x="932602" y="3462901"/>
            <a:ext cx="3376422" cy="1344168"/>
          </a:xfrm>
          <a:prstGeom prst="roundRect">
            <a:avLst/>
          </a:prstGeom>
          <a:solidFill>
            <a:srgbClr val="BD2C54"/>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2500" b="1" dirty="0">
                <a:solidFill>
                  <a:schemeClr val="bg1"/>
                </a:solidFill>
                <a:latin typeface="Barlow Condensed" panose="00000506000000000000" pitchFamily="2" charset="0"/>
              </a:rPr>
              <a:t>AGENT PAR AGENT</a:t>
            </a:r>
          </a:p>
        </p:txBody>
      </p:sp>
      <p:sp>
        <p:nvSpPr>
          <p:cNvPr id="5" name="Rectangle à coins arrondis 4"/>
          <p:cNvSpPr/>
          <p:nvPr/>
        </p:nvSpPr>
        <p:spPr>
          <a:xfrm>
            <a:off x="7178371" y="3462901"/>
            <a:ext cx="2929890" cy="1344168"/>
          </a:xfrm>
          <a:prstGeom prst="roundRect">
            <a:avLst/>
          </a:prstGeom>
          <a:solidFill>
            <a:srgbClr val="BD2C54"/>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500" b="1" dirty="0">
                <a:solidFill>
                  <a:schemeClr val="bg1"/>
                </a:solidFill>
                <a:latin typeface="Barlow Condensed" panose="00000506000000000000" pitchFamily="2" charset="0"/>
              </a:rPr>
              <a:t>CONSOLIDÉE</a:t>
            </a:r>
          </a:p>
        </p:txBody>
      </p:sp>
      <p:sp>
        <p:nvSpPr>
          <p:cNvPr id="7" name="Flèche droite 6"/>
          <p:cNvSpPr/>
          <p:nvPr/>
        </p:nvSpPr>
        <p:spPr>
          <a:xfrm>
            <a:off x="4705853" y="3402253"/>
            <a:ext cx="2075688" cy="827532"/>
          </a:xfrm>
          <a:prstGeom prst="rightArrow">
            <a:avLst/>
          </a:prstGeom>
          <a:solidFill>
            <a:srgbClr val="3BE5A4"/>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Barlow Condensed" panose="00000506000000000000" pitchFamily="2" charset="0"/>
              </a:rPr>
              <a:t>OUI</a:t>
            </a:r>
          </a:p>
        </p:txBody>
      </p:sp>
      <p:sp>
        <p:nvSpPr>
          <p:cNvPr id="8" name="Flèche gauche 7"/>
          <p:cNvSpPr/>
          <p:nvPr/>
        </p:nvSpPr>
        <p:spPr>
          <a:xfrm>
            <a:off x="4705853" y="4134985"/>
            <a:ext cx="2075688" cy="809244"/>
          </a:xfrm>
          <a:prstGeom prst="leftArrow">
            <a:avLst/>
          </a:prstGeom>
          <a:solidFill>
            <a:srgbClr val="FF6600"/>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latin typeface="Barlow Condensed" panose="00000506000000000000" pitchFamily="2" charset="0"/>
              </a:rPr>
              <a:t>RISQUÉ</a:t>
            </a:r>
          </a:p>
        </p:txBody>
      </p:sp>
      <p:cxnSp>
        <p:nvCxnSpPr>
          <p:cNvPr id="10" name="Connecteur droit 9">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18</a:t>
            </a:fld>
            <a:endParaRPr lang="fr-FR" dirty="0"/>
          </a:p>
        </p:txBody>
      </p:sp>
    </p:spTree>
    <p:extLst>
      <p:ext uri="{BB962C8B-B14F-4D97-AF65-F5344CB8AC3E}">
        <p14:creationId xmlns:p14="http://schemas.microsoft.com/office/powerpoint/2010/main" val="185079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Transmettre son rapport social unique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188262" y="1063802"/>
            <a:ext cx="6048636" cy="5078313"/>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La transmission du rapport au Centre de Gestion est effectuée </a:t>
            </a:r>
            <a:r>
              <a:rPr lang="fr-FR" b="1" dirty="0">
                <a:solidFill>
                  <a:srgbClr val="BE2352"/>
                </a:solidFill>
                <a:latin typeface="Barlow Condensed" panose="00000506000000000000" pitchFamily="2" charset="0"/>
                <a:cs typeface="Arial" pitchFamily="34" charset="0"/>
              </a:rPr>
              <a:t>à partir de la saisie consolidée</a:t>
            </a:r>
            <a:r>
              <a:rPr lang="fr-FR" dirty="0">
                <a:solidFill>
                  <a:prstClr val="black"/>
                </a:solidFill>
                <a:latin typeface="Barlow Condensed" panose="00000506000000000000" pitchFamily="2" charset="0"/>
                <a:cs typeface="Arial" pitchFamily="34" charset="0"/>
              </a:rPr>
              <a:t>, </a:t>
            </a:r>
            <a:r>
              <a:rPr lang="fr-FR" b="1" dirty="0">
                <a:solidFill>
                  <a:srgbClr val="BE2352"/>
                </a:solidFill>
                <a:latin typeface="Barlow Condensed" panose="00000506000000000000" pitchFamily="2" charset="0"/>
                <a:cs typeface="Arial" pitchFamily="34" charset="0"/>
              </a:rPr>
              <a:t>une fois que le rapport est complet</a:t>
            </a:r>
            <a:r>
              <a:rPr lang="fr-FR" dirty="0">
                <a:solidFill>
                  <a:prstClr val="black"/>
                </a:solidFill>
                <a:latin typeface="Barlow Condensed" panose="00000506000000000000" pitchFamily="2" charset="0"/>
                <a:cs typeface="Arial" pitchFamily="34" charset="0"/>
              </a:rPr>
              <a:t> et que la collectivité a vérifié l’ensemble de ses données.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Les collectivités ayant saisi leurs données Agent par agent doivent en premier lieu les transformer en données consolidées grâce à une fonctionnalité disponible au-dessus de la liste des agents.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En effet, </a:t>
            </a:r>
            <a:r>
              <a:rPr lang="fr-FR" b="1" dirty="0">
                <a:solidFill>
                  <a:srgbClr val="BE2352"/>
                </a:solidFill>
                <a:latin typeface="Barlow Condensed" panose="00000506000000000000" pitchFamily="2" charset="0"/>
                <a:cs typeface="Arial" pitchFamily="34" charset="0"/>
              </a:rPr>
              <a:t>le Centre de Gestion ne recueille ni ne traite aucune donnée personnelle</a:t>
            </a:r>
            <a:r>
              <a:rPr lang="fr-FR" dirty="0">
                <a:solidFill>
                  <a:prstClr val="black"/>
                </a:solidFill>
                <a:latin typeface="Barlow Condensed" panose="00000506000000000000" pitchFamily="2" charset="0"/>
                <a:cs typeface="Arial" pitchFamily="34" charset="0"/>
              </a:rPr>
              <a:t>.</a:t>
            </a: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p:cNvSpPr>
            <a:spLocks noGrp="1"/>
          </p:cNvSpPr>
          <p:nvPr>
            <p:ph type="sldNum" sz="quarter" idx="16"/>
          </p:nvPr>
        </p:nvSpPr>
        <p:spPr/>
        <p:txBody>
          <a:bodyPr/>
          <a:lstStyle/>
          <a:p>
            <a:fld id="{88A9FD16-0B61-4BEE-BB88-D0D729296623}" type="slidenum">
              <a:rPr lang="fr-FR" smtClean="0"/>
              <a:pPr/>
              <a:t>19</a:t>
            </a:fld>
            <a:endParaRPr lang="fr-FR" dirty="0"/>
          </a:p>
        </p:txBody>
      </p:sp>
      <p:pic>
        <p:nvPicPr>
          <p:cNvPr id="12" name="Image 11">
            <a:extLst>
              <a:ext uri="{FF2B5EF4-FFF2-40B4-BE49-F238E27FC236}">
                <a16:creationId xmlns:a16="http://schemas.microsoft.com/office/drawing/2014/main" id="{8797BB18-312B-7837-E773-2EA227F9E2C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492698" y="807731"/>
            <a:ext cx="4100140" cy="3635420"/>
          </a:xfrm>
          <a:prstGeom prst="rect">
            <a:avLst/>
          </a:prstGeom>
        </p:spPr>
      </p:pic>
      <p:pic>
        <p:nvPicPr>
          <p:cNvPr id="20" name="Image 19">
            <a:extLst>
              <a:ext uri="{FF2B5EF4-FFF2-40B4-BE49-F238E27FC236}">
                <a16:creationId xmlns:a16="http://schemas.microsoft.com/office/drawing/2014/main" id="{E023B1CA-436B-DC60-182C-36DDC8D4D12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555545" y="3244739"/>
            <a:ext cx="1608384" cy="2264541"/>
          </a:xfrm>
          <a:prstGeom prst="rect">
            <a:avLst/>
          </a:prstGeom>
        </p:spPr>
      </p:pic>
      <p:pic>
        <p:nvPicPr>
          <p:cNvPr id="22" name="Image 21">
            <a:extLst>
              <a:ext uri="{FF2B5EF4-FFF2-40B4-BE49-F238E27FC236}">
                <a16:creationId xmlns:a16="http://schemas.microsoft.com/office/drawing/2014/main" id="{0D175EE5-79C0-DD0F-A7DA-BB4B13B6173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65423" y="3823495"/>
            <a:ext cx="3775057" cy="1239313"/>
          </a:xfrm>
          <a:prstGeom prst="rect">
            <a:avLst/>
          </a:prstGeom>
        </p:spPr>
      </p:pic>
      <p:sp>
        <p:nvSpPr>
          <p:cNvPr id="23" name="Flèche droite 6">
            <a:extLst>
              <a:ext uri="{FF2B5EF4-FFF2-40B4-BE49-F238E27FC236}">
                <a16:creationId xmlns:a16="http://schemas.microsoft.com/office/drawing/2014/main" id="{9B587669-D492-5582-C8C6-1B4158A7D88E}"/>
              </a:ext>
            </a:extLst>
          </p:cNvPr>
          <p:cNvSpPr/>
          <p:nvPr/>
        </p:nvSpPr>
        <p:spPr>
          <a:xfrm>
            <a:off x="3840480" y="4313400"/>
            <a:ext cx="1747594" cy="439853"/>
          </a:xfrm>
          <a:prstGeom prst="rightArrow">
            <a:avLst/>
          </a:prstGeom>
          <a:solidFill>
            <a:srgbClr val="FFFF00"/>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fr-FR" dirty="0">
                <a:ln w="0"/>
                <a:solidFill>
                  <a:schemeClr val="tx1"/>
                </a:solidFill>
                <a:effectLst>
                  <a:outerShdw blurRad="38100" dist="19050" dir="2700000" algn="tl" rotWithShape="0">
                    <a:schemeClr val="dk1">
                      <a:alpha val="40000"/>
                    </a:schemeClr>
                  </a:outerShdw>
                </a:effectLst>
                <a:latin typeface="Barlow Condensed" panose="00000506000000000000" pitchFamily="2" charset="0"/>
              </a:rPr>
              <a:t>Vérifier les items en oranges</a:t>
            </a:r>
          </a:p>
        </p:txBody>
      </p:sp>
    </p:spTree>
    <p:extLst>
      <p:ext uri="{BB962C8B-B14F-4D97-AF65-F5344CB8AC3E}">
        <p14:creationId xmlns:p14="http://schemas.microsoft.com/office/powerpoint/2010/main" val="306211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0"/>
          <p:cNvSpPr>
            <a:spLocks noChangeArrowheads="1"/>
          </p:cNvSpPr>
          <p:nvPr/>
        </p:nvSpPr>
        <p:spPr bwMode="auto">
          <a:xfrm>
            <a:off x="1484445" y="35911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fr-FR" altLang="fr-FR">
              <a:latin typeface="Arial" pitchFamily="34" charset="0"/>
              <a:cs typeface="Arial" pitchFamily="34" charset="0"/>
            </a:endParaRPr>
          </a:p>
        </p:txBody>
      </p:sp>
      <p:cxnSp>
        <p:nvCxnSpPr>
          <p:cNvPr id="48" name="Connecteur droit 47">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a:t>
            </a:fld>
            <a:endParaRPr lang="fr-FR" dirty="0"/>
          </a:p>
        </p:txBody>
      </p:sp>
      <p:sp>
        <p:nvSpPr>
          <p:cNvPr id="4" name="Espace réservé du texte 3">
            <a:extLst>
              <a:ext uri="{FF2B5EF4-FFF2-40B4-BE49-F238E27FC236}">
                <a16:creationId xmlns:a16="http://schemas.microsoft.com/office/drawing/2014/main" id="{B96E1B1E-7ED5-6FF5-6371-7162FCE7D255}"/>
              </a:ext>
            </a:extLst>
          </p:cNvPr>
          <p:cNvSpPr>
            <a:spLocks noGrp="1"/>
          </p:cNvSpPr>
          <p:nvPr>
            <p:ph type="body" sz="quarter" idx="10"/>
          </p:nvPr>
        </p:nvSpPr>
        <p:spPr>
          <a:xfrm>
            <a:off x="350864" y="120631"/>
            <a:ext cx="11277544" cy="690880"/>
          </a:xfrm>
        </p:spPr>
        <p:txBody>
          <a:bodyPr>
            <a:normAutofit fontScale="62500" lnSpcReduction="20000"/>
          </a:bodyPr>
          <a:lstStyle/>
          <a:p>
            <a:r>
              <a:rPr lang="fr-FR" dirty="0"/>
              <a:t>Au-delà d’une obligation légale, le RSU, est avant tout un outil stratégique pour les collectivités </a:t>
            </a:r>
          </a:p>
          <a:p>
            <a:endParaRPr lang="fr-FR" dirty="0"/>
          </a:p>
        </p:txBody>
      </p:sp>
      <p:sp>
        <p:nvSpPr>
          <p:cNvPr id="7" name="Espace réservé du texte 6">
            <a:extLst>
              <a:ext uri="{FF2B5EF4-FFF2-40B4-BE49-F238E27FC236}">
                <a16:creationId xmlns:a16="http://schemas.microsoft.com/office/drawing/2014/main" id="{9285157E-4B6A-812A-3730-6B292DAB97D9}"/>
              </a:ext>
            </a:extLst>
          </p:cNvPr>
          <p:cNvSpPr>
            <a:spLocks noGrp="1"/>
          </p:cNvSpPr>
          <p:nvPr>
            <p:ph type="body" sz="quarter" idx="11"/>
          </p:nvPr>
        </p:nvSpPr>
        <p:spPr>
          <a:xfrm>
            <a:off x="-1" y="1820175"/>
            <a:ext cx="7506789" cy="2881222"/>
          </a:xfrm>
        </p:spPr>
        <p:txBody>
          <a:bodyPr>
            <a:normAutofit/>
          </a:bodyPr>
          <a:lstStyle/>
          <a:p>
            <a:pPr marL="1714500" lvl="2" indent="-571500">
              <a:lnSpc>
                <a:spcPct val="70000"/>
              </a:lnSpc>
              <a:buClr>
                <a:srgbClr val="BE2352"/>
              </a:buClr>
            </a:pPr>
            <a:r>
              <a:rPr lang="fr-FR" sz="2800" dirty="0"/>
              <a:t>Alimentation des LDG</a:t>
            </a:r>
          </a:p>
          <a:p>
            <a:pPr marL="1714500" lvl="2" indent="-571500">
              <a:lnSpc>
                <a:spcPct val="70000"/>
              </a:lnSpc>
              <a:buClr>
                <a:srgbClr val="BE2352"/>
              </a:buClr>
            </a:pPr>
            <a:r>
              <a:rPr lang="fr-FR" sz="2800" dirty="0"/>
              <a:t>Suivi des politiques RH</a:t>
            </a:r>
          </a:p>
          <a:p>
            <a:pPr marL="1714500" lvl="2" indent="-571500">
              <a:lnSpc>
                <a:spcPct val="70000"/>
              </a:lnSpc>
              <a:buClr>
                <a:srgbClr val="BE2352"/>
              </a:buClr>
            </a:pPr>
            <a:r>
              <a:rPr lang="fr-FR" sz="2800" dirty="0"/>
              <a:t>Analyse des stratégies RH</a:t>
            </a:r>
          </a:p>
          <a:p>
            <a:pPr marL="1714500" lvl="2" indent="-571500">
              <a:lnSpc>
                <a:spcPct val="70000"/>
              </a:lnSpc>
              <a:buClr>
                <a:srgbClr val="BE2352"/>
              </a:buClr>
            </a:pPr>
            <a:r>
              <a:rPr lang="fr-FR" sz="2800" dirty="0"/>
              <a:t>Pilotage des effectifs</a:t>
            </a:r>
          </a:p>
          <a:p>
            <a:pPr marL="1714500" lvl="2" indent="-571500">
              <a:lnSpc>
                <a:spcPct val="70000"/>
              </a:lnSpc>
              <a:buClr>
                <a:srgbClr val="BE2352"/>
              </a:buClr>
            </a:pPr>
            <a:r>
              <a:rPr lang="fr-FR" sz="2800" dirty="0"/>
              <a:t>Gestion et prévention des risques</a:t>
            </a:r>
          </a:p>
          <a:p>
            <a:pPr marL="1714500" lvl="2" indent="-571500">
              <a:lnSpc>
                <a:spcPct val="70000"/>
              </a:lnSpc>
              <a:buClr>
                <a:srgbClr val="BE2352"/>
              </a:buClr>
            </a:pPr>
            <a:r>
              <a:rPr lang="fr-FR" sz="2800" dirty="0"/>
              <a:t>Outil pour le dialogue social</a:t>
            </a:r>
          </a:p>
          <a:p>
            <a:pPr marL="1714500" lvl="2" indent="-571500">
              <a:lnSpc>
                <a:spcPct val="70000"/>
              </a:lnSpc>
              <a:buClr>
                <a:srgbClr val="BE2352"/>
              </a:buClr>
            </a:pPr>
            <a:r>
              <a:rPr lang="fr-FR" sz="2800" dirty="0"/>
              <a:t>Comparaison entre collectivités…</a:t>
            </a:r>
          </a:p>
          <a:p>
            <a:pPr marL="1714500" lvl="2" indent="-571500">
              <a:lnSpc>
                <a:spcPct val="70000"/>
              </a:lnSpc>
              <a:buClr>
                <a:srgbClr val="BE2352"/>
              </a:buClr>
            </a:pPr>
            <a:endParaRPr lang="fr-FR" sz="2800" dirty="0"/>
          </a:p>
          <a:p>
            <a:endParaRPr lang="fr-FR" dirty="0"/>
          </a:p>
          <a:p>
            <a:endParaRPr lang="fr-FR" dirty="0"/>
          </a:p>
          <a:p>
            <a:endParaRPr lang="fr-FR" dirty="0"/>
          </a:p>
        </p:txBody>
      </p:sp>
    </p:spTree>
    <p:extLst>
      <p:ext uri="{BB962C8B-B14F-4D97-AF65-F5344CB8AC3E}">
        <p14:creationId xmlns:p14="http://schemas.microsoft.com/office/powerpoint/2010/main" val="251985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Editer la synthèse de son rapport social unique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156392"/>
            <a:ext cx="6937157" cy="4524315"/>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Chaque collectivité peut éditer, après validation de son rapport social unique par le Centre de Gestion, </a:t>
            </a:r>
            <a:r>
              <a:rPr lang="fr-FR" b="1" dirty="0">
                <a:solidFill>
                  <a:srgbClr val="BE2352"/>
                </a:solidFill>
                <a:latin typeface="Barlow Condensed" panose="00000506000000000000" pitchFamily="2" charset="0"/>
                <a:cs typeface="Arial" pitchFamily="34" charset="0"/>
              </a:rPr>
              <a:t>une synthèse mise en forme de ses données</a:t>
            </a:r>
            <a:r>
              <a:rPr lang="fr-FR" dirty="0">
                <a:solidFill>
                  <a:prstClr val="black"/>
                </a:solidFill>
                <a:latin typeface="Barlow Condensed" panose="00000506000000000000" pitchFamily="2" charset="0"/>
                <a:cs typeface="Arial" pitchFamily="34" charset="0"/>
              </a:rPr>
              <a:t>.</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L’application met pour cela une rubrique « Mes analyses » à disposition, accessible sur la page d’accueil du site des Données Sociales, après connexion.</a:t>
            </a: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Cette rubrique vous permettra :</a:t>
            </a:r>
          </a:p>
          <a:p>
            <a:pPr marL="742950" lvl="1" indent="-285750" algn="just" fontAlgn="base">
              <a:spcBef>
                <a:spcPct val="0"/>
              </a:spcBef>
              <a:spcAft>
                <a:spcPct val="0"/>
              </a:spcAft>
              <a:buFont typeface="Arial" panose="020B0604020202020204" pitchFamily="34" charset="0"/>
              <a:buChar char="•"/>
            </a:pPr>
            <a:r>
              <a:rPr lang="fr-FR" b="1" dirty="0">
                <a:solidFill>
                  <a:srgbClr val="BE2352"/>
                </a:solidFill>
                <a:latin typeface="Barlow Condensed" panose="00000506000000000000" pitchFamily="2" charset="0"/>
                <a:cs typeface="Arial" pitchFamily="34" charset="0"/>
              </a:rPr>
              <a:t>de</a:t>
            </a:r>
            <a:r>
              <a:rPr lang="fr-FR" dirty="0">
                <a:solidFill>
                  <a:prstClr val="black"/>
                </a:solidFill>
                <a:latin typeface="Barlow Condensed" panose="00000506000000000000" pitchFamily="2" charset="0"/>
                <a:cs typeface="Arial" pitchFamily="34" charset="0"/>
              </a:rPr>
              <a:t> </a:t>
            </a:r>
            <a:r>
              <a:rPr lang="fr-FR" b="1" dirty="0">
                <a:solidFill>
                  <a:srgbClr val="BE2352"/>
                </a:solidFill>
                <a:latin typeface="Barlow Condensed" panose="00000506000000000000" pitchFamily="2" charset="0"/>
                <a:cs typeface="Arial" pitchFamily="34" charset="0"/>
              </a:rPr>
              <a:t>récupérer vos données brutes </a:t>
            </a:r>
            <a:r>
              <a:rPr lang="fr-FR" dirty="0">
                <a:solidFill>
                  <a:prstClr val="black"/>
                </a:solidFill>
                <a:latin typeface="Barlow Condensed" panose="00000506000000000000" pitchFamily="2" charset="0"/>
                <a:cs typeface="Arial" pitchFamily="34" charset="0"/>
              </a:rPr>
              <a:t>dans un fichier Excel</a:t>
            </a:r>
          </a:p>
          <a:p>
            <a:pPr marL="742950" lvl="1" indent="-285750" algn="just" fontAlgn="base">
              <a:spcBef>
                <a:spcPct val="0"/>
              </a:spcBef>
              <a:spcAft>
                <a:spcPct val="0"/>
              </a:spcAft>
              <a:buFont typeface="Arial" panose="020B0604020202020204" pitchFamily="34" charset="0"/>
              <a:buChar char="•"/>
            </a:pPr>
            <a:r>
              <a:rPr lang="fr-FR" b="1" dirty="0">
                <a:solidFill>
                  <a:srgbClr val="BE2352"/>
                </a:solidFill>
                <a:latin typeface="Barlow Condensed" panose="00000506000000000000" pitchFamily="2" charset="0"/>
                <a:cs typeface="Arial" pitchFamily="34" charset="0"/>
              </a:rPr>
              <a:t>d’éditer une synthèse automatisée </a:t>
            </a:r>
            <a:r>
              <a:rPr lang="fr-FR" dirty="0">
                <a:solidFill>
                  <a:prstClr val="black"/>
                </a:solidFill>
                <a:latin typeface="Barlow Condensed" panose="00000506000000000000" pitchFamily="2" charset="0"/>
                <a:cs typeface="Arial" pitchFamily="34" charset="0"/>
              </a:rPr>
              <a:t>de ces mêmes données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La synthèse comporte des données permettant </a:t>
            </a:r>
            <a:r>
              <a:rPr lang="fr-FR" b="1" dirty="0">
                <a:solidFill>
                  <a:srgbClr val="BE2352"/>
                </a:solidFill>
                <a:latin typeface="Barlow Condensed" panose="00000506000000000000" pitchFamily="2" charset="0"/>
                <a:cs typeface="Arial" pitchFamily="34" charset="0"/>
              </a:rPr>
              <a:t>une lecture rapide</a:t>
            </a:r>
            <a:r>
              <a:rPr lang="fr-FR" dirty="0">
                <a:solidFill>
                  <a:prstClr val="black"/>
                </a:solidFill>
                <a:latin typeface="Barlow Condensed" panose="00000506000000000000" pitchFamily="2" charset="0"/>
                <a:cs typeface="Arial" pitchFamily="34" charset="0"/>
              </a:rPr>
              <a:t>, et constitue un </a:t>
            </a:r>
            <a:r>
              <a:rPr lang="fr-FR" b="1" dirty="0">
                <a:solidFill>
                  <a:srgbClr val="BE2352"/>
                </a:solidFill>
                <a:latin typeface="Barlow Condensed" panose="00000506000000000000" pitchFamily="2" charset="0"/>
                <a:cs typeface="Arial" pitchFamily="34" charset="0"/>
              </a:rPr>
              <a:t>outil</a:t>
            </a:r>
            <a:r>
              <a:rPr lang="fr-FR" dirty="0">
                <a:solidFill>
                  <a:prstClr val="black"/>
                </a:solidFill>
                <a:latin typeface="Barlow Condensed" panose="00000506000000000000" pitchFamily="2" charset="0"/>
                <a:cs typeface="Arial" pitchFamily="34" charset="0"/>
              </a:rPr>
              <a:t> de gestion des ressources humaines, de communication et de dialogue social à destination des élus, des directeurs de service et des agents.</a:t>
            </a:r>
          </a:p>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Pour obtenir une aide complète sur l’exportation des données et l’édition de votre synthèse, vous pouvez vous référer au guide dédié disponible sur le Cloud du Centre de Gestion (</a:t>
            </a:r>
            <a:r>
              <a:rPr lang="fr-FR" dirty="0">
                <a:solidFill>
                  <a:prstClr val="black"/>
                </a:solidFill>
                <a:latin typeface="Barlow Condensed" panose="00000506000000000000" pitchFamily="2" charset="0"/>
                <a:cs typeface="Arial" pitchFamily="34" charset="0"/>
                <a:hlinkClick r:id="rId2" action="ppaction://hlinksldjump"/>
              </a:rPr>
              <a:t>page 27</a:t>
            </a:r>
            <a:r>
              <a:rPr lang="fr-FR" dirty="0">
                <a:solidFill>
                  <a:prstClr val="black"/>
                </a:solidFill>
                <a:latin typeface="Barlow Condensed" panose="00000506000000000000" pitchFamily="2" charset="0"/>
                <a:cs typeface="Arial" pitchFamily="34" charset="0"/>
              </a:rPr>
              <a:t>)</a:t>
            </a:r>
          </a:p>
        </p:txBody>
      </p:sp>
      <p:pic>
        <p:nvPicPr>
          <p:cNvPr id="12" name="Picture 4">
            <a:extLst>
              <a:ext uri="{FF2B5EF4-FFF2-40B4-BE49-F238E27FC236}">
                <a16:creationId xmlns:a16="http://schemas.microsoft.com/office/drawing/2014/main" id="{A0B37843-1235-4546-A252-A78A62DD24E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558092">
            <a:off x="9367220" y="2035875"/>
            <a:ext cx="2237504" cy="3036922"/>
          </a:xfrm>
          <a:prstGeom prst="rect">
            <a:avLst/>
          </a:prstGeom>
          <a:ln>
            <a:noFill/>
          </a:ln>
          <a:effectLst>
            <a:outerShdw blurRad="292100" dist="139700" dir="2700000" algn="tl" rotWithShape="0">
              <a:srgbClr val="333333">
                <a:alpha val="65000"/>
              </a:srgbClr>
            </a:outerShdw>
          </a:effectLst>
        </p:spPr>
      </p:pic>
      <p:pic>
        <p:nvPicPr>
          <p:cNvPr id="13" name="Picture 3">
            <a:extLst>
              <a:ext uri="{FF2B5EF4-FFF2-40B4-BE49-F238E27FC236}">
                <a16:creationId xmlns:a16="http://schemas.microsoft.com/office/drawing/2014/main" id="{DCDFDC36-0A9D-4BAC-A035-8769BD6CBDD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502618" y="1806246"/>
            <a:ext cx="2235456" cy="3005109"/>
          </a:xfrm>
          <a:prstGeom prst="rect">
            <a:avLst/>
          </a:prstGeom>
          <a:ln>
            <a:noFill/>
          </a:ln>
          <a:effectLst>
            <a:outerShdw blurRad="292100" dist="139700" dir="2700000" algn="tl" rotWithShape="0">
              <a:srgbClr val="333333">
                <a:alpha val="65000"/>
              </a:srgbClr>
            </a:outerShdw>
          </a:effectLst>
        </p:spPr>
      </p:pic>
      <p:pic>
        <p:nvPicPr>
          <p:cNvPr id="14" name="Picture 2">
            <a:extLst>
              <a:ext uri="{FF2B5EF4-FFF2-40B4-BE49-F238E27FC236}">
                <a16:creationId xmlns:a16="http://schemas.microsoft.com/office/drawing/2014/main" id="{13128289-0D55-4436-93F1-14F20BC1504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508462">
            <a:off x="7982262" y="1782530"/>
            <a:ext cx="2062781" cy="2773117"/>
          </a:xfrm>
          <a:prstGeom prst="rect">
            <a:avLst/>
          </a:prstGeom>
          <a:ln>
            <a:noFill/>
          </a:ln>
          <a:effectLst>
            <a:outerShdw blurRad="292100" dist="139700" dir="2700000" algn="tl" rotWithShape="0">
              <a:srgbClr val="333333">
                <a:alpha val="65000"/>
              </a:srgbClr>
            </a:outerShdw>
          </a:effectLst>
        </p:spPr>
      </p:pic>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20</a:t>
            </a:fld>
            <a:endParaRPr lang="fr-FR" dirty="0"/>
          </a:p>
        </p:txBody>
      </p:sp>
    </p:spTree>
    <p:extLst>
      <p:ext uri="{BB962C8B-B14F-4D97-AF65-F5344CB8AC3E}">
        <p14:creationId xmlns:p14="http://schemas.microsoft.com/office/powerpoint/2010/main" val="2316018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4062D0-F074-5B87-2990-7A004A50CBD0}"/>
              </a:ext>
            </a:extLst>
          </p:cNvPr>
          <p:cNvSpPr>
            <a:spLocks noGrp="1"/>
          </p:cNvSpPr>
          <p:nvPr>
            <p:ph type="body" sz="quarter" idx="10"/>
          </p:nvPr>
        </p:nvSpPr>
        <p:spPr/>
        <p:txBody>
          <a:bodyPr>
            <a:normAutofit lnSpcReduction="10000"/>
          </a:bodyPr>
          <a:lstStyle/>
          <a:p>
            <a:r>
              <a:rPr lang="fr-FR" dirty="0"/>
              <a:t>Les synthèses </a:t>
            </a:r>
          </a:p>
        </p:txBody>
      </p:sp>
      <p:sp>
        <p:nvSpPr>
          <p:cNvPr id="7" name="Espace réservé du numéro de diapositive 6">
            <a:extLst>
              <a:ext uri="{FF2B5EF4-FFF2-40B4-BE49-F238E27FC236}">
                <a16:creationId xmlns:a16="http://schemas.microsoft.com/office/drawing/2014/main" id="{60BC0A94-E3A6-1E75-C693-07847BD1E078}"/>
              </a:ext>
            </a:extLst>
          </p:cNvPr>
          <p:cNvSpPr>
            <a:spLocks noGrp="1"/>
          </p:cNvSpPr>
          <p:nvPr>
            <p:ph type="sldNum" sz="quarter" idx="16"/>
          </p:nvPr>
        </p:nvSpPr>
        <p:spPr/>
        <p:txBody>
          <a:bodyPr/>
          <a:lstStyle/>
          <a:p>
            <a:fld id="{88A9FD16-0B61-4BEE-BB88-D0D729296623}" type="slidenum">
              <a:rPr lang="fr-FR" smtClean="0"/>
              <a:pPr/>
              <a:t>21</a:t>
            </a:fld>
            <a:endParaRPr lang="fr-FR" dirty="0"/>
          </a:p>
        </p:txBody>
      </p:sp>
      <p:pic>
        <p:nvPicPr>
          <p:cNvPr id="9" name="Image 8">
            <a:extLst>
              <a:ext uri="{FF2B5EF4-FFF2-40B4-BE49-F238E27FC236}">
                <a16:creationId xmlns:a16="http://schemas.microsoft.com/office/drawing/2014/main" id="{142F3BA7-78F0-F85A-0EC3-B9F4FA08D6BA}"/>
              </a:ext>
            </a:extLst>
          </p:cNvPr>
          <p:cNvPicPr>
            <a:picLocks noChangeAspect="1"/>
          </p:cNvPicPr>
          <p:nvPr/>
        </p:nvPicPr>
        <p:blipFill>
          <a:blip r:embed="rId2"/>
          <a:stretch>
            <a:fillRect/>
          </a:stretch>
        </p:blipFill>
        <p:spPr>
          <a:xfrm>
            <a:off x="0" y="1530036"/>
            <a:ext cx="8197042" cy="4345528"/>
          </a:xfrm>
          <a:prstGeom prst="roundRect">
            <a:avLst/>
          </a:prstGeom>
        </p:spPr>
      </p:pic>
      <p:sp>
        <p:nvSpPr>
          <p:cNvPr id="10" name="ZoneTexte 9">
            <a:extLst>
              <a:ext uri="{FF2B5EF4-FFF2-40B4-BE49-F238E27FC236}">
                <a16:creationId xmlns:a16="http://schemas.microsoft.com/office/drawing/2014/main" id="{E73CAB90-DD71-E77F-1696-4505B74DA35A}"/>
              </a:ext>
            </a:extLst>
          </p:cNvPr>
          <p:cNvSpPr txBox="1"/>
          <p:nvPr/>
        </p:nvSpPr>
        <p:spPr>
          <a:xfrm>
            <a:off x="8610600" y="2553077"/>
            <a:ext cx="3511990" cy="2308324"/>
          </a:xfrm>
          <a:prstGeom prst="rect">
            <a:avLst/>
          </a:prstGeom>
          <a:noFill/>
        </p:spPr>
        <p:txBody>
          <a:bodyPr wrap="square" rtlCol="0">
            <a:spAutoFit/>
          </a:bodyPr>
          <a:lstStyle/>
          <a:p>
            <a:r>
              <a:rPr lang="fr-FR" dirty="0"/>
              <a:t>Réel outil de pilotage des Ressources Humaines, les synthèses vous permettent de faire des diagnostiques dans des domaines stratégiques afin de développer des plans d’action mais également de faciliter le dialogue social. </a:t>
            </a:r>
          </a:p>
        </p:txBody>
      </p:sp>
    </p:spTree>
    <p:extLst>
      <p:ext uri="{BB962C8B-B14F-4D97-AF65-F5344CB8AC3E}">
        <p14:creationId xmlns:p14="http://schemas.microsoft.com/office/powerpoint/2010/main" val="3132075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normAutofit fontScale="92500"/>
          </a:bodyPr>
          <a:lstStyle/>
          <a:p>
            <a:r>
              <a:rPr lang="fr-FR" dirty="0"/>
              <a:t>Rapport Social Unique</a:t>
            </a:r>
          </a:p>
        </p:txBody>
      </p:sp>
      <p:sp>
        <p:nvSpPr>
          <p:cNvPr id="5"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p:txBody>
          <a:bodyPr>
            <a:normAutofit lnSpcReduction="10000"/>
          </a:bodyPr>
          <a:lstStyle/>
          <a:p>
            <a:r>
              <a:rPr lang="fr-FR" dirty="0"/>
              <a:t>L’accompagnement du Centre de Gestion</a:t>
            </a:r>
          </a:p>
        </p:txBody>
      </p:sp>
      <p:pic>
        <p:nvPicPr>
          <p:cNvPr id="3" name="Espace réservé pour une image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
        <p:nvSpPr>
          <p:cNvPr id="2" name="Espace réservé du numéro de diapositive 1"/>
          <p:cNvSpPr>
            <a:spLocks noGrp="1"/>
          </p:cNvSpPr>
          <p:nvPr>
            <p:ph type="sldNum" sz="quarter" idx="4"/>
          </p:nvPr>
        </p:nvSpPr>
        <p:spPr/>
        <p:txBody>
          <a:bodyPr/>
          <a:lstStyle/>
          <a:p>
            <a:fld id="{88A9FD16-0B61-4BEE-BB88-D0D729296623}" type="slidenum">
              <a:rPr lang="fr-FR" smtClean="0"/>
              <a:pPr/>
              <a:t>22</a:t>
            </a:fld>
            <a:endParaRPr lang="fr-FR" dirty="0"/>
          </a:p>
        </p:txBody>
      </p:sp>
    </p:spTree>
    <p:extLst>
      <p:ext uri="{BB962C8B-B14F-4D97-AF65-F5344CB8AC3E}">
        <p14:creationId xmlns:p14="http://schemas.microsoft.com/office/powerpoint/2010/main" val="195047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Pendant la campagne de collecte</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085410"/>
            <a:ext cx="10379098" cy="5632311"/>
          </a:xfrm>
          <a:prstGeom prst="rect">
            <a:avLst/>
          </a:prstGeom>
          <a:noFill/>
        </p:spPr>
        <p:txBody>
          <a:bodyPr wrap="square" rtlCol="0">
            <a:spAutoFit/>
          </a:bodyPr>
          <a:lstStyle/>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assure un support par téléphone et courriel </a:t>
            </a:r>
            <a:r>
              <a:rPr lang="fr-FR" sz="2000" dirty="0">
                <a:solidFill>
                  <a:prstClr val="black"/>
                </a:solidFill>
                <a:latin typeface="Barlow Condensed" panose="00000506000000000000" pitchFamily="2" charset="0"/>
                <a:cs typeface="Arial" pitchFamily="34" charset="0"/>
              </a:rPr>
              <a:t>(</a:t>
            </a:r>
            <a:r>
              <a:rPr lang="fr-FR" sz="2000" dirty="0">
                <a:solidFill>
                  <a:prstClr val="black"/>
                </a:solidFill>
                <a:latin typeface="Barlow Condensed" panose="00000506000000000000" pitchFamily="2" charset="0"/>
                <a:cs typeface="Arial" pitchFamily="34" charset="0"/>
                <a:hlinkClick r:id="rId2" action="ppaction://hlinksldjump"/>
              </a:rPr>
              <a:t>information page 27</a:t>
            </a:r>
            <a:r>
              <a:rPr lang="fr-FR" sz="2000" dirty="0">
                <a:solidFill>
                  <a:prstClr val="black"/>
                </a:solidFill>
                <a:latin typeface="Barlow Condensed" panose="00000506000000000000" pitchFamily="2" charset="0"/>
                <a:cs typeface="Arial" pitchFamily="34" charset="0"/>
              </a:rPr>
              <a:t>) pendant toute la durée de la campagne afin d’aider les collectivités dans la saisie de leur rapport (aide à la compréhension d’indicateurs, aide à la résolution d’incohérences, </a:t>
            </a:r>
            <a:r>
              <a:rPr lang="fr-FR" sz="2000" dirty="0" err="1">
                <a:solidFill>
                  <a:prstClr val="black"/>
                </a:solidFill>
                <a:latin typeface="Barlow Condensed" panose="00000506000000000000" pitchFamily="2" charset="0"/>
                <a:cs typeface="Arial" pitchFamily="34" charset="0"/>
              </a:rPr>
              <a:t>etc</a:t>
            </a:r>
            <a:r>
              <a:rPr lang="fr-FR" sz="2000" dirty="0">
                <a:solidFill>
                  <a:prstClr val="black"/>
                </a:solidFill>
                <a:latin typeface="Barlow Condensed" panose="00000506000000000000" pitchFamily="2" charset="0"/>
                <a:cs typeface="Arial" pitchFamily="34" charset="0"/>
              </a:rPr>
              <a:t>) ;</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effectue </a:t>
            </a:r>
            <a:r>
              <a:rPr lang="fr-FR" sz="2000" b="1" dirty="0">
                <a:solidFill>
                  <a:srgbClr val="BE2352"/>
                </a:solidFill>
                <a:latin typeface="Barlow Condensed" panose="00000506000000000000" pitchFamily="2" charset="0"/>
                <a:cs typeface="Arial" pitchFamily="34" charset="0"/>
              </a:rPr>
              <a:t>un suivi journalier de la campagne de collecte </a:t>
            </a:r>
            <a:r>
              <a:rPr lang="fr-FR" sz="2000" dirty="0">
                <a:solidFill>
                  <a:prstClr val="black"/>
                </a:solidFill>
                <a:latin typeface="Barlow Condensed" panose="00000506000000000000" pitchFamily="2" charset="0"/>
                <a:cs typeface="Arial" pitchFamily="34" charset="0"/>
              </a:rPr>
              <a:t>(rapports en cours de saisie, taux de retour, </a:t>
            </a:r>
            <a:r>
              <a:rPr lang="fr-FR" sz="2000" dirty="0" err="1">
                <a:solidFill>
                  <a:prstClr val="black"/>
                </a:solidFill>
                <a:latin typeface="Barlow Condensed" panose="00000506000000000000" pitchFamily="2" charset="0"/>
                <a:cs typeface="Arial" pitchFamily="34" charset="0"/>
              </a:rPr>
              <a:t>etc</a:t>
            </a:r>
            <a:r>
              <a:rPr lang="fr-FR" sz="2000" dirty="0">
                <a:solidFill>
                  <a:prstClr val="black"/>
                </a:solidFill>
                <a:latin typeface="Barlow Condensed" panose="00000506000000000000" pitchFamily="2" charset="0"/>
                <a:cs typeface="Arial" pitchFamily="34" charset="0"/>
              </a:rPr>
              <a:t>) et programme des </a:t>
            </a:r>
            <a:r>
              <a:rPr lang="fr-FR" sz="2000" b="1" dirty="0">
                <a:solidFill>
                  <a:srgbClr val="BE2352"/>
                </a:solidFill>
                <a:latin typeface="Barlow Condensed" panose="00000506000000000000" pitchFamily="2" charset="0"/>
                <a:cs typeface="Arial" pitchFamily="34" charset="0"/>
              </a:rPr>
              <a:t>relances téléphoniques</a:t>
            </a:r>
            <a:r>
              <a:rPr lang="fr-FR" sz="2000" dirty="0">
                <a:solidFill>
                  <a:prstClr val="black"/>
                </a:solidFill>
                <a:latin typeface="Barlow Condensed" panose="00000506000000000000" pitchFamily="2" charset="0"/>
                <a:cs typeface="Arial" pitchFamily="34" charset="0"/>
              </a:rPr>
              <a:t> ou par courriel</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réceptionne, vérifie et valide définitivement les rapports transmis</a:t>
            </a:r>
            <a:r>
              <a:rPr lang="fr-FR" sz="2000" dirty="0">
                <a:solidFill>
                  <a:prstClr val="black"/>
                </a:solidFill>
                <a:latin typeface="Barlow Condensed" panose="00000506000000000000" pitchFamily="2" charset="0"/>
                <a:cs typeface="Arial" pitchFamily="34" charset="0"/>
              </a:rPr>
              <a:t>. Il contacte les collectivités et établissements publics dont le rapport est incomplet ou sujet à des incohérences pour lui proposer une aide à la correction de ses données.</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assiste les collectivités et établissements publics dans </a:t>
            </a:r>
            <a:r>
              <a:rPr lang="fr-FR" sz="2000" b="1" dirty="0">
                <a:solidFill>
                  <a:srgbClr val="BE2352"/>
                </a:solidFill>
                <a:latin typeface="Barlow Condensed" panose="00000506000000000000" pitchFamily="2" charset="0"/>
                <a:cs typeface="Arial" pitchFamily="34" charset="0"/>
              </a:rPr>
              <a:t>l’export de leur données</a:t>
            </a:r>
            <a:r>
              <a:rPr lang="fr-FR" sz="2000" dirty="0">
                <a:solidFill>
                  <a:prstClr val="black"/>
                </a:solidFill>
                <a:latin typeface="Barlow Condensed" panose="00000506000000000000" pitchFamily="2" charset="0"/>
                <a:cs typeface="Arial" pitchFamily="34" charset="0"/>
              </a:rPr>
              <a:t> et </a:t>
            </a:r>
            <a:r>
              <a:rPr lang="fr-FR" sz="2000" b="1" dirty="0">
                <a:solidFill>
                  <a:srgbClr val="BE2352"/>
                </a:solidFill>
                <a:latin typeface="Barlow Condensed" panose="00000506000000000000" pitchFamily="2" charset="0"/>
                <a:cs typeface="Arial" pitchFamily="34" charset="0"/>
              </a:rPr>
              <a:t>l’édition de leur synthèse</a:t>
            </a:r>
            <a:r>
              <a:rPr lang="fr-FR" sz="2000" b="1" dirty="0">
                <a:solidFill>
                  <a:prstClr val="black"/>
                </a:solidFill>
                <a:latin typeface="Barlow Condensed" panose="00000506000000000000" pitchFamily="2" charset="0"/>
                <a:cs typeface="Arial" pitchFamily="34" charset="0"/>
              </a:rPr>
              <a:t> </a:t>
            </a:r>
            <a:r>
              <a:rPr lang="fr-FR" sz="2000" dirty="0">
                <a:solidFill>
                  <a:prstClr val="black"/>
                </a:solidFill>
                <a:latin typeface="Barlow Condensed" panose="00000506000000000000" pitchFamily="2" charset="0"/>
                <a:cs typeface="Arial" pitchFamily="34" charset="0"/>
              </a:rPr>
              <a:t>;</a:t>
            </a:r>
          </a:p>
          <a:p>
            <a:pPr marL="342900" indent="-342900" algn="just" fontAlgn="base">
              <a:spcBef>
                <a:spcPct val="0"/>
              </a:spcBef>
              <a:spcAft>
                <a:spcPct val="0"/>
              </a:spcAft>
              <a:buClr>
                <a:srgbClr val="BE2352"/>
              </a:buClr>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Clr>
                <a:srgbClr val="BE2352"/>
              </a:buClr>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veille au bon fonctionnement de l’application</a:t>
            </a:r>
            <a:r>
              <a:rPr lang="fr-FR" sz="2000" dirty="0">
                <a:solidFill>
                  <a:prstClr val="black"/>
                </a:solidFill>
                <a:latin typeface="Barlow Condensed" panose="00000506000000000000" pitchFamily="2" charset="0"/>
                <a:cs typeface="Arial" pitchFamily="34" charset="0"/>
              </a:rPr>
              <a:t> et transmet toute information relative à des bugs ou problèmes techniques au support national.</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23</a:t>
            </a:fld>
            <a:endParaRPr lang="fr-FR" dirty="0"/>
          </a:p>
        </p:txBody>
      </p:sp>
    </p:spTree>
    <p:extLst>
      <p:ext uri="{BB962C8B-B14F-4D97-AF65-F5344CB8AC3E}">
        <p14:creationId xmlns:p14="http://schemas.microsoft.com/office/powerpoint/2010/main" val="1590609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Accompagnement du CDG : nouveautés 2024</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936284"/>
            <a:ext cx="10379098" cy="2554545"/>
          </a:xfrm>
          <a:prstGeom prst="rect">
            <a:avLst/>
          </a:prstGeom>
          <a:noFill/>
        </p:spPr>
        <p:txBody>
          <a:bodyPr wrap="square" rtlCol="0">
            <a:spAutoFit/>
          </a:bodyPr>
          <a:lstStyle/>
          <a:p>
            <a:pPr marL="342900"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les points téléphoniques sur inscription ne sont pas renouvelés</a:t>
            </a:r>
          </a:p>
          <a:p>
            <a:pPr marL="342900"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Prise en main à distance par le CDG via </a:t>
            </a:r>
            <a:r>
              <a:rPr lang="fr-FR" sz="2800" dirty="0" err="1">
                <a:solidFill>
                  <a:prstClr val="black"/>
                </a:solidFill>
                <a:latin typeface="Barlow Condensed" panose="00000506000000000000" pitchFamily="2" charset="0"/>
                <a:cs typeface="Arial" pitchFamily="34" charset="0"/>
              </a:rPr>
              <a:t>teamviewer</a:t>
            </a:r>
            <a:r>
              <a:rPr lang="fr-FR" sz="2800" dirty="0">
                <a:solidFill>
                  <a:prstClr val="black"/>
                </a:solidFill>
                <a:latin typeface="Barlow Condensed" panose="00000506000000000000" pitchFamily="2" charset="0"/>
                <a:cs typeface="Arial" pitchFamily="34" charset="0"/>
              </a:rPr>
              <a:t> (sur demande)</a:t>
            </a:r>
          </a:p>
          <a:p>
            <a:pPr marL="342900"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Accompagnement de proximité dans les locaux de la collectivité : ½ journée</a:t>
            </a:r>
          </a:p>
          <a:p>
            <a:pPr marL="342900"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Objectif : gagner du temps sur la saisie et bénéficier d’un appui en temps réel </a:t>
            </a:r>
          </a:p>
          <a:p>
            <a:pPr marL="342900" indent="-342900" algn="just" fontAlgn="base">
              <a:spcBef>
                <a:spcPct val="0"/>
              </a:spcBef>
              <a:spcAft>
                <a:spcPct val="0"/>
              </a:spcAft>
              <a:buFont typeface="Arial" panose="020B0604020202020204" pitchFamily="34" charset="0"/>
              <a:buChar char="•"/>
            </a:pPr>
            <a:r>
              <a:rPr lang="fr-FR" sz="2800" dirty="0">
                <a:solidFill>
                  <a:prstClr val="black"/>
                </a:solidFill>
                <a:latin typeface="Barlow Condensed" panose="00000506000000000000" pitchFamily="2" charset="0"/>
                <a:cs typeface="Arial" pitchFamily="34" charset="0"/>
              </a:rPr>
              <a:t>Le CDG </a:t>
            </a:r>
            <a:r>
              <a:rPr lang="fr-FR" sz="2800" u="sng" dirty="0">
                <a:solidFill>
                  <a:prstClr val="black"/>
                </a:solidFill>
                <a:latin typeface="Barlow Condensed" panose="00000506000000000000" pitchFamily="2" charset="0"/>
                <a:cs typeface="Arial" pitchFamily="34" charset="0"/>
              </a:rPr>
              <a:t>ne se substitue pas à la collectivité pour la saisie des données   </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24</a:t>
            </a:fld>
            <a:endParaRPr lang="fr-FR" dirty="0"/>
          </a:p>
        </p:txBody>
      </p:sp>
    </p:spTree>
    <p:extLst>
      <p:ext uri="{BB962C8B-B14F-4D97-AF65-F5344CB8AC3E}">
        <p14:creationId xmlns:p14="http://schemas.microsoft.com/office/powerpoint/2010/main" val="3717143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fontScale="77500" lnSpcReduction="20000"/>
          </a:bodyPr>
          <a:lstStyle/>
          <a:p>
            <a:r>
              <a:rPr lang="fr-FR" dirty="0"/>
              <a:t>Après la campagne de collecte, pour les collectivités de +50 agents</a:t>
            </a:r>
          </a:p>
        </p:txBody>
      </p:sp>
      <p:sp>
        <p:nvSpPr>
          <p:cNvPr id="6" name="ZoneTexte 5">
            <a:extLst>
              <a:ext uri="{FF2B5EF4-FFF2-40B4-BE49-F238E27FC236}">
                <a16:creationId xmlns:a16="http://schemas.microsoft.com/office/drawing/2014/main" id="{2BE15FC3-065B-48FD-972E-057B14A9E52E}"/>
              </a:ext>
            </a:extLst>
          </p:cNvPr>
          <p:cNvSpPr txBox="1"/>
          <p:nvPr/>
        </p:nvSpPr>
        <p:spPr>
          <a:xfrm>
            <a:off x="906451" y="1843951"/>
            <a:ext cx="10379098" cy="3170099"/>
          </a:xfrm>
          <a:prstGeom prst="rect">
            <a:avLst/>
          </a:prstGeom>
          <a:noFill/>
        </p:spPr>
        <p:txBody>
          <a:bodyPr wrap="square" rtlCol="0">
            <a:spAutoFit/>
          </a:bodyPr>
          <a:lstStyle/>
          <a:p>
            <a:pPr algn="just" fontAlgn="base">
              <a:spcBef>
                <a:spcPct val="0"/>
              </a:spcBef>
              <a:spcAft>
                <a:spcPct val="0"/>
              </a:spcAft>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a:t>
            </a:r>
            <a:r>
              <a:rPr lang="fr-FR" b="1" dirty="0">
                <a:solidFill>
                  <a:srgbClr val="BE2352"/>
                </a:solidFill>
                <a:latin typeface="Barlow Condensed" panose="00000506000000000000" pitchFamily="2" charset="0"/>
                <a:cs typeface="Arial" pitchFamily="34" charset="0"/>
              </a:rPr>
              <a:t>édite, pendant et après la campagne, des synthèses complémentaires à la demande </a:t>
            </a:r>
            <a:r>
              <a:rPr lang="fr-FR" dirty="0">
                <a:solidFill>
                  <a:prstClr val="black"/>
                </a:solidFill>
                <a:latin typeface="Barlow Condensed" panose="00000506000000000000" pitchFamily="2" charset="0"/>
                <a:cs typeface="Arial" pitchFamily="34" charset="0"/>
              </a:rPr>
              <a:t>des collectivités et établissements publics, sur la base des données recueillies et portant sur diverses thématiques telles que :</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L’égalité entre les femmes et les hommes</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La santé et la sécurité au travail</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Les risques psychosociaux</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L’absentéisme</a:t>
            </a:r>
          </a:p>
          <a:p>
            <a:pPr marL="800100" lvl="1"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peut éditer, sur demande, </a:t>
            </a:r>
            <a:r>
              <a:rPr lang="fr-FR" b="1" dirty="0">
                <a:solidFill>
                  <a:srgbClr val="BE2352"/>
                </a:solidFill>
                <a:latin typeface="Barlow Condensed" panose="00000506000000000000" pitchFamily="2" charset="0"/>
                <a:cs typeface="Arial" pitchFamily="34" charset="0"/>
              </a:rPr>
              <a:t>des synthèses comparatives de données</a:t>
            </a:r>
            <a:r>
              <a:rPr lang="fr-FR" dirty="0">
                <a:solidFill>
                  <a:prstClr val="black"/>
                </a:solidFill>
                <a:latin typeface="Barlow Condensed" panose="00000506000000000000" pitchFamily="2" charset="0"/>
                <a:cs typeface="Arial" pitchFamily="34" charset="0"/>
              </a:rPr>
              <a:t> permettant aux employeurs de se comparer à un échantillon d’autres employeurs sur la base de critères définis en amont (population, nombre d’agents, </a:t>
            </a:r>
            <a:r>
              <a:rPr lang="fr-FR" dirty="0" err="1">
                <a:solidFill>
                  <a:prstClr val="black"/>
                </a:solidFill>
                <a:latin typeface="Barlow Condensed" panose="00000506000000000000" pitchFamily="2" charset="0"/>
                <a:cs typeface="Arial" pitchFamily="34" charset="0"/>
              </a:rPr>
              <a:t>etc</a:t>
            </a:r>
            <a:r>
              <a:rPr lang="fr-FR" dirty="0">
                <a:solidFill>
                  <a:prstClr val="black"/>
                </a:solidFill>
                <a:latin typeface="Barlow Condensed" panose="00000506000000000000" pitchFamily="2" charset="0"/>
                <a:cs typeface="Arial" pitchFamily="34" charset="0"/>
              </a:rPr>
              <a:t>).</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25</a:t>
            </a:fld>
            <a:endParaRPr lang="fr-FR" dirty="0"/>
          </a:p>
        </p:txBody>
      </p:sp>
    </p:spTree>
    <p:extLst>
      <p:ext uri="{BB962C8B-B14F-4D97-AF65-F5344CB8AC3E}">
        <p14:creationId xmlns:p14="http://schemas.microsoft.com/office/powerpoint/2010/main" val="2048162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fontScale="77500" lnSpcReduction="20000"/>
          </a:bodyPr>
          <a:lstStyle/>
          <a:p>
            <a:r>
              <a:rPr lang="fr-FR" dirty="0"/>
              <a:t>Après la campagne de collecte, pour les collectivités de -50 agents </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012954"/>
            <a:ext cx="10379098" cy="4832092"/>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Comme indiqué précédemment, le Centre de Gestion </a:t>
            </a:r>
            <a:r>
              <a:rPr lang="fr-FR" b="1" dirty="0">
                <a:solidFill>
                  <a:srgbClr val="BE2352"/>
                </a:solidFill>
                <a:latin typeface="Barlow Condensed" panose="00000506000000000000" pitchFamily="2" charset="0"/>
                <a:cs typeface="Arial" pitchFamily="34" charset="0"/>
              </a:rPr>
              <a:t>compile les données </a:t>
            </a:r>
            <a:r>
              <a:rPr lang="fr-FR" dirty="0">
                <a:solidFill>
                  <a:prstClr val="black"/>
                </a:solidFill>
                <a:latin typeface="Barlow Condensed" panose="00000506000000000000" pitchFamily="2" charset="0"/>
                <a:cs typeface="Arial" pitchFamily="34" charset="0"/>
              </a:rPr>
              <a:t>de toutes les collectivités et établissements publics rattachés à son Comité Social Territorial, et dont le rapport a été transmis et validé. Il édite </a:t>
            </a:r>
            <a:r>
              <a:rPr lang="fr-FR" b="1" dirty="0">
                <a:solidFill>
                  <a:srgbClr val="BE2352"/>
                </a:solidFill>
                <a:latin typeface="Barlow Condensed" panose="00000506000000000000" pitchFamily="2" charset="0"/>
                <a:cs typeface="Arial" pitchFamily="34" charset="0"/>
              </a:rPr>
              <a:t>un rapport social unique agrégé </a:t>
            </a:r>
            <a:r>
              <a:rPr lang="fr-FR" dirty="0">
                <a:solidFill>
                  <a:prstClr val="black"/>
                </a:solidFill>
                <a:latin typeface="Barlow Condensed" panose="00000506000000000000" pitchFamily="2" charset="0"/>
                <a:cs typeface="Arial" pitchFamily="34" charset="0"/>
              </a:rPr>
              <a:t>et </a:t>
            </a:r>
            <a:r>
              <a:rPr lang="fr-FR" b="1" dirty="0">
                <a:solidFill>
                  <a:srgbClr val="BE2352"/>
                </a:solidFill>
                <a:latin typeface="Barlow Condensed" panose="00000506000000000000" pitchFamily="2" charset="0"/>
                <a:cs typeface="Arial" pitchFamily="34" charset="0"/>
              </a:rPr>
              <a:t>une synthèse </a:t>
            </a:r>
            <a:r>
              <a:rPr lang="fr-FR" dirty="0">
                <a:solidFill>
                  <a:prstClr val="black"/>
                </a:solidFill>
                <a:latin typeface="Barlow Condensed" panose="00000506000000000000" pitchFamily="2" charset="0"/>
                <a:cs typeface="Arial" pitchFamily="34" charset="0"/>
              </a:rPr>
              <a:t>de ces données compilées et les présente au CST. Par conséquent, les collectivités et établissements rattachés au CST du Centre de Gestion </a:t>
            </a:r>
            <a:r>
              <a:rPr lang="fr-FR" b="1" u="sng" dirty="0">
                <a:solidFill>
                  <a:prstClr val="black"/>
                </a:solidFill>
                <a:latin typeface="Barlow Condensed" panose="00000506000000000000" pitchFamily="2" charset="0"/>
                <a:cs typeface="Arial" pitchFamily="34" charset="0"/>
              </a:rPr>
              <a:t>n’ont pas besoin de saisir ce dernier concernant leur rapport social unique individuel</a:t>
            </a:r>
            <a:r>
              <a:rPr lang="fr-FR" dirty="0">
                <a:solidFill>
                  <a:prstClr val="black"/>
                </a:solidFill>
                <a:latin typeface="Barlow Condensed" panose="00000506000000000000" pitchFamily="2" charset="0"/>
                <a:cs typeface="Arial" pitchFamily="34" charset="0"/>
              </a:rPr>
              <a:t>.</a:t>
            </a:r>
          </a:p>
          <a:p>
            <a:pPr marL="342900"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assure </a:t>
            </a:r>
            <a:r>
              <a:rPr lang="fr-FR" b="1" dirty="0">
                <a:solidFill>
                  <a:srgbClr val="BE2352"/>
                </a:solidFill>
                <a:latin typeface="Barlow Condensed" panose="00000506000000000000" pitchFamily="2" charset="0"/>
                <a:cs typeface="Arial" pitchFamily="34" charset="0"/>
              </a:rPr>
              <a:t>la publicité du rapport social unique agrégé </a:t>
            </a:r>
            <a:r>
              <a:rPr lang="fr-FR" dirty="0">
                <a:solidFill>
                  <a:prstClr val="black"/>
                </a:solidFill>
                <a:latin typeface="Barlow Condensed" panose="00000506000000000000" pitchFamily="2" charset="0"/>
                <a:cs typeface="Arial" pitchFamily="34" charset="0"/>
              </a:rPr>
              <a:t>sur son site Internet.</a:t>
            </a:r>
          </a:p>
          <a:p>
            <a:pPr marL="342900"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a:t>
            </a:r>
            <a:r>
              <a:rPr lang="fr-FR" b="1" dirty="0">
                <a:solidFill>
                  <a:srgbClr val="BE2352"/>
                </a:solidFill>
                <a:latin typeface="Barlow Condensed" panose="00000506000000000000" pitchFamily="2" charset="0"/>
                <a:cs typeface="Arial" pitchFamily="34" charset="0"/>
              </a:rPr>
              <a:t>édite, pendant et après la campagne, des synthèses complémentaires à la demande </a:t>
            </a:r>
            <a:r>
              <a:rPr lang="fr-FR" dirty="0">
                <a:solidFill>
                  <a:prstClr val="black"/>
                </a:solidFill>
                <a:latin typeface="Barlow Condensed" panose="00000506000000000000" pitchFamily="2" charset="0"/>
                <a:cs typeface="Arial" pitchFamily="34" charset="0"/>
              </a:rPr>
              <a:t>des collectivités et établissements publics, sur la base des données recueillies et portant sur diverses thématiques telles que :</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L’égalité entre les femmes et les hommes</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La santé et la sécurité au travail</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Les risques psychosociaux</a:t>
            </a:r>
          </a:p>
          <a:p>
            <a:pPr marL="800100" lvl="1" indent="-342900" algn="just" fontAlgn="base">
              <a:spcBef>
                <a:spcPct val="0"/>
              </a:spcBef>
              <a:spcAft>
                <a:spcPct val="0"/>
              </a:spcAft>
              <a:buClr>
                <a:srgbClr val="BE2352"/>
              </a:buClr>
              <a:buFont typeface="Arial" panose="020B0604020202020204" pitchFamily="34" charset="0"/>
              <a:buChar char="•"/>
            </a:pPr>
            <a:r>
              <a:rPr lang="fr-FR" dirty="0">
                <a:solidFill>
                  <a:prstClr val="black"/>
                </a:solidFill>
                <a:latin typeface="Barlow Condensed" panose="00000506000000000000" pitchFamily="2" charset="0"/>
                <a:cs typeface="Arial" pitchFamily="34" charset="0"/>
              </a:rPr>
              <a:t>L’absentéisme</a:t>
            </a:r>
          </a:p>
          <a:p>
            <a:pPr marL="800100" lvl="1"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Le Centre de Gestion peut éditer, sur demande, </a:t>
            </a:r>
            <a:r>
              <a:rPr lang="fr-FR" b="1" dirty="0">
                <a:solidFill>
                  <a:srgbClr val="BE2352"/>
                </a:solidFill>
                <a:latin typeface="Barlow Condensed" panose="00000506000000000000" pitchFamily="2" charset="0"/>
                <a:cs typeface="Arial" pitchFamily="34" charset="0"/>
              </a:rPr>
              <a:t>des synthèses comparatives de données</a:t>
            </a:r>
            <a:r>
              <a:rPr lang="fr-FR" dirty="0">
                <a:solidFill>
                  <a:prstClr val="black"/>
                </a:solidFill>
                <a:latin typeface="Barlow Condensed" panose="00000506000000000000" pitchFamily="2" charset="0"/>
                <a:cs typeface="Arial" pitchFamily="34" charset="0"/>
              </a:rPr>
              <a:t> permettant aux employeurs de se comparer à un échantillon d’autres employeurs sur la base de critères définis en amont (population, nombre d’agents, </a:t>
            </a:r>
            <a:r>
              <a:rPr lang="fr-FR" dirty="0" err="1">
                <a:solidFill>
                  <a:prstClr val="black"/>
                </a:solidFill>
                <a:latin typeface="Barlow Condensed" panose="00000506000000000000" pitchFamily="2" charset="0"/>
                <a:cs typeface="Arial" pitchFamily="34" charset="0"/>
              </a:rPr>
              <a:t>etc</a:t>
            </a:r>
            <a:r>
              <a:rPr lang="fr-FR" dirty="0">
                <a:solidFill>
                  <a:prstClr val="black"/>
                </a:solidFill>
                <a:latin typeface="Barlow Condensed" panose="00000506000000000000" pitchFamily="2" charset="0"/>
                <a:cs typeface="Arial" pitchFamily="34" charset="0"/>
              </a:rPr>
              <a:t>).</a:t>
            </a:r>
          </a:p>
          <a:p>
            <a:pPr marL="342900" indent="-342900" algn="just" fontAlgn="base">
              <a:spcBef>
                <a:spcPct val="0"/>
              </a:spcBef>
              <a:spcAft>
                <a:spcPct val="0"/>
              </a:spcAft>
              <a:buFont typeface="Arial" panose="020B0604020202020204" pitchFamily="34" charset="0"/>
              <a:buChar char="•"/>
            </a:pPr>
            <a:endParaRPr lang="fr-FR" sz="2000" dirty="0">
              <a:solidFill>
                <a:prstClr val="black"/>
              </a:solidFill>
              <a:latin typeface="Barlow Condensed" panose="00000506000000000000" pitchFamily="2" charset="0"/>
              <a:cs typeface="Arial" pitchFamily="34" charset="0"/>
            </a:endParaRP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26</a:t>
            </a:fld>
            <a:endParaRPr lang="fr-FR" dirty="0"/>
          </a:p>
        </p:txBody>
      </p:sp>
    </p:spTree>
    <p:extLst>
      <p:ext uri="{BB962C8B-B14F-4D97-AF65-F5344CB8AC3E}">
        <p14:creationId xmlns:p14="http://schemas.microsoft.com/office/powerpoint/2010/main" val="95386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92DA6D-6CDF-9044-B22F-E736717399C5}"/>
              </a:ext>
            </a:extLst>
          </p:cNvPr>
          <p:cNvSpPr>
            <a:spLocks noGrp="1"/>
          </p:cNvSpPr>
          <p:nvPr>
            <p:ph type="body" sz="quarter" idx="10"/>
          </p:nvPr>
        </p:nvSpPr>
        <p:spPr/>
        <p:txBody>
          <a:bodyPr>
            <a:normAutofit lnSpcReduction="10000"/>
          </a:bodyPr>
          <a:lstStyle/>
          <a:p>
            <a:r>
              <a:rPr lang="fr-FR" dirty="0"/>
              <a:t>Ressources et contacts</a:t>
            </a:r>
          </a:p>
        </p:txBody>
      </p:sp>
      <p:sp>
        <p:nvSpPr>
          <p:cNvPr id="3" name="Espace réservé du texte 2">
            <a:extLst>
              <a:ext uri="{FF2B5EF4-FFF2-40B4-BE49-F238E27FC236}">
                <a16:creationId xmlns:a16="http://schemas.microsoft.com/office/drawing/2014/main" id="{520BE2BA-ABCF-2442-AE31-60443449E04A}"/>
              </a:ext>
            </a:extLst>
          </p:cNvPr>
          <p:cNvSpPr>
            <a:spLocks noGrp="1"/>
          </p:cNvSpPr>
          <p:nvPr>
            <p:ph type="body" sz="quarter" idx="11"/>
          </p:nvPr>
        </p:nvSpPr>
        <p:spPr/>
        <p:txBody>
          <a:bodyPr/>
          <a:lstStyle/>
          <a:p>
            <a:r>
              <a:rPr lang="fr-FR" dirty="0"/>
              <a:t>Rémy GALLIET</a:t>
            </a:r>
          </a:p>
        </p:txBody>
      </p:sp>
      <p:sp>
        <p:nvSpPr>
          <p:cNvPr id="4" name="Espace réservé du texte 3">
            <a:extLst>
              <a:ext uri="{FF2B5EF4-FFF2-40B4-BE49-F238E27FC236}">
                <a16:creationId xmlns:a16="http://schemas.microsoft.com/office/drawing/2014/main" id="{9DE9280F-86D6-AD47-8EDC-439104C7DCB4}"/>
              </a:ext>
            </a:extLst>
          </p:cNvPr>
          <p:cNvSpPr>
            <a:spLocks noGrp="1"/>
          </p:cNvSpPr>
          <p:nvPr>
            <p:ph type="body" sz="quarter" idx="12"/>
          </p:nvPr>
        </p:nvSpPr>
        <p:spPr/>
        <p:txBody>
          <a:bodyPr/>
          <a:lstStyle/>
          <a:p>
            <a:r>
              <a:rPr lang="fr-FR" dirty="0"/>
              <a:t>04 73 28 59 83</a:t>
            </a:r>
          </a:p>
        </p:txBody>
      </p:sp>
      <p:sp>
        <p:nvSpPr>
          <p:cNvPr id="5" name="Espace réservé du texte 4">
            <a:extLst>
              <a:ext uri="{FF2B5EF4-FFF2-40B4-BE49-F238E27FC236}">
                <a16:creationId xmlns:a16="http://schemas.microsoft.com/office/drawing/2014/main" id="{1735E61E-96BC-8641-8949-9B031B60A1C3}"/>
              </a:ext>
            </a:extLst>
          </p:cNvPr>
          <p:cNvSpPr>
            <a:spLocks noGrp="1"/>
          </p:cNvSpPr>
          <p:nvPr>
            <p:ph type="body" sz="quarter" idx="13"/>
          </p:nvPr>
        </p:nvSpPr>
        <p:spPr/>
        <p:txBody>
          <a:bodyPr/>
          <a:lstStyle/>
          <a:p>
            <a:r>
              <a:rPr lang="fr-FR" dirty="0"/>
              <a:t>Laetitia TERRISSE</a:t>
            </a:r>
          </a:p>
        </p:txBody>
      </p:sp>
      <p:sp>
        <p:nvSpPr>
          <p:cNvPr id="6" name="Espace réservé du texte 5">
            <a:extLst>
              <a:ext uri="{FF2B5EF4-FFF2-40B4-BE49-F238E27FC236}">
                <a16:creationId xmlns:a16="http://schemas.microsoft.com/office/drawing/2014/main" id="{CD29A436-0707-4044-9BC8-299D25B23AF7}"/>
              </a:ext>
            </a:extLst>
          </p:cNvPr>
          <p:cNvSpPr>
            <a:spLocks noGrp="1"/>
          </p:cNvSpPr>
          <p:nvPr>
            <p:ph type="body" sz="quarter" idx="14"/>
          </p:nvPr>
        </p:nvSpPr>
        <p:spPr/>
        <p:txBody>
          <a:bodyPr/>
          <a:lstStyle/>
          <a:p>
            <a:r>
              <a:rPr lang="fr-FR" dirty="0"/>
              <a:t>04 73 28 59 99</a:t>
            </a:r>
          </a:p>
        </p:txBody>
      </p:sp>
      <p:sp>
        <p:nvSpPr>
          <p:cNvPr id="7" name="ZoneTexte 6">
            <a:extLst>
              <a:ext uri="{FF2B5EF4-FFF2-40B4-BE49-F238E27FC236}">
                <a16:creationId xmlns:a16="http://schemas.microsoft.com/office/drawing/2014/main" id="{2BE15FC3-065B-48FD-972E-057B14A9E52E}"/>
              </a:ext>
            </a:extLst>
          </p:cNvPr>
          <p:cNvSpPr txBox="1"/>
          <p:nvPr/>
        </p:nvSpPr>
        <p:spPr>
          <a:xfrm>
            <a:off x="1404866" y="1894776"/>
            <a:ext cx="10379098" cy="369332"/>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Un support par téléphone :</a:t>
            </a:r>
          </a:p>
        </p:txBody>
      </p:sp>
      <p:sp>
        <p:nvSpPr>
          <p:cNvPr id="8" name="ZoneTexte 7">
            <a:extLst>
              <a:ext uri="{FF2B5EF4-FFF2-40B4-BE49-F238E27FC236}">
                <a16:creationId xmlns:a16="http://schemas.microsoft.com/office/drawing/2014/main" id="{2BE15FC3-065B-48FD-972E-057B14A9E52E}"/>
              </a:ext>
            </a:extLst>
          </p:cNvPr>
          <p:cNvSpPr txBox="1"/>
          <p:nvPr/>
        </p:nvSpPr>
        <p:spPr>
          <a:xfrm>
            <a:off x="1404866" y="4221033"/>
            <a:ext cx="10379098" cy="1200329"/>
          </a:xfrm>
          <a:prstGeom prst="rect">
            <a:avLst/>
          </a:prstGeom>
          <a:noFill/>
        </p:spPr>
        <p:txBody>
          <a:bodyPr wrap="square" rtlCol="0">
            <a:spAutoFit/>
          </a:bodyPr>
          <a:lstStyle/>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rPr>
              <a:t>Une adresse courriel unique pour toute question : </a:t>
            </a:r>
            <a:r>
              <a:rPr lang="fr-FR" dirty="0">
                <a:solidFill>
                  <a:prstClr val="black"/>
                </a:solidFill>
                <a:latin typeface="Barlow Condensed" panose="00000506000000000000" pitchFamily="2" charset="0"/>
                <a:cs typeface="Arial" pitchFamily="34" charset="0"/>
                <a:hlinkClick r:id="rId2"/>
              </a:rPr>
              <a:t>donnees.sociales@cdg63.fr</a:t>
            </a:r>
            <a:r>
              <a:rPr lang="fr-FR" dirty="0">
                <a:solidFill>
                  <a:prstClr val="black"/>
                </a:solidFill>
                <a:latin typeface="Barlow Condensed" panose="00000506000000000000" pitchFamily="2" charset="0"/>
                <a:cs typeface="Arial" pitchFamily="34" charset="0"/>
              </a:rPr>
              <a:t> </a:t>
            </a:r>
          </a:p>
          <a:p>
            <a:pPr marL="342900" indent="-342900" algn="just" fontAlgn="base">
              <a:spcBef>
                <a:spcPct val="0"/>
              </a:spcBef>
              <a:spcAft>
                <a:spcPct val="0"/>
              </a:spcAft>
              <a:buFont typeface="Arial" panose="020B0604020202020204" pitchFamily="34" charset="0"/>
              <a:buChar char="•"/>
            </a:pPr>
            <a:endParaRPr lang="fr-FR"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dirty="0">
                <a:solidFill>
                  <a:prstClr val="black"/>
                </a:solidFill>
                <a:latin typeface="Barlow Condensed" panose="00000506000000000000" pitchFamily="2" charset="0"/>
                <a:cs typeface="Arial" pitchFamily="34" charset="0"/>
                <a:hlinkClick r:id="rId3"/>
              </a:rPr>
              <a:t>Le cloud du Centre de Gestion</a:t>
            </a:r>
            <a:r>
              <a:rPr lang="fr-FR" dirty="0">
                <a:solidFill>
                  <a:prstClr val="black"/>
                </a:solidFill>
                <a:latin typeface="Barlow Condensed" panose="00000506000000000000" pitchFamily="2" charset="0"/>
                <a:cs typeface="Arial" pitchFamily="34" charset="0"/>
              </a:rPr>
              <a:t> (cliquer) pour récupérer diverses documentations (textes juridiques, manuel de l’utilisateur, guides thématiques, liste des indicateurs du RSU…) </a:t>
            </a:r>
          </a:p>
        </p:txBody>
      </p:sp>
      <p:sp>
        <p:nvSpPr>
          <p:cNvPr id="9" name="Espace réservé du numéro de diapositive 8"/>
          <p:cNvSpPr>
            <a:spLocks noGrp="1"/>
          </p:cNvSpPr>
          <p:nvPr>
            <p:ph type="sldNum" sz="quarter" idx="4"/>
          </p:nvPr>
        </p:nvSpPr>
        <p:spPr/>
        <p:txBody>
          <a:bodyPr/>
          <a:lstStyle/>
          <a:p>
            <a:fld id="{88A9FD16-0B61-4BEE-BB88-D0D729296623}" type="slidenum">
              <a:rPr lang="fr-FR" smtClean="0"/>
              <a:pPr/>
              <a:t>27</a:t>
            </a:fld>
            <a:endParaRPr lang="fr-FR" dirty="0"/>
          </a:p>
        </p:txBody>
      </p:sp>
    </p:spTree>
    <p:extLst>
      <p:ext uri="{BB962C8B-B14F-4D97-AF65-F5344CB8AC3E}">
        <p14:creationId xmlns:p14="http://schemas.microsoft.com/office/powerpoint/2010/main" val="1755808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92DA6D-6CDF-9044-B22F-E736717399C5}"/>
              </a:ext>
            </a:extLst>
          </p:cNvPr>
          <p:cNvSpPr>
            <a:spLocks noGrp="1"/>
          </p:cNvSpPr>
          <p:nvPr>
            <p:ph type="body" sz="quarter" idx="10"/>
          </p:nvPr>
        </p:nvSpPr>
        <p:spPr/>
        <p:txBody>
          <a:bodyPr>
            <a:normAutofit lnSpcReduction="10000"/>
          </a:bodyPr>
          <a:lstStyle/>
          <a:p>
            <a:r>
              <a:rPr lang="fr-FR" dirty="0"/>
              <a:t>Ressources disponibles </a:t>
            </a:r>
          </a:p>
        </p:txBody>
      </p:sp>
      <p:sp>
        <p:nvSpPr>
          <p:cNvPr id="9" name="Espace réservé du numéro de diapositive 8"/>
          <p:cNvSpPr>
            <a:spLocks noGrp="1"/>
          </p:cNvSpPr>
          <p:nvPr>
            <p:ph type="sldNum" sz="quarter" idx="4"/>
          </p:nvPr>
        </p:nvSpPr>
        <p:spPr/>
        <p:txBody>
          <a:bodyPr/>
          <a:lstStyle/>
          <a:p>
            <a:fld id="{88A9FD16-0B61-4BEE-BB88-D0D729296623}" type="slidenum">
              <a:rPr lang="fr-FR" smtClean="0"/>
              <a:pPr/>
              <a:t>28</a:t>
            </a:fld>
            <a:endParaRPr lang="fr-FR" dirty="0"/>
          </a:p>
        </p:txBody>
      </p:sp>
      <p:sp>
        <p:nvSpPr>
          <p:cNvPr id="38" name="Espace réservé du texte 37">
            <a:extLst>
              <a:ext uri="{FF2B5EF4-FFF2-40B4-BE49-F238E27FC236}">
                <a16:creationId xmlns:a16="http://schemas.microsoft.com/office/drawing/2014/main" id="{B871CAC5-C5AF-B6DD-387D-D7214F33678A}"/>
              </a:ext>
            </a:extLst>
          </p:cNvPr>
          <p:cNvSpPr>
            <a:spLocks noGrp="1"/>
          </p:cNvSpPr>
          <p:nvPr>
            <p:ph type="body" sz="quarter" idx="11"/>
          </p:nvPr>
        </p:nvSpPr>
        <p:spPr/>
        <p:txBody>
          <a:bodyPr>
            <a:normAutofit fontScale="62500" lnSpcReduction="20000"/>
          </a:bodyPr>
          <a:lstStyle/>
          <a:p>
            <a:r>
              <a:rPr lang="fr-FR" dirty="0"/>
              <a:t>Des ressources sont disponibles, pour vous aider dans votre démarche, sur le site https://donnees-sociales.fr/</a:t>
            </a:r>
          </a:p>
        </p:txBody>
      </p:sp>
      <p:pic>
        <p:nvPicPr>
          <p:cNvPr id="40" name="Image 39">
            <a:extLst>
              <a:ext uri="{FF2B5EF4-FFF2-40B4-BE49-F238E27FC236}">
                <a16:creationId xmlns:a16="http://schemas.microsoft.com/office/drawing/2014/main" id="{DDA97D8C-4060-EA9F-ABE2-FABEB006DE1A}"/>
              </a:ext>
            </a:extLst>
          </p:cNvPr>
          <p:cNvPicPr>
            <a:picLocks noChangeAspect="1"/>
          </p:cNvPicPr>
          <p:nvPr/>
        </p:nvPicPr>
        <p:blipFill>
          <a:blip r:embed="rId2"/>
          <a:stretch>
            <a:fillRect/>
          </a:stretch>
        </p:blipFill>
        <p:spPr>
          <a:xfrm>
            <a:off x="275322" y="2163778"/>
            <a:ext cx="8497486" cy="4019739"/>
          </a:xfrm>
          <a:prstGeom prst="rect">
            <a:avLst/>
          </a:prstGeom>
        </p:spPr>
      </p:pic>
      <p:cxnSp>
        <p:nvCxnSpPr>
          <p:cNvPr id="42" name="Connecteur droit avec flèche 41">
            <a:extLst>
              <a:ext uri="{FF2B5EF4-FFF2-40B4-BE49-F238E27FC236}">
                <a16:creationId xmlns:a16="http://schemas.microsoft.com/office/drawing/2014/main" id="{7E7DCFE1-18D6-1B7B-75FC-FFA243F76642}"/>
              </a:ext>
            </a:extLst>
          </p:cNvPr>
          <p:cNvCxnSpPr>
            <a:cxnSpLocks/>
          </p:cNvCxnSpPr>
          <p:nvPr/>
        </p:nvCxnSpPr>
        <p:spPr>
          <a:xfrm flipH="1">
            <a:off x="7331992" y="4744528"/>
            <a:ext cx="750959" cy="42500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5EF71A1C-7B6E-EBBE-092A-FA05973A5D2B}"/>
              </a:ext>
            </a:extLst>
          </p:cNvPr>
          <p:cNvSpPr txBox="1"/>
          <p:nvPr/>
        </p:nvSpPr>
        <p:spPr>
          <a:xfrm>
            <a:off x="8010439" y="4430864"/>
            <a:ext cx="4181562" cy="1754326"/>
          </a:xfrm>
          <a:prstGeom prst="rect">
            <a:avLst/>
          </a:prstGeom>
          <a:noFill/>
        </p:spPr>
        <p:txBody>
          <a:bodyPr wrap="square" rtlCol="0">
            <a:spAutoFit/>
          </a:bodyPr>
          <a:lstStyle/>
          <a:p>
            <a:r>
              <a:rPr lang="fr-FR" dirty="0"/>
              <a:t>Vidéo de 7 min qui permet </a:t>
            </a:r>
          </a:p>
          <a:p>
            <a:r>
              <a:rPr lang="fr-FR" dirty="0"/>
              <a:t>de découvrir rapidement l’application.</a:t>
            </a:r>
          </a:p>
          <a:p>
            <a:r>
              <a:rPr lang="fr-FR" dirty="0"/>
              <a:t>N’hésitez pas à la regarder avant votre </a:t>
            </a:r>
          </a:p>
          <a:p>
            <a:r>
              <a:rPr lang="fr-FR" dirty="0"/>
              <a:t>première connexion.  </a:t>
            </a:r>
          </a:p>
          <a:p>
            <a:r>
              <a:rPr lang="fr-FR" dirty="0">
                <a:hlinkClick r:id="rId3"/>
              </a:rPr>
              <a:t>https://donnees-sociales.fr/mode-demploi-2-2/</a:t>
            </a:r>
            <a:endParaRPr lang="fr-FR" dirty="0"/>
          </a:p>
        </p:txBody>
      </p:sp>
    </p:spTree>
    <p:extLst>
      <p:ext uri="{BB962C8B-B14F-4D97-AF65-F5344CB8AC3E}">
        <p14:creationId xmlns:p14="http://schemas.microsoft.com/office/powerpoint/2010/main" val="1656082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normAutofit fontScale="92500"/>
          </a:bodyPr>
          <a:lstStyle/>
          <a:p>
            <a:r>
              <a:rPr lang="fr-FR" dirty="0"/>
              <a:t>Rapport Social Unique</a:t>
            </a:r>
          </a:p>
        </p:txBody>
      </p:sp>
      <p:sp>
        <p:nvSpPr>
          <p:cNvPr id="5"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p:txBody>
          <a:bodyPr>
            <a:normAutofit lnSpcReduction="10000"/>
          </a:bodyPr>
          <a:lstStyle/>
          <a:p>
            <a:r>
              <a:rPr lang="fr-FR" dirty="0"/>
              <a:t>Quelques astuces et points de vigilance</a:t>
            </a:r>
          </a:p>
        </p:txBody>
      </p:sp>
      <p:pic>
        <p:nvPicPr>
          <p:cNvPr id="3" name="Espace réservé pour une image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Espace réservé du numéro de diapositive 1"/>
          <p:cNvSpPr>
            <a:spLocks noGrp="1"/>
          </p:cNvSpPr>
          <p:nvPr>
            <p:ph type="sldNum" sz="quarter" idx="4"/>
          </p:nvPr>
        </p:nvSpPr>
        <p:spPr/>
        <p:txBody>
          <a:bodyPr/>
          <a:lstStyle/>
          <a:p>
            <a:fld id="{88A9FD16-0B61-4BEE-BB88-D0D729296623}" type="slidenum">
              <a:rPr lang="fr-FR" smtClean="0"/>
              <a:pPr/>
              <a:t>29</a:t>
            </a:fld>
            <a:endParaRPr lang="fr-FR" dirty="0"/>
          </a:p>
        </p:txBody>
      </p:sp>
    </p:spTree>
    <p:extLst>
      <p:ext uri="{BB962C8B-B14F-4D97-AF65-F5344CB8AC3E}">
        <p14:creationId xmlns:p14="http://schemas.microsoft.com/office/powerpoint/2010/main" val="229804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74950" y="116050"/>
            <a:ext cx="6443663" cy="754380"/>
          </a:xfrm>
        </p:spPr>
        <p:txBody>
          <a:bodyPr/>
          <a:lstStyle/>
          <a:p>
            <a:r>
              <a:rPr lang="fr-FR" dirty="0"/>
              <a:t>OBJECTIFS DE LA RÉUNION</a:t>
            </a:r>
          </a:p>
        </p:txBody>
      </p:sp>
      <p:sp>
        <p:nvSpPr>
          <p:cNvPr id="11" name="Espace réservé du texte 2">
            <a:extLst>
              <a:ext uri="{FF2B5EF4-FFF2-40B4-BE49-F238E27FC236}">
                <a16:creationId xmlns:a16="http://schemas.microsoft.com/office/drawing/2014/main" id="{3791DCD2-7455-FA42-90D7-2A031414B8D6}"/>
              </a:ext>
            </a:extLst>
          </p:cNvPr>
          <p:cNvSpPr>
            <a:spLocks noGrp="1"/>
          </p:cNvSpPr>
          <p:nvPr>
            <p:ph type="body" sz="quarter" idx="11"/>
          </p:nvPr>
        </p:nvSpPr>
        <p:spPr>
          <a:xfrm>
            <a:off x="1337094" y="763012"/>
            <a:ext cx="9644332" cy="5331975"/>
          </a:xfrm>
        </p:spPr>
        <p:txBody>
          <a:bodyPr>
            <a:normAutofit fontScale="70000" lnSpcReduction="20000"/>
          </a:bodyPr>
          <a:lstStyle/>
          <a:p>
            <a:pPr marL="742950" indent="-742950" algn="l">
              <a:buFont typeface="+mj-lt"/>
              <a:buAutoNum type="arabicPeriod"/>
            </a:pPr>
            <a:r>
              <a:rPr lang="fr-FR" dirty="0"/>
              <a:t>Rappeler le contexte réglementaire du Rapport Social Unique</a:t>
            </a:r>
          </a:p>
          <a:p>
            <a:pPr marL="742950" indent="-742950" algn="l">
              <a:buFont typeface="+mj-lt"/>
              <a:buAutoNum type="arabicPeriod"/>
            </a:pPr>
            <a:r>
              <a:rPr lang="fr-FR" dirty="0"/>
              <a:t>Présenter les nouveautés de la campagne 2023</a:t>
            </a:r>
          </a:p>
          <a:p>
            <a:pPr marL="1714500" lvl="2" indent="-571500">
              <a:buClr>
                <a:srgbClr val="BE2352"/>
              </a:buClr>
            </a:pPr>
            <a:r>
              <a:rPr lang="fr-FR" dirty="0"/>
              <a:t>Nouveaux indicateurs</a:t>
            </a:r>
          </a:p>
          <a:p>
            <a:pPr marL="1714500" lvl="2" indent="-571500">
              <a:buClr>
                <a:srgbClr val="BE2352"/>
              </a:buClr>
            </a:pPr>
            <a:r>
              <a:rPr lang="fr-FR" dirty="0"/>
              <a:t>Rôle des Centres de Gestion sur le plan technique</a:t>
            </a:r>
          </a:p>
          <a:p>
            <a:pPr marL="742950" indent="-742950" algn="l">
              <a:buFont typeface="+mj-lt"/>
              <a:buAutoNum type="arabicPeriod"/>
            </a:pPr>
            <a:r>
              <a:rPr lang="fr-FR" dirty="0"/>
              <a:t>Présenter les fonctionnalités de l’application (démonstration)</a:t>
            </a:r>
          </a:p>
          <a:p>
            <a:pPr marL="1714500" lvl="2" indent="-571500">
              <a:buClr>
                <a:srgbClr val="BE2352"/>
              </a:buClr>
            </a:pPr>
            <a:r>
              <a:rPr lang="fr-FR" dirty="0"/>
              <a:t>Les étapes préalables à la saisie</a:t>
            </a:r>
          </a:p>
          <a:p>
            <a:pPr marL="1714500" lvl="2" indent="-571500">
              <a:buClr>
                <a:srgbClr val="BE2352"/>
              </a:buClr>
            </a:pPr>
            <a:r>
              <a:rPr lang="fr-FR" dirty="0"/>
              <a:t>Le paramétrage de l’enquête</a:t>
            </a:r>
          </a:p>
          <a:p>
            <a:pPr marL="1714500" lvl="2" indent="-571500">
              <a:buClr>
                <a:srgbClr val="BE2352"/>
              </a:buClr>
            </a:pPr>
            <a:r>
              <a:rPr lang="fr-FR" dirty="0"/>
              <a:t>La saisie des données</a:t>
            </a:r>
          </a:p>
          <a:p>
            <a:pPr marL="1714500" lvl="2" indent="-571500">
              <a:buClr>
                <a:srgbClr val="BE2352"/>
              </a:buClr>
            </a:pPr>
            <a:r>
              <a:rPr lang="fr-FR" dirty="0"/>
              <a:t>La transmission du rapport au Centre de Gestion</a:t>
            </a:r>
          </a:p>
          <a:p>
            <a:pPr marL="1714500" lvl="2" indent="-571500">
              <a:buClr>
                <a:srgbClr val="BE2352"/>
              </a:buClr>
            </a:pPr>
            <a:r>
              <a:rPr lang="fr-FR" dirty="0"/>
              <a:t>L’édition des synthèses de données</a:t>
            </a:r>
          </a:p>
          <a:p>
            <a:pPr marL="742950" indent="-742950" algn="l">
              <a:buFont typeface="+mj-lt"/>
              <a:buAutoNum type="arabicPeriod"/>
            </a:pPr>
            <a:r>
              <a:rPr lang="fr-FR" dirty="0"/>
              <a:t>Présenter l’accompagnement du Centre de Gestion</a:t>
            </a:r>
          </a:p>
          <a:p>
            <a:pPr marL="1714500" lvl="2" indent="-571500">
              <a:buClr>
                <a:srgbClr val="BE2352"/>
              </a:buClr>
            </a:pPr>
            <a:r>
              <a:rPr lang="fr-FR" dirty="0"/>
              <a:t>Pendant la campagne de collecte</a:t>
            </a:r>
          </a:p>
          <a:p>
            <a:pPr marL="1714500" lvl="2" indent="-571500">
              <a:buClr>
                <a:srgbClr val="BE2352"/>
              </a:buClr>
            </a:pPr>
            <a:r>
              <a:rPr lang="fr-FR" dirty="0"/>
              <a:t>Après la campagne de collecte</a:t>
            </a:r>
          </a:p>
          <a:p>
            <a:pPr marL="1714500" lvl="2" indent="-571500">
              <a:buClr>
                <a:srgbClr val="BE2352"/>
              </a:buClr>
            </a:pPr>
            <a:r>
              <a:rPr lang="fr-FR" dirty="0"/>
              <a:t>Les ressources et contacts</a:t>
            </a:r>
          </a:p>
          <a:p>
            <a:pPr marL="571500" indent="-571500">
              <a:buFont typeface="+mj-lt"/>
              <a:buAutoNum type="arabicPeriod"/>
            </a:pPr>
            <a:r>
              <a:rPr lang="fr-FR" dirty="0"/>
              <a:t>Attirer l’attention sur quelques points de vigilance</a:t>
            </a:r>
          </a:p>
          <a:p>
            <a:pPr marL="1600200" lvl="2" indent="-457200">
              <a:buClr>
                <a:srgbClr val="BE2352"/>
              </a:buClr>
            </a:pPr>
            <a:r>
              <a:rPr lang="fr-FR" b="0" dirty="0">
                <a:solidFill>
                  <a:schemeClr val="tx1"/>
                </a:solidFill>
              </a:rPr>
              <a:t>Les établissements secondaires, dissous ou n’employant aucun agent</a:t>
            </a:r>
          </a:p>
          <a:p>
            <a:pPr marL="1600200" lvl="2" indent="-457200">
              <a:buClr>
                <a:srgbClr val="BE2352"/>
              </a:buClr>
            </a:pPr>
            <a:r>
              <a:rPr lang="fr-FR" dirty="0"/>
              <a:t>La sécurité des données</a:t>
            </a:r>
          </a:p>
          <a:p>
            <a:pPr marL="1600200" lvl="2" indent="-457200">
              <a:buClr>
                <a:srgbClr val="BE2352"/>
              </a:buClr>
            </a:pPr>
            <a:r>
              <a:rPr lang="fr-FR" b="0" dirty="0">
                <a:solidFill>
                  <a:schemeClr val="tx1"/>
                </a:solidFill>
              </a:rPr>
              <a:t>Rappel sur le calendrier de la campagne</a:t>
            </a:r>
          </a:p>
          <a:p>
            <a:pPr marL="1600200" lvl="2" indent="-457200">
              <a:buClr>
                <a:srgbClr val="BE2352"/>
              </a:buClr>
            </a:pPr>
            <a:r>
              <a:rPr lang="fr-FR" b="0" dirty="0">
                <a:solidFill>
                  <a:schemeClr val="tx1"/>
                </a:solidFill>
              </a:rPr>
              <a:t>Conseils utiles</a:t>
            </a:r>
          </a:p>
          <a:p>
            <a:pPr marL="742950" indent="-742950" algn="l">
              <a:buFont typeface="+mj-lt"/>
              <a:buAutoNum type="arabicPeriod"/>
            </a:pPr>
            <a:r>
              <a:rPr lang="fr-FR" dirty="0"/>
              <a:t>Offrir un temps d’échanges et de questions sur le Rapport Social Unique</a:t>
            </a:r>
          </a:p>
          <a:p>
            <a:pPr marL="742950" indent="-742950" algn="l">
              <a:buFont typeface="+mj-lt"/>
              <a:buAutoNum type="arabicPeriod"/>
            </a:pPr>
            <a:r>
              <a:rPr lang="fr-FR" dirty="0"/>
              <a:t>Annexes</a:t>
            </a:r>
          </a:p>
          <a:p>
            <a:pPr algn="l"/>
            <a:endParaRPr lang="fr-FR" dirty="0"/>
          </a:p>
          <a:p>
            <a:pPr marL="1257300" lvl="1" indent="-571500"/>
            <a:endParaRPr lang="fr-FR" dirty="0"/>
          </a:p>
          <a:p>
            <a:pPr marL="1257300" lvl="1" indent="-571500"/>
            <a:endParaRPr lang="fr-FR" dirty="0"/>
          </a:p>
          <a:p>
            <a:pPr marL="571500" indent="-571500"/>
            <a:endParaRPr lang="fr-FR" dirty="0"/>
          </a:p>
          <a:p>
            <a:pPr marL="571500" indent="-571500" algn="l">
              <a:buFont typeface="Arial" panose="020B0604020202020204" pitchFamily="34" charset="0"/>
              <a:buChar char="•"/>
            </a:pPr>
            <a:endParaRPr lang="fr-FR" dirty="0"/>
          </a:p>
        </p:txBody>
      </p: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a:t>
            </a:fld>
            <a:endParaRPr lang="fr-FR" dirty="0"/>
          </a:p>
        </p:txBody>
      </p:sp>
    </p:spTree>
    <p:extLst>
      <p:ext uri="{BB962C8B-B14F-4D97-AF65-F5344CB8AC3E}">
        <p14:creationId xmlns:p14="http://schemas.microsoft.com/office/powerpoint/2010/main" val="2217337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fontScale="77500" lnSpcReduction="20000"/>
          </a:bodyPr>
          <a:lstStyle/>
          <a:p>
            <a:r>
              <a:rPr lang="fr-FR" dirty="0"/>
              <a:t>Les établissements secondaires, dissous ou n’employant aucun agent</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7" y="774109"/>
            <a:ext cx="10379098" cy="3493264"/>
          </a:xfrm>
          <a:prstGeom prst="rect">
            <a:avLst/>
          </a:prstGeom>
          <a:noFill/>
        </p:spPr>
        <p:txBody>
          <a:bodyPr wrap="square" rtlCol="0">
            <a:spAutoFit/>
          </a:bodyPr>
          <a:lstStyle/>
          <a:p>
            <a:pPr algn="just" fontAlgn="base">
              <a:spcBef>
                <a:spcPct val="0"/>
              </a:spcBef>
              <a:spcAft>
                <a:spcPct val="0"/>
              </a:spcAft>
            </a:pPr>
            <a:r>
              <a:rPr lang="fr-FR" sz="1700" b="1" dirty="0">
                <a:solidFill>
                  <a:srgbClr val="BE2352"/>
                </a:solidFill>
                <a:latin typeface="Barlow Condensed" panose="00000506000000000000" pitchFamily="2" charset="0"/>
                <a:cs typeface="Arial" pitchFamily="34" charset="0"/>
              </a:rPr>
              <a:t>Seuls les établissements figurant dans la base de l’INSEE en qualité </a:t>
            </a:r>
            <a:r>
              <a:rPr lang="fr-FR" sz="1700" b="1" u="sng" dirty="0">
                <a:solidFill>
                  <a:srgbClr val="BE2352"/>
                </a:solidFill>
                <a:latin typeface="Barlow Condensed" panose="00000506000000000000" pitchFamily="2" charset="0"/>
                <a:cs typeface="Arial" pitchFamily="34" charset="0"/>
              </a:rPr>
              <a:t>d’établissement principal </a:t>
            </a:r>
            <a:r>
              <a:rPr lang="fr-FR" sz="1700" b="1" dirty="0">
                <a:solidFill>
                  <a:srgbClr val="BE2352"/>
                </a:solidFill>
                <a:latin typeface="Barlow Condensed" panose="00000506000000000000" pitchFamily="2" charset="0"/>
                <a:cs typeface="Arial" pitchFamily="34" charset="0"/>
              </a:rPr>
              <a:t>sont tenus de réaliser un rapport social unique</a:t>
            </a:r>
            <a:r>
              <a:rPr lang="fr-FR" sz="1700" dirty="0">
                <a:solidFill>
                  <a:prstClr val="black"/>
                </a:solidFill>
                <a:latin typeface="Barlow Condensed" panose="00000506000000000000" pitchFamily="2" charset="0"/>
                <a:cs typeface="Arial" pitchFamily="34" charset="0"/>
              </a:rPr>
              <a:t>.</a:t>
            </a:r>
          </a:p>
          <a:p>
            <a:pPr marL="800100" lvl="1" indent="-342900" algn="just" fontAlgn="base">
              <a:spcBef>
                <a:spcPct val="0"/>
              </a:spcBef>
              <a:spcAft>
                <a:spcPct val="0"/>
              </a:spcAft>
              <a:buClr>
                <a:srgbClr val="BE2352"/>
              </a:buClr>
              <a:buFont typeface="Arial" panose="020B0604020202020204" pitchFamily="34" charset="0"/>
              <a:buChar char="•"/>
            </a:pPr>
            <a:r>
              <a:rPr lang="fr-FR" sz="1700" dirty="0">
                <a:solidFill>
                  <a:prstClr val="black"/>
                </a:solidFill>
                <a:latin typeface="Barlow Condensed" panose="00000506000000000000" pitchFamily="2" charset="0"/>
                <a:cs typeface="Arial" pitchFamily="34" charset="0"/>
              </a:rPr>
              <a:t>Ex : un EHPAD doit utiliser le compte du CCAS dont il dépend pour réaliser son rapport social unique. Si plusieurs EHPAD sont rattachés au même CCAS et doivent chacun compléter un rapport social unique, contactez le Centre de Gestion.</a:t>
            </a:r>
          </a:p>
          <a:p>
            <a:pPr marL="800100" lvl="1" indent="-342900" algn="just" fontAlgn="base">
              <a:spcBef>
                <a:spcPct val="0"/>
              </a:spcBef>
              <a:spcAft>
                <a:spcPct val="0"/>
              </a:spcAft>
              <a:buFont typeface="Arial" panose="020B0604020202020204" pitchFamily="34" charset="0"/>
              <a:buChar char="•"/>
            </a:pPr>
            <a:endParaRPr lang="fr-FR" sz="17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700" dirty="0">
                <a:solidFill>
                  <a:prstClr val="black"/>
                </a:solidFill>
                <a:latin typeface="Barlow Condensed" panose="00000506000000000000" pitchFamily="2" charset="0"/>
                <a:cs typeface="Arial" pitchFamily="34" charset="0"/>
              </a:rPr>
              <a:t>Le Centre de Gestion transmet lors de l’ouverture de la campagne un courrier à chaque collectivité ou établissement public figurant dans la base de données de l’INSEE en qualité d’établissement principal. Si un courrier concerne un établissement qui a été dissous, </a:t>
            </a:r>
            <a:r>
              <a:rPr lang="fr-FR" sz="1700" b="1" dirty="0">
                <a:solidFill>
                  <a:srgbClr val="BE2352"/>
                </a:solidFill>
                <a:latin typeface="Barlow Condensed" panose="00000506000000000000" pitchFamily="2" charset="0"/>
                <a:cs typeface="Arial" pitchFamily="34" charset="0"/>
              </a:rPr>
              <a:t>cela signifie que l’INSEE n’a pas été informé de cette dissolution</a:t>
            </a:r>
            <a:r>
              <a:rPr lang="fr-FR" sz="1700" dirty="0">
                <a:solidFill>
                  <a:prstClr val="black"/>
                </a:solidFill>
                <a:latin typeface="Barlow Condensed" panose="00000506000000000000" pitchFamily="2" charset="0"/>
                <a:cs typeface="Arial" pitchFamily="34" charset="0"/>
              </a:rPr>
              <a:t>. Il convient alors de lui transmettre l’information, si possible avec justificatif (délibération actant la dissolution), à l’adresse suivante : </a:t>
            </a:r>
            <a:r>
              <a:rPr lang="fr-FR" sz="1700" dirty="0">
                <a:solidFill>
                  <a:prstClr val="black"/>
                </a:solidFill>
                <a:latin typeface="Barlow Condensed" panose="00000506000000000000" pitchFamily="2" charset="0"/>
                <a:cs typeface="Arial" pitchFamily="34" charset="0"/>
                <a:hlinkClick r:id="rId2"/>
              </a:rPr>
              <a:t>sirene-secteurpublic@contact-insee.fr</a:t>
            </a:r>
            <a:endParaRPr lang="fr-FR" sz="1700" dirty="0">
              <a:solidFill>
                <a:prstClr val="black"/>
              </a:solidFill>
              <a:latin typeface="Barlow Condensed" panose="00000506000000000000" pitchFamily="2" charset="0"/>
              <a:cs typeface="Arial" pitchFamily="34" charset="0"/>
            </a:endParaRPr>
          </a:p>
          <a:p>
            <a:pPr marL="342900" indent="-342900" algn="just" fontAlgn="base">
              <a:spcBef>
                <a:spcPct val="0"/>
              </a:spcBef>
              <a:spcAft>
                <a:spcPct val="0"/>
              </a:spcAft>
              <a:buFont typeface="Arial" panose="020B0604020202020204" pitchFamily="34" charset="0"/>
              <a:buChar char="•"/>
            </a:pPr>
            <a:endParaRPr lang="fr-FR" sz="1700" dirty="0">
              <a:solidFill>
                <a:prstClr val="black"/>
              </a:solidFill>
              <a:latin typeface="Barlow Condensed" panose="00000506000000000000" pitchFamily="2" charset="0"/>
              <a:cs typeface="Arial" pitchFamily="34" charset="0"/>
            </a:endParaRPr>
          </a:p>
          <a:p>
            <a:pPr algn="just" fontAlgn="base">
              <a:spcBef>
                <a:spcPct val="0"/>
              </a:spcBef>
              <a:spcAft>
                <a:spcPct val="0"/>
              </a:spcAft>
            </a:pPr>
            <a:r>
              <a:rPr lang="fr-FR" sz="1700" dirty="0">
                <a:solidFill>
                  <a:prstClr val="black"/>
                </a:solidFill>
                <a:latin typeface="Barlow Condensed" panose="00000506000000000000" pitchFamily="2" charset="0"/>
                <a:cs typeface="Arial" pitchFamily="34" charset="0"/>
              </a:rPr>
              <a:t>La base de données de l’INSEE contient de nombreux établissements existants mais n’employant aucun agent (ex : CCAS faisant l’objet d’un budget annexe de la commune). Dans ce cas, il convient de déclarer </a:t>
            </a:r>
            <a:r>
              <a:rPr lang="fr-FR" sz="1700" b="1" dirty="0">
                <a:solidFill>
                  <a:srgbClr val="BE2352"/>
                </a:solidFill>
                <a:latin typeface="Barlow Condensed" panose="00000506000000000000" pitchFamily="2" charset="0"/>
                <a:cs typeface="Arial" pitchFamily="34" charset="0"/>
              </a:rPr>
              <a:t>un rapport social unique vide </a:t>
            </a:r>
            <a:r>
              <a:rPr lang="fr-FR" sz="1700" dirty="0">
                <a:solidFill>
                  <a:prstClr val="black"/>
                </a:solidFill>
                <a:latin typeface="Barlow Condensed" panose="00000506000000000000" pitchFamily="2" charset="0"/>
                <a:cs typeface="Arial" pitchFamily="34" charset="0"/>
              </a:rPr>
              <a:t>sur l’application, via la fonctionnalité de paramétrage de l’enquête.</a:t>
            </a:r>
            <a:endParaRPr lang="fr-FR" sz="2000" dirty="0">
              <a:solidFill>
                <a:prstClr val="black"/>
              </a:solidFill>
              <a:latin typeface="Barlow Condensed" panose="00000506000000000000" pitchFamily="2" charset="0"/>
              <a:cs typeface="Arial" pitchFamily="34" charset="0"/>
            </a:endParaRPr>
          </a:p>
        </p:txBody>
      </p:sp>
      <p:cxnSp>
        <p:nvCxnSpPr>
          <p:cNvPr id="7" name="Connecteur droit 6">
            <a:extLst>
              <a:ext uri="{FF2B5EF4-FFF2-40B4-BE49-F238E27FC236}">
                <a16:creationId xmlns:a16="http://schemas.microsoft.com/office/drawing/2014/main" id="{E26515BD-4EF6-5243-8E3E-8E186C145951}"/>
              </a:ext>
            </a:extLst>
          </p:cNvPr>
          <p:cNvCxnSpPr>
            <a:cxnSpLocks/>
          </p:cNvCxnSpPr>
          <p:nvPr/>
        </p:nvCxnSpPr>
        <p:spPr>
          <a:xfrm>
            <a:off x="346465" y="69348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6"/>
          </p:nvPr>
        </p:nvSpPr>
        <p:spPr/>
        <p:txBody>
          <a:bodyPr/>
          <a:lstStyle/>
          <a:p>
            <a:fld id="{88A9FD16-0B61-4BEE-BB88-D0D729296623}" type="slidenum">
              <a:rPr lang="fr-FR" smtClean="0"/>
              <a:pPr/>
              <a:t>30</a:t>
            </a:fld>
            <a:endParaRPr lang="fr-FR" dirty="0"/>
          </a:p>
        </p:txBody>
      </p:sp>
      <p:pic>
        <p:nvPicPr>
          <p:cNvPr id="11" name="Image 10">
            <a:extLst>
              <a:ext uri="{FF2B5EF4-FFF2-40B4-BE49-F238E27FC236}">
                <a16:creationId xmlns:a16="http://schemas.microsoft.com/office/drawing/2014/main" id="{773BD55E-4159-CC01-8896-7326944D8E93}"/>
              </a:ext>
            </a:extLst>
          </p:cNvPr>
          <p:cNvPicPr>
            <a:picLocks noChangeAspect="1"/>
          </p:cNvPicPr>
          <p:nvPr/>
        </p:nvPicPr>
        <p:blipFill>
          <a:blip r:embed="rId3"/>
          <a:stretch>
            <a:fillRect/>
          </a:stretch>
        </p:blipFill>
        <p:spPr>
          <a:xfrm>
            <a:off x="3180949" y="4029477"/>
            <a:ext cx="5273615" cy="2529910"/>
          </a:xfrm>
          <a:prstGeom prst="rect">
            <a:avLst/>
          </a:prstGeom>
        </p:spPr>
      </p:pic>
      <p:sp>
        <p:nvSpPr>
          <p:cNvPr id="12" name="Ellipse 11">
            <a:extLst>
              <a:ext uri="{FF2B5EF4-FFF2-40B4-BE49-F238E27FC236}">
                <a16:creationId xmlns:a16="http://schemas.microsoft.com/office/drawing/2014/main" id="{36585B7E-EA6A-ED60-2ED6-198FD5075BE8}"/>
              </a:ext>
            </a:extLst>
          </p:cNvPr>
          <p:cNvSpPr/>
          <p:nvPr/>
        </p:nvSpPr>
        <p:spPr>
          <a:xfrm>
            <a:off x="3180949" y="5633049"/>
            <a:ext cx="2546991" cy="926338"/>
          </a:xfrm>
          <a:prstGeom prst="ellipse">
            <a:avLst/>
          </a:prstGeom>
          <a:noFill/>
          <a:ln w="28575">
            <a:solidFill>
              <a:srgbClr val="BD2C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4191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La sécurité des données</a:t>
            </a:r>
          </a:p>
        </p:txBody>
      </p:sp>
      <p:sp>
        <p:nvSpPr>
          <p:cNvPr id="6" name="ZoneTexte 5">
            <a:extLst>
              <a:ext uri="{FF2B5EF4-FFF2-40B4-BE49-F238E27FC236}">
                <a16:creationId xmlns:a16="http://schemas.microsoft.com/office/drawing/2014/main" id="{2BE15FC3-065B-48FD-972E-057B14A9E52E}"/>
              </a:ext>
            </a:extLst>
          </p:cNvPr>
          <p:cNvSpPr txBox="1"/>
          <p:nvPr/>
        </p:nvSpPr>
        <p:spPr>
          <a:xfrm>
            <a:off x="628208" y="1696426"/>
            <a:ext cx="10379098" cy="4093428"/>
          </a:xfrm>
          <a:prstGeom prst="rect">
            <a:avLst/>
          </a:prstGeom>
          <a:noFill/>
        </p:spPr>
        <p:txBody>
          <a:bodyPr wrap="square" rtlCol="0">
            <a:spAutoFit/>
          </a:bodyPr>
          <a:lstStyle/>
          <a:p>
            <a:pPr algn="just" fontAlgn="base">
              <a:spcBef>
                <a:spcPct val="0"/>
              </a:spcBef>
              <a:spcAft>
                <a:spcPct val="0"/>
              </a:spcAft>
            </a:pPr>
            <a:r>
              <a:rPr lang="fr-FR" sz="2000" dirty="0">
                <a:latin typeface="Barlow Condensed" panose="00000506000000000000" pitchFamily="2" charset="0"/>
                <a:cs typeface="Arial" pitchFamily="34" charset="0"/>
              </a:rPr>
              <a:t>Chaque Centre de Gestion signe </a:t>
            </a:r>
            <a:r>
              <a:rPr lang="fr-FR" sz="2000" b="1" dirty="0">
                <a:solidFill>
                  <a:srgbClr val="BE2352"/>
                </a:solidFill>
                <a:latin typeface="Barlow Condensed" panose="00000506000000000000" pitchFamily="2" charset="0"/>
                <a:cs typeface="Arial" pitchFamily="34" charset="0"/>
              </a:rPr>
              <a:t>une déclaration à la CNIL</a:t>
            </a:r>
            <a:r>
              <a:rPr lang="fr-FR" sz="2000" dirty="0">
                <a:latin typeface="Barlow Condensed" panose="00000506000000000000" pitchFamily="2" charset="0"/>
                <a:cs typeface="Arial" pitchFamily="34" charset="0"/>
              </a:rPr>
              <a:t>, disponible sur le Cloud du Centre de Gestion (</a:t>
            </a:r>
            <a:r>
              <a:rPr lang="fr-FR" sz="2000" dirty="0">
                <a:latin typeface="Barlow Condensed" panose="00000506000000000000" pitchFamily="2" charset="0"/>
                <a:cs typeface="Arial" pitchFamily="34" charset="0"/>
                <a:hlinkClick r:id="rId2" action="ppaction://hlinksldjump"/>
              </a:rPr>
              <a:t>lien</a:t>
            </a:r>
            <a:r>
              <a:rPr lang="fr-FR" sz="2000" dirty="0">
                <a:latin typeface="Barlow Condensed" panose="00000506000000000000" pitchFamily="2" charset="0"/>
                <a:cs typeface="Arial" pitchFamily="34" charset="0"/>
              </a:rPr>
              <a:t> page 27).</a:t>
            </a: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algn="just" fontAlgn="base">
              <a:spcBef>
                <a:spcPct val="0"/>
              </a:spcBef>
              <a:spcAft>
                <a:spcPct val="0"/>
              </a:spcAft>
            </a:pPr>
            <a:r>
              <a:rPr lang="fr-FR" sz="2000" dirty="0">
                <a:latin typeface="Barlow Condensed" panose="00000506000000000000" pitchFamily="2" charset="0"/>
                <a:cs typeface="Arial" pitchFamily="34" charset="0"/>
              </a:rPr>
              <a:t>Le Centre de Gestion </a:t>
            </a:r>
            <a:r>
              <a:rPr lang="fr-FR" sz="2000" b="1" dirty="0">
                <a:solidFill>
                  <a:srgbClr val="BE2352"/>
                </a:solidFill>
                <a:latin typeface="Barlow Condensed" panose="00000506000000000000" pitchFamily="2" charset="0"/>
                <a:cs typeface="Arial" pitchFamily="34" charset="0"/>
              </a:rPr>
              <a:t>n’a pas accès à votre mot de passe personnalisé </a:t>
            </a:r>
            <a:r>
              <a:rPr lang="fr-FR" sz="2000" dirty="0">
                <a:latin typeface="Barlow Condensed" panose="00000506000000000000" pitchFamily="2" charset="0"/>
                <a:cs typeface="Arial" pitchFamily="34" charset="0"/>
              </a:rPr>
              <a:t>: en cas de perte, un nouveau mot de passe temporaire pourra vous être transmis sur demande, ou si les gestionnaires de la campagne constatent un blocage de votre compte (effectif après trois tentatives infructueuses de connexion)</a:t>
            </a:r>
          </a:p>
          <a:p>
            <a:pPr marL="342900" indent="-342900" algn="just" fontAlgn="base">
              <a:spcBef>
                <a:spcPct val="0"/>
              </a:spcBef>
              <a:spcAft>
                <a:spcPct val="0"/>
              </a:spcAft>
              <a:buFont typeface="Arial" panose="020B0604020202020204" pitchFamily="34" charset="0"/>
              <a:buChar char="•"/>
            </a:pPr>
            <a:endParaRPr lang="fr-FR" sz="2000" dirty="0">
              <a:latin typeface="Barlow Condensed" panose="00000506000000000000" pitchFamily="2" charset="0"/>
              <a:cs typeface="Arial" pitchFamily="34" charset="0"/>
            </a:endParaRPr>
          </a:p>
          <a:p>
            <a:pPr algn="just" fontAlgn="base">
              <a:spcBef>
                <a:spcPct val="0"/>
              </a:spcBef>
              <a:spcAft>
                <a:spcPct val="0"/>
              </a:spcAft>
            </a:pPr>
            <a:r>
              <a:rPr lang="fr-FR" sz="2000" dirty="0">
                <a:latin typeface="Barlow Condensed" panose="00000506000000000000" pitchFamily="2" charset="0"/>
                <a:cs typeface="Arial" pitchFamily="34" charset="0"/>
              </a:rPr>
              <a:t>Par défaut, le Centre de Gestion </a:t>
            </a:r>
            <a:r>
              <a:rPr lang="fr-FR" sz="2000" b="1" dirty="0">
                <a:solidFill>
                  <a:srgbClr val="BE2352"/>
                </a:solidFill>
                <a:latin typeface="Barlow Condensed" panose="00000506000000000000" pitchFamily="2" charset="0"/>
                <a:cs typeface="Arial" pitchFamily="34" charset="0"/>
              </a:rPr>
              <a:t>n’a pas accès à votre saisie</a:t>
            </a:r>
            <a:r>
              <a:rPr lang="fr-FR" sz="2000" dirty="0">
                <a:latin typeface="Barlow Condensed" panose="00000506000000000000" pitchFamily="2" charset="0"/>
                <a:cs typeface="Arial" pitchFamily="34" charset="0"/>
              </a:rPr>
              <a:t> sauf si vous paramétrez votre compte pour lui donner cet accès. Dans ce cas, seules les données qui ne sont pas considérées comme sensibles ( au regard du RGPD) seront visibles par ce dernier. </a:t>
            </a:r>
          </a:p>
          <a:p>
            <a:pPr algn="just" fontAlgn="base">
              <a:spcBef>
                <a:spcPct val="0"/>
              </a:spcBef>
              <a:spcAft>
                <a:spcPct val="0"/>
              </a:spcAft>
            </a:pPr>
            <a:endParaRPr lang="fr-FR" sz="2000" dirty="0">
              <a:latin typeface="Barlow Condensed" panose="00000506000000000000" pitchFamily="2" charset="0"/>
              <a:cs typeface="Arial" pitchFamily="34" charset="0"/>
            </a:endParaRPr>
          </a:p>
          <a:p>
            <a:pPr algn="just" fontAlgn="base">
              <a:spcBef>
                <a:spcPct val="0"/>
              </a:spcBef>
              <a:spcAft>
                <a:spcPct val="0"/>
              </a:spcAft>
            </a:pPr>
            <a:r>
              <a:rPr lang="fr-FR" sz="2000" b="1" dirty="0">
                <a:solidFill>
                  <a:srgbClr val="BE2352"/>
                </a:solidFill>
                <a:latin typeface="Barlow Condensed" panose="00000506000000000000" pitchFamily="2" charset="0"/>
                <a:cs typeface="Arial" pitchFamily="34" charset="0"/>
              </a:rPr>
              <a:t>Exception : </a:t>
            </a:r>
            <a:r>
              <a:rPr lang="fr-FR" sz="2000" dirty="0">
                <a:latin typeface="Barlow Condensed" panose="00000506000000000000" pitchFamily="2" charset="0"/>
                <a:cs typeface="Arial" pitchFamily="34" charset="0"/>
              </a:rPr>
              <a:t>la prise en main à distance par le CDG (</a:t>
            </a:r>
            <a:r>
              <a:rPr lang="fr-FR" sz="2000" dirty="0" err="1">
                <a:latin typeface="Barlow Condensed" panose="00000506000000000000" pitchFamily="2" charset="0"/>
                <a:cs typeface="Arial" pitchFamily="34" charset="0"/>
              </a:rPr>
              <a:t>teamviewer</a:t>
            </a:r>
            <a:r>
              <a:rPr lang="fr-FR" sz="2000" dirty="0">
                <a:latin typeface="Barlow Condensed" panose="00000506000000000000" pitchFamily="2" charset="0"/>
                <a:cs typeface="Arial" pitchFamily="34" charset="0"/>
              </a:rPr>
              <a:t>) donne un accès total aux données saisies y compris les données considérées comme sensibles. </a:t>
            </a: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825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31</a:t>
            </a:fld>
            <a:endParaRPr lang="fr-FR" dirty="0"/>
          </a:p>
        </p:txBody>
      </p:sp>
    </p:spTree>
    <p:extLst>
      <p:ext uri="{BB962C8B-B14F-4D97-AF65-F5344CB8AC3E}">
        <p14:creationId xmlns:p14="http://schemas.microsoft.com/office/powerpoint/2010/main" val="4076649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Calendrier de la campagne 2023</a:t>
            </a:r>
          </a:p>
        </p:txBody>
      </p:sp>
      <p:cxnSp>
        <p:nvCxnSpPr>
          <p:cNvPr id="5" name="Connecteur droit 4">
            <a:extLst>
              <a:ext uri="{FF2B5EF4-FFF2-40B4-BE49-F238E27FC236}">
                <a16:creationId xmlns:a16="http://schemas.microsoft.com/office/drawing/2014/main" id="{19909E05-551C-1040-8407-0700B8469BFD}"/>
              </a:ext>
            </a:extLst>
          </p:cNvPr>
          <p:cNvCxnSpPr>
            <a:cxnSpLocks/>
          </p:cNvCxnSpPr>
          <p:nvPr/>
        </p:nvCxnSpPr>
        <p:spPr>
          <a:xfrm>
            <a:off x="639763" y="2047240"/>
            <a:ext cx="1102672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888A12D6-2D45-B646-8992-FF27FD097107}"/>
              </a:ext>
            </a:extLst>
          </p:cNvPr>
          <p:cNvSpPr/>
          <p:nvPr/>
        </p:nvSpPr>
        <p:spPr>
          <a:xfrm>
            <a:off x="1163872" y="1976156"/>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81E758D3-E62E-3140-99C0-5B7E04D4E5CC}"/>
              </a:ext>
            </a:extLst>
          </p:cNvPr>
          <p:cNvCxnSpPr/>
          <p:nvPr/>
        </p:nvCxnSpPr>
        <p:spPr>
          <a:xfrm flipV="1">
            <a:off x="1223138" y="2035423"/>
            <a:ext cx="0" cy="225770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10" name="Espace réservé du texte 29">
            <a:extLst>
              <a:ext uri="{FF2B5EF4-FFF2-40B4-BE49-F238E27FC236}">
                <a16:creationId xmlns:a16="http://schemas.microsoft.com/office/drawing/2014/main" id="{29BA5ACD-11F2-2D4E-8B44-1F070A37329F}"/>
              </a:ext>
            </a:extLst>
          </p:cNvPr>
          <p:cNvSpPr>
            <a:spLocks noGrp="1"/>
          </p:cNvSpPr>
          <p:nvPr>
            <p:ph type="body" sz="quarter" idx="4294967295" hasCustomPrompt="1"/>
          </p:nvPr>
        </p:nvSpPr>
        <p:spPr>
          <a:xfrm>
            <a:off x="1282933" y="2127498"/>
            <a:ext cx="2202981" cy="488138"/>
          </a:xfrm>
          <a:prstGeom prst="rect">
            <a:avLst/>
          </a:prstGeom>
        </p:spPr>
        <p:txBody>
          <a:bodyPr>
            <a:noAutofit/>
          </a:bodyPr>
          <a:lstStyle>
            <a:lvl1pPr marL="0" indent="0">
              <a:buNone/>
              <a:defRPr sz="1050">
                <a:solidFill>
                  <a:schemeClr val="tx1">
                    <a:lumMod val="50000"/>
                    <a:lumOff val="50000"/>
                  </a:schemeClr>
                </a:solidFill>
              </a:defRPr>
            </a:lvl1pPr>
          </a:lstStyle>
          <a:p>
            <a:pPr lvl="0"/>
            <a:r>
              <a:rPr lang="fr-FR" sz="2000" dirty="0"/>
              <a:t> fin mai 2024</a:t>
            </a:r>
          </a:p>
        </p:txBody>
      </p:sp>
      <p:sp>
        <p:nvSpPr>
          <p:cNvPr id="11" name="Espace réservé du texte 6">
            <a:extLst>
              <a:ext uri="{FF2B5EF4-FFF2-40B4-BE49-F238E27FC236}">
                <a16:creationId xmlns:a16="http://schemas.microsoft.com/office/drawing/2014/main" id="{342A469D-65AE-1A40-8087-CDD1A09F9F55}"/>
              </a:ext>
            </a:extLst>
          </p:cNvPr>
          <p:cNvSpPr>
            <a:spLocks noGrp="1"/>
          </p:cNvSpPr>
          <p:nvPr>
            <p:ph type="body" sz="quarter" idx="4294967295" hasCustomPrompt="1"/>
          </p:nvPr>
        </p:nvSpPr>
        <p:spPr>
          <a:xfrm>
            <a:off x="1282933" y="2574656"/>
            <a:ext cx="2834670" cy="1532734"/>
          </a:xfrm>
          <a:prstGeom prst="rect">
            <a:avLst/>
          </a:prstGeom>
        </p:spPr>
        <p:txBody>
          <a:bodyPr>
            <a:normAutofit/>
          </a:bodyPr>
          <a:lstStyle>
            <a:lvl1pPr marL="0" indent="0">
              <a:buNone/>
              <a:defRPr sz="1400" b="1" i="0">
                <a:solidFill>
                  <a:srgbClr val="BD2C54"/>
                </a:solidFill>
                <a:latin typeface="Barlow Condensed" pitchFamily="2" charset="77"/>
              </a:defRPr>
            </a:lvl1pPr>
          </a:lstStyle>
          <a:p>
            <a:pPr lvl="0"/>
            <a:r>
              <a:rPr lang="fr-FR" sz="1800" b="0" dirty="0">
                <a:latin typeface="Barlow Condensed" panose="00000506000000000000" pitchFamily="2" charset="0"/>
                <a:cs typeface="Arial" pitchFamily="34" charset="0"/>
              </a:rPr>
              <a:t>Lancement de la campagne de collecte et ouverture de l’application aux collectivités</a:t>
            </a:r>
            <a:endParaRPr lang="fr-FR" sz="1800" b="0" dirty="0"/>
          </a:p>
        </p:txBody>
      </p:sp>
      <p:sp>
        <p:nvSpPr>
          <p:cNvPr id="33" name="Ellipse 32">
            <a:extLst>
              <a:ext uri="{FF2B5EF4-FFF2-40B4-BE49-F238E27FC236}">
                <a16:creationId xmlns:a16="http://schemas.microsoft.com/office/drawing/2014/main" id="{888A12D6-2D45-B646-8992-FF27FD097107}"/>
              </a:ext>
            </a:extLst>
          </p:cNvPr>
          <p:cNvSpPr/>
          <p:nvPr/>
        </p:nvSpPr>
        <p:spPr>
          <a:xfrm>
            <a:off x="4959044" y="2008965"/>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33">
            <a:extLst>
              <a:ext uri="{FF2B5EF4-FFF2-40B4-BE49-F238E27FC236}">
                <a16:creationId xmlns:a16="http://schemas.microsoft.com/office/drawing/2014/main" id="{81E758D3-E62E-3140-99C0-5B7E04D4E5CC}"/>
              </a:ext>
            </a:extLst>
          </p:cNvPr>
          <p:cNvCxnSpPr/>
          <p:nvPr/>
        </p:nvCxnSpPr>
        <p:spPr>
          <a:xfrm flipV="1">
            <a:off x="5018310" y="2068232"/>
            <a:ext cx="0" cy="225770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5" name="Espace réservé du texte 29">
            <a:extLst>
              <a:ext uri="{FF2B5EF4-FFF2-40B4-BE49-F238E27FC236}">
                <a16:creationId xmlns:a16="http://schemas.microsoft.com/office/drawing/2014/main" id="{29BA5ACD-11F2-2D4E-8B44-1F070A37329F}"/>
              </a:ext>
            </a:extLst>
          </p:cNvPr>
          <p:cNvSpPr>
            <a:spLocks noGrp="1"/>
          </p:cNvSpPr>
          <p:nvPr>
            <p:ph type="body" sz="quarter" idx="4294967295" hasCustomPrompt="1"/>
          </p:nvPr>
        </p:nvSpPr>
        <p:spPr>
          <a:xfrm>
            <a:off x="5078105" y="2160307"/>
            <a:ext cx="3273415" cy="488138"/>
          </a:xfrm>
          <a:prstGeom prst="rect">
            <a:avLst/>
          </a:prstGeom>
        </p:spPr>
        <p:txBody>
          <a:bodyPr>
            <a:noAutofit/>
          </a:bodyPr>
          <a:lstStyle>
            <a:lvl1pPr marL="0" indent="0">
              <a:buNone/>
              <a:defRPr sz="1050">
                <a:solidFill>
                  <a:schemeClr val="tx1">
                    <a:lumMod val="50000"/>
                    <a:lumOff val="50000"/>
                  </a:schemeClr>
                </a:solidFill>
              </a:defRPr>
            </a:lvl1pPr>
          </a:lstStyle>
          <a:p>
            <a:pPr lvl="0"/>
            <a:r>
              <a:rPr lang="fr-FR" sz="2000" dirty="0"/>
              <a:t>30 septembre 2024 </a:t>
            </a:r>
          </a:p>
        </p:txBody>
      </p:sp>
      <p:sp>
        <p:nvSpPr>
          <p:cNvPr id="36" name="Espace réservé du texte 6">
            <a:extLst>
              <a:ext uri="{FF2B5EF4-FFF2-40B4-BE49-F238E27FC236}">
                <a16:creationId xmlns:a16="http://schemas.microsoft.com/office/drawing/2014/main" id="{342A469D-65AE-1A40-8087-CDD1A09F9F55}"/>
              </a:ext>
            </a:extLst>
          </p:cNvPr>
          <p:cNvSpPr>
            <a:spLocks noGrp="1"/>
          </p:cNvSpPr>
          <p:nvPr>
            <p:ph type="body" sz="quarter" idx="4294967295" hasCustomPrompt="1"/>
          </p:nvPr>
        </p:nvSpPr>
        <p:spPr>
          <a:xfrm>
            <a:off x="5078105" y="2607465"/>
            <a:ext cx="2834670" cy="1532734"/>
          </a:xfrm>
          <a:prstGeom prst="rect">
            <a:avLst/>
          </a:prstGeom>
        </p:spPr>
        <p:txBody>
          <a:bodyPr>
            <a:normAutofit/>
          </a:bodyPr>
          <a:lstStyle>
            <a:lvl1pPr marL="0" indent="0">
              <a:buNone/>
              <a:defRPr sz="1400" b="1" i="0">
                <a:solidFill>
                  <a:srgbClr val="BD2C54"/>
                </a:solidFill>
                <a:latin typeface="Barlow Condensed" pitchFamily="2" charset="77"/>
              </a:defRPr>
            </a:lvl1pPr>
          </a:lstStyle>
          <a:p>
            <a:pPr lvl="0"/>
            <a:r>
              <a:rPr lang="fr-FR" sz="1800" b="0" dirty="0">
                <a:latin typeface="Barlow Condensed" panose="00000506000000000000" pitchFamily="2" charset="0"/>
                <a:cs typeface="Arial" pitchFamily="34" charset="0"/>
              </a:rPr>
              <a:t>Clôture de la collecte </a:t>
            </a:r>
            <a:endParaRPr lang="fr-FR" sz="1800" b="0" dirty="0"/>
          </a:p>
        </p:txBody>
      </p:sp>
      <p:sp>
        <p:nvSpPr>
          <p:cNvPr id="37" name="Ellipse 36">
            <a:extLst>
              <a:ext uri="{FF2B5EF4-FFF2-40B4-BE49-F238E27FC236}">
                <a16:creationId xmlns:a16="http://schemas.microsoft.com/office/drawing/2014/main" id="{888A12D6-2D45-B646-8992-FF27FD097107}"/>
              </a:ext>
            </a:extLst>
          </p:cNvPr>
          <p:cNvSpPr/>
          <p:nvPr/>
        </p:nvSpPr>
        <p:spPr>
          <a:xfrm>
            <a:off x="8753687" y="2008965"/>
            <a:ext cx="118533" cy="118533"/>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37">
            <a:extLst>
              <a:ext uri="{FF2B5EF4-FFF2-40B4-BE49-F238E27FC236}">
                <a16:creationId xmlns:a16="http://schemas.microsoft.com/office/drawing/2014/main" id="{81E758D3-E62E-3140-99C0-5B7E04D4E5CC}"/>
              </a:ext>
            </a:extLst>
          </p:cNvPr>
          <p:cNvCxnSpPr/>
          <p:nvPr/>
        </p:nvCxnSpPr>
        <p:spPr>
          <a:xfrm flipV="1">
            <a:off x="8812953" y="2068232"/>
            <a:ext cx="0" cy="2257705"/>
          </a:xfrm>
          <a:prstGeom prst="line">
            <a:avLst/>
          </a:prstGeom>
          <a:ln w="38100">
            <a:solidFill>
              <a:srgbClr val="BD2C54"/>
            </a:solidFill>
          </a:ln>
        </p:spPr>
        <p:style>
          <a:lnRef idx="1">
            <a:schemeClr val="accent1"/>
          </a:lnRef>
          <a:fillRef idx="0">
            <a:schemeClr val="accent1"/>
          </a:fillRef>
          <a:effectRef idx="0">
            <a:schemeClr val="accent1"/>
          </a:effectRef>
          <a:fontRef idx="minor">
            <a:schemeClr val="tx1"/>
          </a:fontRef>
        </p:style>
      </p:cxnSp>
      <p:sp>
        <p:nvSpPr>
          <p:cNvPr id="39" name="Espace réservé du texte 29">
            <a:extLst>
              <a:ext uri="{FF2B5EF4-FFF2-40B4-BE49-F238E27FC236}">
                <a16:creationId xmlns:a16="http://schemas.microsoft.com/office/drawing/2014/main" id="{29BA5ACD-11F2-2D4E-8B44-1F070A37329F}"/>
              </a:ext>
            </a:extLst>
          </p:cNvPr>
          <p:cNvSpPr>
            <a:spLocks noGrp="1"/>
          </p:cNvSpPr>
          <p:nvPr>
            <p:ph type="body" sz="quarter" idx="4294967295" hasCustomPrompt="1"/>
          </p:nvPr>
        </p:nvSpPr>
        <p:spPr>
          <a:xfrm>
            <a:off x="8872748" y="2160307"/>
            <a:ext cx="3273415" cy="488138"/>
          </a:xfrm>
          <a:prstGeom prst="rect">
            <a:avLst/>
          </a:prstGeom>
        </p:spPr>
        <p:txBody>
          <a:bodyPr>
            <a:noAutofit/>
          </a:bodyPr>
          <a:lstStyle>
            <a:lvl1pPr marL="0" indent="0">
              <a:buNone/>
              <a:defRPr sz="1050">
                <a:solidFill>
                  <a:schemeClr val="tx1">
                    <a:lumMod val="50000"/>
                    <a:lumOff val="50000"/>
                  </a:schemeClr>
                </a:solidFill>
              </a:defRPr>
            </a:lvl1pPr>
          </a:lstStyle>
          <a:p>
            <a:pPr lvl="0"/>
            <a:r>
              <a:rPr lang="fr-FR" sz="2000" dirty="0"/>
              <a:t>Octobre à décembre 2024 </a:t>
            </a:r>
          </a:p>
        </p:txBody>
      </p:sp>
      <p:sp>
        <p:nvSpPr>
          <p:cNvPr id="40" name="Espace réservé du texte 6">
            <a:extLst>
              <a:ext uri="{FF2B5EF4-FFF2-40B4-BE49-F238E27FC236}">
                <a16:creationId xmlns:a16="http://schemas.microsoft.com/office/drawing/2014/main" id="{342A469D-65AE-1A40-8087-CDD1A09F9F55}"/>
              </a:ext>
            </a:extLst>
          </p:cNvPr>
          <p:cNvSpPr>
            <a:spLocks noGrp="1"/>
          </p:cNvSpPr>
          <p:nvPr>
            <p:ph type="body" sz="quarter" idx="4294967295" hasCustomPrompt="1"/>
          </p:nvPr>
        </p:nvSpPr>
        <p:spPr>
          <a:xfrm>
            <a:off x="8872748" y="2607465"/>
            <a:ext cx="2834670" cy="1532734"/>
          </a:xfrm>
          <a:prstGeom prst="rect">
            <a:avLst/>
          </a:prstGeom>
        </p:spPr>
        <p:txBody>
          <a:bodyPr>
            <a:normAutofit/>
          </a:bodyPr>
          <a:lstStyle>
            <a:lvl1pPr marL="0" indent="0">
              <a:buNone/>
              <a:defRPr sz="1400" b="1" i="0">
                <a:solidFill>
                  <a:srgbClr val="BD2C54"/>
                </a:solidFill>
                <a:latin typeface="Barlow Condensed" pitchFamily="2" charset="77"/>
              </a:defRPr>
            </a:lvl1pPr>
          </a:lstStyle>
          <a:p>
            <a:pPr lvl="0"/>
            <a:r>
              <a:rPr lang="fr-FR" sz="1800" b="0" dirty="0"/>
              <a:t>Fiabilisation des données, présentation en CST + organe délibérant, publication sur site internet</a:t>
            </a:r>
          </a:p>
        </p:txBody>
      </p:sp>
      <p:cxnSp>
        <p:nvCxnSpPr>
          <p:cNvPr id="41" name="Connecteur droit 40">
            <a:extLst>
              <a:ext uri="{FF2B5EF4-FFF2-40B4-BE49-F238E27FC236}">
                <a16:creationId xmlns:a16="http://schemas.microsoft.com/office/drawing/2014/main" id="{E26515BD-4EF6-5243-8E3E-8E186C145951}"/>
              </a:ext>
            </a:extLst>
          </p:cNvPr>
          <p:cNvCxnSpPr>
            <a:cxnSpLocks/>
          </p:cNvCxnSpPr>
          <p:nvPr/>
        </p:nvCxnSpPr>
        <p:spPr>
          <a:xfrm>
            <a:off x="346465" y="895176"/>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32</a:t>
            </a:fld>
            <a:endParaRPr lang="fr-FR" dirty="0"/>
          </a:p>
        </p:txBody>
      </p:sp>
    </p:spTree>
    <p:extLst>
      <p:ext uri="{BB962C8B-B14F-4D97-AF65-F5344CB8AC3E}">
        <p14:creationId xmlns:p14="http://schemas.microsoft.com/office/powerpoint/2010/main" val="3450711891"/>
      </p:ext>
    </p:extLst>
  </p:cSld>
  <p:clrMapOvr>
    <a:masterClrMapping/>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140796"/>
            <a:ext cx="11559396" cy="754380"/>
          </a:xfrm>
        </p:spPr>
        <p:txBody>
          <a:bodyPr>
            <a:normAutofit/>
          </a:bodyPr>
          <a:lstStyle/>
          <a:p>
            <a:r>
              <a:rPr lang="fr-FR" dirty="0"/>
              <a:t>Conseils utiles </a:t>
            </a: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825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33</a:t>
            </a:fld>
            <a:endParaRPr lang="fr-FR" dirty="0"/>
          </a:p>
        </p:txBody>
      </p:sp>
      <p:sp>
        <p:nvSpPr>
          <p:cNvPr id="3" name="ZoneTexte 2">
            <a:extLst>
              <a:ext uri="{FF2B5EF4-FFF2-40B4-BE49-F238E27FC236}">
                <a16:creationId xmlns:a16="http://schemas.microsoft.com/office/drawing/2014/main" id="{3AF096A0-8A55-E75D-5022-D201756E5381}"/>
              </a:ext>
            </a:extLst>
          </p:cNvPr>
          <p:cNvSpPr txBox="1"/>
          <p:nvPr/>
        </p:nvSpPr>
        <p:spPr>
          <a:xfrm>
            <a:off x="230933" y="2459504"/>
            <a:ext cx="11730134" cy="1938992"/>
          </a:xfrm>
          <a:prstGeom prst="rect">
            <a:avLst/>
          </a:prstGeom>
          <a:noFill/>
        </p:spPr>
        <p:txBody>
          <a:bodyPr wrap="none" rtlCol="0">
            <a:spAutoFit/>
          </a:bodyPr>
          <a:lstStyle/>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La saisie peut être effectuée progressivement : pas de nécessité de saisir toutes les données en une seule fois</a:t>
            </a:r>
          </a:p>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Evitez de démarrer la saisie au dernier moment</a:t>
            </a:r>
          </a:p>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Evitez de transmettre un RSU comportant des erreurs sans contact préalable avec le CDG</a:t>
            </a:r>
          </a:p>
          <a:p>
            <a:pPr marL="285750" indent="-285750">
              <a:buFont typeface="Arial" panose="020B0604020202020204" pitchFamily="34" charset="0"/>
              <a:buChar char="•"/>
            </a:pPr>
            <a:r>
              <a:rPr lang="fr-FR" sz="2000" dirty="0">
                <a:solidFill>
                  <a:prstClr val="black"/>
                </a:solidFill>
                <a:latin typeface="Barlow Condensed" panose="00000506000000000000" pitchFamily="2" charset="0"/>
                <a:cs typeface="Arial" pitchFamily="34" charset="0"/>
              </a:rPr>
              <a:t>En cas d’établissement dissout (Caisse des écoles, CCAS, </a:t>
            </a:r>
            <a:r>
              <a:rPr lang="fr-FR" sz="2000" dirty="0" err="1">
                <a:solidFill>
                  <a:prstClr val="black"/>
                </a:solidFill>
                <a:latin typeface="Barlow Condensed" panose="00000506000000000000" pitchFamily="2" charset="0"/>
                <a:cs typeface="Arial" pitchFamily="34" charset="0"/>
              </a:rPr>
              <a:t>etc</a:t>
            </a:r>
            <a:r>
              <a:rPr lang="fr-FR" sz="2000" dirty="0">
                <a:solidFill>
                  <a:prstClr val="black"/>
                </a:solidFill>
                <a:latin typeface="Barlow Condensed" panose="00000506000000000000" pitchFamily="2" charset="0"/>
                <a:cs typeface="Arial" pitchFamily="34" charset="0"/>
              </a:rPr>
              <a:t>), pensez à avertir l’INSEE (</a:t>
            </a:r>
            <a:r>
              <a:rPr lang="fr-FR" sz="1800" b="1" i="0" u="none" strike="noStrike" baseline="0" dirty="0">
                <a:solidFill>
                  <a:srgbClr val="275B9C"/>
                </a:solidFill>
                <a:latin typeface="BarlowCondensed-SemiBold"/>
                <a:hlinkClick r:id="rId2"/>
              </a:rPr>
              <a:t>sirene-secteurpublic@contact-insee.fr</a:t>
            </a:r>
            <a:r>
              <a:rPr lang="fr-FR" sz="2000" dirty="0">
                <a:solidFill>
                  <a:prstClr val="black"/>
                </a:solidFill>
                <a:latin typeface="Barlow Condensed" panose="00000506000000000000" pitchFamily="2" charset="0"/>
                <a:cs typeface="Arial" pitchFamily="34" charset="0"/>
              </a:rPr>
              <a:t>)</a:t>
            </a:r>
          </a:p>
          <a:p>
            <a:r>
              <a:rPr lang="fr-FR" sz="2000" dirty="0">
                <a:solidFill>
                  <a:prstClr val="black"/>
                </a:solidFill>
                <a:latin typeface="Barlow Condensed" panose="00000506000000000000" pitchFamily="2" charset="0"/>
                <a:cs typeface="Arial" pitchFamily="34" charset="0"/>
              </a:rPr>
              <a:t>en transmettant la délibération correspondante.  </a:t>
            </a:r>
          </a:p>
          <a:p>
            <a:endParaRPr lang="fr-FR" sz="2000" dirty="0">
              <a:solidFill>
                <a:prstClr val="black"/>
              </a:solidFill>
              <a:latin typeface="Barlow Condensed" panose="00000506000000000000" pitchFamily="2" charset="0"/>
              <a:cs typeface="Arial" pitchFamily="34" charset="0"/>
            </a:endParaRPr>
          </a:p>
        </p:txBody>
      </p:sp>
    </p:spTree>
    <p:extLst>
      <p:ext uri="{BB962C8B-B14F-4D97-AF65-F5344CB8AC3E}">
        <p14:creationId xmlns:p14="http://schemas.microsoft.com/office/powerpoint/2010/main" val="2851789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a:xfrm>
            <a:off x="6096001" y="3109753"/>
            <a:ext cx="4724400" cy="760025"/>
          </a:xfrm>
        </p:spPr>
        <p:txBody>
          <a:bodyPr/>
          <a:lstStyle/>
          <a:p>
            <a:r>
              <a:rPr lang="fr-FR" dirty="0"/>
              <a:t>Temps d’échange</a:t>
            </a:r>
          </a:p>
        </p:txBody>
      </p:sp>
      <p:pic>
        <p:nvPicPr>
          <p:cNvPr id="5" name="Espace réservé pour une image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Espace réservé du numéro de diapositive 1"/>
          <p:cNvSpPr>
            <a:spLocks noGrp="1"/>
          </p:cNvSpPr>
          <p:nvPr>
            <p:ph type="sldNum" sz="quarter" idx="4"/>
          </p:nvPr>
        </p:nvSpPr>
        <p:spPr/>
        <p:txBody>
          <a:bodyPr/>
          <a:lstStyle/>
          <a:p>
            <a:fld id="{88A9FD16-0B61-4BEE-BB88-D0D729296623}" type="slidenum">
              <a:rPr lang="fr-FR" smtClean="0"/>
              <a:pPr/>
              <a:t>34</a:t>
            </a:fld>
            <a:endParaRPr lang="fr-FR" dirty="0"/>
          </a:p>
        </p:txBody>
      </p:sp>
    </p:spTree>
    <p:extLst>
      <p:ext uri="{BB962C8B-B14F-4D97-AF65-F5344CB8AC3E}">
        <p14:creationId xmlns:p14="http://schemas.microsoft.com/office/powerpoint/2010/main" val="989997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59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123F56-F3E9-1954-B6BF-9166D8EEEE43}"/>
              </a:ext>
            </a:extLst>
          </p:cNvPr>
          <p:cNvSpPr>
            <a:spLocks noGrp="1"/>
          </p:cNvSpPr>
          <p:nvPr>
            <p:ph type="body" sz="quarter" idx="10"/>
          </p:nvPr>
        </p:nvSpPr>
        <p:spPr>
          <a:xfrm>
            <a:off x="2874168" y="3051810"/>
            <a:ext cx="6443663" cy="754380"/>
          </a:xfrm>
        </p:spPr>
        <p:txBody>
          <a:bodyPr/>
          <a:lstStyle/>
          <a:p>
            <a:r>
              <a:rPr lang="fr-FR" dirty="0"/>
              <a:t>Annexes </a:t>
            </a:r>
          </a:p>
        </p:txBody>
      </p:sp>
      <p:sp>
        <p:nvSpPr>
          <p:cNvPr id="4" name="Espace réservé du numéro de diapositive 3">
            <a:extLst>
              <a:ext uri="{FF2B5EF4-FFF2-40B4-BE49-F238E27FC236}">
                <a16:creationId xmlns:a16="http://schemas.microsoft.com/office/drawing/2014/main" id="{767AC4B7-13C8-5FCC-BA67-29A842618632}"/>
              </a:ext>
            </a:extLst>
          </p:cNvPr>
          <p:cNvSpPr>
            <a:spLocks noGrp="1"/>
          </p:cNvSpPr>
          <p:nvPr>
            <p:ph type="sldNum" sz="quarter" idx="4"/>
          </p:nvPr>
        </p:nvSpPr>
        <p:spPr/>
        <p:txBody>
          <a:bodyPr/>
          <a:lstStyle/>
          <a:p>
            <a:fld id="{88A9FD16-0B61-4BEE-BB88-D0D729296623}" type="slidenum">
              <a:rPr lang="fr-FR" smtClean="0"/>
              <a:pPr/>
              <a:t>36</a:t>
            </a:fld>
            <a:endParaRPr lang="fr-FR" dirty="0"/>
          </a:p>
        </p:txBody>
      </p:sp>
    </p:spTree>
    <p:extLst>
      <p:ext uri="{BB962C8B-B14F-4D97-AF65-F5344CB8AC3E}">
        <p14:creationId xmlns:p14="http://schemas.microsoft.com/office/powerpoint/2010/main" val="2936639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711BBA30-0BAE-66DD-C80F-4B9166C6CC94}"/>
              </a:ext>
            </a:extLst>
          </p:cNvPr>
          <p:cNvSpPr>
            <a:spLocks noGrp="1"/>
          </p:cNvSpPr>
          <p:nvPr>
            <p:ph type="body" sz="quarter" idx="10"/>
          </p:nvPr>
        </p:nvSpPr>
        <p:spPr>
          <a:xfrm>
            <a:off x="538163" y="111761"/>
            <a:ext cx="5557837" cy="690880"/>
          </a:xfrm>
        </p:spPr>
        <p:txBody>
          <a:bodyPr>
            <a:normAutofit fontScale="62500" lnSpcReduction="20000"/>
          </a:bodyPr>
          <a:lstStyle/>
          <a:p>
            <a:r>
              <a:rPr lang="fr-FR" dirty="0"/>
              <a:t>Circulaire d’information à retrouver dans le Cloud</a:t>
            </a:r>
          </a:p>
        </p:txBody>
      </p:sp>
      <p:sp>
        <p:nvSpPr>
          <p:cNvPr id="7" name="Espace réservé du numéro de diapositive 6">
            <a:extLst>
              <a:ext uri="{FF2B5EF4-FFF2-40B4-BE49-F238E27FC236}">
                <a16:creationId xmlns:a16="http://schemas.microsoft.com/office/drawing/2014/main" id="{E7E0C941-602A-1CDF-52CD-C17DF3E67D9A}"/>
              </a:ext>
            </a:extLst>
          </p:cNvPr>
          <p:cNvSpPr>
            <a:spLocks noGrp="1"/>
          </p:cNvSpPr>
          <p:nvPr>
            <p:ph type="sldNum" sz="quarter" idx="4"/>
          </p:nvPr>
        </p:nvSpPr>
        <p:spPr/>
        <p:txBody>
          <a:bodyPr/>
          <a:lstStyle/>
          <a:p>
            <a:fld id="{88A9FD16-0B61-4BEE-BB88-D0D729296623}" type="slidenum">
              <a:rPr lang="fr-FR" smtClean="0"/>
              <a:pPr/>
              <a:t>37</a:t>
            </a:fld>
            <a:endParaRPr lang="fr-FR" dirty="0"/>
          </a:p>
        </p:txBody>
      </p:sp>
      <p:pic>
        <p:nvPicPr>
          <p:cNvPr id="19" name="Image 18">
            <a:extLst>
              <a:ext uri="{FF2B5EF4-FFF2-40B4-BE49-F238E27FC236}">
                <a16:creationId xmlns:a16="http://schemas.microsoft.com/office/drawing/2014/main" id="{6288098B-C8C2-6061-F2B3-4B04699B085D}"/>
              </a:ext>
            </a:extLst>
          </p:cNvPr>
          <p:cNvPicPr>
            <a:picLocks noChangeAspect="1"/>
          </p:cNvPicPr>
          <p:nvPr/>
        </p:nvPicPr>
        <p:blipFill>
          <a:blip r:embed="rId2"/>
          <a:stretch>
            <a:fillRect/>
          </a:stretch>
        </p:blipFill>
        <p:spPr>
          <a:xfrm>
            <a:off x="281236" y="1086928"/>
            <a:ext cx="3577939" cy="4797274"/>
          </a:xfrm>
          <a:prstGeom prst="rect">
            <a:avLst/>
          </a:prstGeom>
        </p:spPr>
      </p:pic>
      <p:pic>
        <p:nvPicPr>
          <p:cNvPr id="21" name="Image 20">
            <a:extLst>
              <a:ext uri="{FF2B5EF4-FFF2-40B4-BE49-F238E27FC236}">
                <a16:creationId xmlns:a16="http://schemas.microsoft.com/office/drawing/2014/main" id="{F2659140-19A7-2B00-7EFA-0920D3711DF6}"/>
              </a:ext>
            </a:extLst>
          </p:cNvPr>
          <p:cNvPicPr>
            <a:picLocks noChangeAspect="1"/>
          </p:cNvPicPr>
          <p:nvPr/>
        </p:nvPicPr>
        <p:blipFill>
          <a:blip r:embed="rId3"/>
          <a:stretch>
            <a:fillRect/>
          </a:stretch>
        </p:blipFill>
        <p:spPr>
          <a:xfrm>
            <a:off x="3859175" y="948906"/>
            <a:ext cx="4223776" cy="5229077"/>
          </a:xfrm>
          <a:prstGeom prst="rect">
            <a:avLst/>
          </a:prstGeom>
        </p:spPr>
      </p:pic>
      <p:pic>
        <p:nvPicPr>
          <p:cNvPr id="23" name="Image 22">
            <a:extLst>
              <a:ext uri="{FF2B5EF4-FFF2-40B4-BE49-F238E27FC236}">
                <a16:creationId xmlns:a16="http://schemas.microsoft.com/office/drawing/2014/main" id="{11188F29-8494-458C-1B9F-908D0A025075}"/>
              </a:ext>
            </a:extLst>
          </p:cNvPr>
          <p:cNvPicPr>
            <a:picLocks noChangeAspect="1"/>
          </p:cNvPicPr>
          <p:nvPr/>
        </p:nvPicPr>
        <p:blipFill>
          <a:blip r:embed="rId4"/>
          <a:stretch>
            <a:fillRect/>
          </a:stretch>
        </p:blipFill>
        <p:spPr>
          <a:xfrm>
            <a:off x="7910424" y="1357660"/>
            <a:ext cx="3907842" cy="4820323"/>
          </a:xfrm>
          <a:prstGeom prst="rect">
            <a:avLst/>
          </a:prstGeom>
        </p:spPr>
      </p:pic>
      <p:sp>
        <p:nvSpPr>
          <p:cNvPr id="24" name="Rectangle 23">
            <a:extLst>
              <a:ext uri="{FF2B5EF4-FFF2-40B4-BE49-F238E27FC236}">
                <a16:creationId xmlns:a16="http://schemas.microsoft.com/office/drawing/2014/main" id="{33B1C05D-BD9E-B76D-8112-89F5FF9A8712}"/>
              </a:ext>
            </a:extLst>
          </p:cNvPr>
          <p:cNvSpPr/>
          <p:nvPr/>
        </p:nvSpPr>
        <p:spPr>
          <a:xfrm>
            <a:off x="8082951" y="1889185"/>
            <a:ext cx="3907842" cy="2251494"/>
          </a:xfrm>
          <a:prstGeom prst="rect">
            <a:avLst/>
          </a:prstGeom>
          <a:noFill/>
          <a:ln w="28575">
            <a:solidFill>
              <a:srgbClr val="BD2C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61335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Les nouveaux indicateurs 2023</a:t>
            </a:r>
          </a:p>
        </p:txBody>
      </p:sp>
      <p:sp>
        <p:nvSpPr>
          <p:cNvPr id="5" name="ZoneTexte 4">
            <a:extLst>
              <a:ext uri="{FF2B5EF4-FFF2-40B4-BE49-F238E27FC236}">
                <a16:creationId xmlns:a16="http://schemas.microsoft.com/office/drawing/2014/main" id="{AB5375CA-9998-49BC-B628-0E6EE5B955E1}"/>
              </a:ext>
            </a:extLst>
          </p:cNvPr>
          <p:cNvSpPr txBox="1"/>
          <p:nvPr/>
        </p:nvSpPr>
        <p:spPr>
          <a:xfrm>
            <a:off x="276046" y="1008441"/>
            <a:ext cx="11706044" cy="4339650"/>
          </a:xfrm>
          <a:prstGeom prst="rect">
            <a:avLst/>
          </a:prstGeom>
          <a:noFill/>
        </p:spPr>
        <p:txBody>
          <a:bodyPr wrap="square" rtlCol="0">
            <a:spAutoFit/>
          </a:bodyPr>
          <a:lstStyle/>
          <a:p>
            <a:r>
              <a:rPr lang="fr-FR" sz="1200" b="1" dirty="0">
                <a:solidFill>
                  <a:srgbClr val="BE2352"/>
                </a:solidFill>
                <a:latin typeface="Barlow Condensed" panose="00000506000000000000" pitchFamily="2" charset="0"/>
              </a:rPr>
              <a:t>Rubrique Parcours professionnels</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1.9.6.1.c Agents promouvables  pour un avancement de grade </a:t>
            </a:r>
          </a:p>
          <a:p>
            <a:pPr marL="171450" indent="-171450">
              <a:buClr>
                <a:srgbClr val="C00000"/>
              </a:buClr>
              <a:buFont typeface="Arial" panose="020B0604020202020204" pitchFamily="34" charset="0"/>
              <a:buChar char="•"/>
            </a:pPr>
            <a:endParaRPr lang="fr-FR" sz="1200" b="1" dirty="0">
              <a:solidFill>
                <a:srgbClr val="BE2352"/>
              </a:solidFill>
              <a:latin typeface="Barlow Condensed" panose="00000506000000000000" pitchFamily="2" charset="0"/>
            </a:endParaRPr>
          </a:p>
          <a:p>
            <a:r>
              <a:rPr lang="fr-FR" sz="1200" b="1" dirty="0">
                <a:solidFill>
                  <a:srgbClr val="BE2352"/>
                </a:solidFill>
                <a:latin typeface="Barlow Condensed" panose="00000506000000000000" pitchFamily="2" charset="0"/>
              </a:rPr>
              <a:t>Rubrique Rémunération</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3.1.1 Rémunérations des fonctionnaires ayant travaillé au moins un jour durant l'année 2023 : Ajout des colonnes IFSE et CIA</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3.2.1 Rémunérations des contractuels occupant un emploi permanent ayant travaillé au moins un jour durant l'année 2023 : Ajout des colonnes IFSE et CIA</a:t>
            </a:r>
          </a:p>
          <a:p>
            <a:endParaRPr lang="fr-FR" sz="1200" b="1" dirty="0">
              <a:solidFill>
                <a:srgbClr val="BE2352"/>
              </a:solidFill>
              <a:latin typeface="Barlow Condensed" panose="00000506000000000000" pitchFamily="2" charset="0"/>
            </a:endParaRPr>
          </a:p>
          <a:p>
            <a:r>
              <a:rPr lang="fr-FR" sz="1200" b="1" dirty="0">
                <a:solidFill>
                  <a:srgbClr val="BE2352"/>
                </a:solidFill>
                <a:latin typeface="Barlow Condensed" panose="00000506000000000000" pitchFamily="2" charset="0"/>
              </a:rPr>
              <a:t>Rubrique Santé et sécurité</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4.1.1 Agents affectés à la prévention : Ajout de colonnes Hommes et Femmes</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4.1.8  Registre de danger grave et imminent</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4.2.8 Nombre d’accidents mortels selon le genre</a:t>
            </a:r>
          </a:p>
          <a:p>
            <a:endParaRPr lang="fr-FR" sz="1200" b="1" dirty="0">
              <a:solidFill>
                <a:srgbClr val="BE2352"/>
              </a:solidFill>
              <a:latin typeface="Barlow Condensed" panose="00000506000000000000" pitchFamily="2" charset="0"/>
            </a:endParaRPr>
          </a:p>
          <a:p>
            <a:r>
              <a:rPr lang="fr-FR" sz="1200" b="1" dirty="0">
                <a:solidFill>
                  <a:srgbClr val="BE2352"/>
                </a:solidFill>
                <a:latin typeface="Barlow Condensed" panose="00000506000000000000" pitchFamily="2" charset="0"/>
              </a:rPr>
              <a:t>Rubrique Formation</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5.1.1.2 Journées de formation suivies par les fonctionnaires et contractuels sur un emploi permanent présents au 31/12/2023 et nombre d'agents sur emploi permanent ayant participé à au moins une journée de formation en 2023 : Ajout des colonnes « dont CPF » selon le genre</a:t>
            </a:r>
          </a:p>
          <a:p>
            <a:endParaRPr lang="fr-FR" sz="1200" b="1" dirty="0">
              <a:solidFill>
                <a:srgbClr val="BE2352"/>
              </a:solidFill>
              <a:latin typeface="Barlow Condensed" panose="00000506000000000000" pitchFamily="2" charset="0"/>
            </a:endParaRPr>
          </a:p>
          <a:p>
            <a:r>
              <a:rPr lang="fr-FR" sz="1200" b="1" dirty="0">
                <a:solidFill>
                  <a:srgbClr val="BE2352"/>
                </a:solidFill>
                <a:latin typeface="Barlow Condensed" panose="00000506000000000000" pitchFamily="2" charset="0"/>
              </a:rPr>
              <a:t>Rubrique Droit sociaux</a:t>
            </a:r>
          </a:p>
          <a:p>
            <a:pPr marL="171450" indent="-171450">
              <a:buClr>
                <a:srgbClr val="C00000"/>
              </a:buClr>
              <a:buFont typeface="Arial" panose="020B0604020202020204" pitchFamily="34" charset="0"/>
              <a:buChar char="•"/>
            </a:pPr>
            <a:r>
              <a:rPr lang="fr-FR" sz="1200" dirty="0">
                <a:latin typeface="Barlow Condensed" panose="00000506000000000000" pitchFamily="2" charset="0"/>
              </a:rPr>
              <a:t>IND 6.1.0 Nombre de représentants du personnel par type d'instance : Ajout du genre en colonnes</a:t>
            </a:r>
          </a:p>
          <a:p>
            <a:endParaRPr lang="fr-FR" sz="1200" b="1" dirty="0">
              <a:solidFill>
                <a:srgbClr val="BE2352"/>
              </a:solidFill>
              <a:latin typeface="Barlow Condensed" panose="00000506000000000000" pitchFamily="2" charset="0"/>
            </a:endParaRPr>
          </a:p>
          <a:p>
            <a:r>
              <a:rPr lang="fr-FR" sz="1200" b="1" dirty="0">
                <a:solidFill>
                  <a:srgbClr val="BE2352"/>
                </a:solidFill>
                <a:latin typeface="Barlow Condensed" panose="00000506000000000000" pitchFamily="2" charset="0"/>
              </a:rPr>
              <a:t>Rubrique Environnement (nouvelle rubrique)</a:t>
            </a:r>
          </a:p>
          <a:p>
            <a:pPr indent="-171450">
              <a:buClr>
                <a:srgbClr val="C00000"/>
              </a:buClr>
              <a:buFont typeface="Arial" panose="020B0604020202020204" pitchFamily="34" charset="0"/>
              <a:buChar char="•"/>
            </a:pPr>
            <a:r>
              <a:rPr lang="fr-FR" sz="1200" dirty="0">
                <a:latin typeface="Barlow Condensed" panose="00000506000000000000" pitchFamily="2" charset="0"/>
              </a:rPr>
              <a:t>IND 9.1.1 Nombre d'agents, par sexe, qui bénéficient du remboursement des frais de trajets domicile – travail en transport en commun</a:t>
            </a:r>
          </a:p>
          <a:p>
            <a:pPr indent="-171450">
              <a:buClr>
                <a:srgbClr val="C00000"/>
              </a:buClr>
              <a:buFont typeface="Arial" panose="020B0604020202020204" pitchFamily="34" charset="0"/>
              <a:buChar char="•"/>
            </a:pPr>
            <a:r>
              <a:rPr lang="fr-FR" sz="1200" dirty="0">
                <a:latin typeface="Barlow Condensed" panose="00000506000000000000" pitchFamily="2" charset="0"/>
              </a:rPr>
              <a:t>IND 9.1.2  Nombre d'agents, par sexe, qui bénéficient du forfait de mobilité durable </a:t>
            </a:r>
          </a:p>
          <a:p>
            <a:pPr indent="-171450">
              <a:buClr>
                <a:srgbClr val="C00000"/>
              </a:buClr>
              <a:buFont typeface="Arial" panose="020B0604020202020204" pitchFamily="34" charset="0"/>
              <a:buChar char="•"/>
            </a:pPr>
            <a:r>
              <a:rPr lang="fr-FR" sz="1200" dirty="0">
                <a:latin typeface="Barlow Condensed" panose="00000506000000000000" pitchFamily="2" charset="0"/>
              </a:rPr>
              <a:t>IND 9.1.3 Nombre d'agents, par sexe, qui bénéficient de la prime de covoiturage X</a:t>
            </a: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38</a:t>
            </a:fld>
            <a:endParaRPr lang="fr-FR" dirty="0"/>
          </a:p>
        </p:txBody>
      </p:sp>
    </p:spTree>
    <p:extLst>
      <p:ext uri="{BB962C8B-B14F-4D97-AF65-F5344CB8AC3E}">
        <p14:creationId xmlns:p14="http://schemas.microsoft.com/office/powerpoint/2010/main" val="1230250343"/>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388470"/>
            <a:ext cx="11559396" cy="754380"/>
          </a:xfrm>
        </p:spPr>
        <p:txBody>
          <a:bodyPr>
            <a:normAutofit fontScale="70000" lnSpcReduction="20000"/>
          </a:bodyPr>
          <a:lstStyle/>
          <a:p>
            <a:r>
              <a:rPr lang="fr-FR" dirty="0"/>
              <a:t>Un cahier technique pour comprendre le fonctionnement du fichier d’échange</a:t>
            </a:r>
          </a:p>
        </p:txBody>
      </p:sp>
      <p:sp>
        <p:nvSpPr>
          <p:cNvPr id="4" name="ZoneTexte 3">
            <a:extLst>
              <a:ext uri="{FF2B5EF4-FFF2-40B4-BE49-F238E27FC236}">
                <a16:creationId xmlns:a16="http://schemas.microsoft.com/office/drawing/2014/main" id="{C0AA2984-DF61-4C90-B228-D1CEB88B004E}"/>
              </a:ext>
            </a:extLst>
          </p:cNvPr>
          <p:cNvSpPr txBox="1"/>
          <p:nvPr/>
        </p:nvSpPr>
        <p:spPr>
          <a:xfrm>
            <a:off x="396816" y="1174164"/>
            <a:ext cx="10360324" cy="2646878"/>
          </a:xfrm>
          <a:prstGeom prst="rect">
            <a:avLst/>
          </a:prstGeom>
          <a:noFill/>
        </p:spPr>
        <p:txBody>
          <a:bodyPr wrap="square" rtlCol="0">
            <a:spAutoFit/>
          </a:bodyPr>
          <a:lstStyle/>
          <a:p>
            <a:r>
              <a:rPr lang="fr-FR" sz="2000" dirty="0">
                <a:latin typeface="Barlow Condensed" panose="00000506000000000000" pitchFamily="2" charset="0"/>
              </a:rPr>
              <a:t>Le Centre Interdépartemental de Gestion (CIG) de la Grande Couronne a élaboré un cahier technique, destiné aux services informatiques des collectivités et validé par la Direction Générale des Collectivités Locales, visant à :</a:t>
            </a:r>
          </a:p>
          <a:p>
            <a:pPr marL="742950" lvl="1" indent="-285750">
              <a:buFont typeface="Arial" panose="020B0604020202020204" pitchFamily="34" charset="0"/>
              <a:buChar char="•"/>
            </a:pPr>
            <a:r>
              <a:rPr lang="fr-FR" sz="2000" b="1" dirty="0">
                <a:solidFill>
                  <a:srgbClr val="BD2C54"/>
                </a:solidFill>
                <a:latin typeface="Barlow Condensed" pitchFamily="2" charset="77"/>
              </a:rPr>
              <a:t>Décrire les normes techniques</a:t>
            </a:r>
            <a:r>
              <a:rPr lang="fr-FR" sz="2000" dirty="0">
                <a:latin typeface="Barlow Condensed" panose="00000506000000000000" pitchFamily="2" charset="0"/>
              </a:rPr>
              <a:t> du fichier d’échange</a:t>
            </a:r>
          </a:p>
          <a:p>
            <a:pPr marL="742950" lvl="1" indent="-285750">
              <a:buFont typeface="Arial" panose="020B0604020202020204" pitchFamily="34" charset="0"/>
              <a:buChar char="•"/>
            </a:pPr>
            <a:r>
              <a:rPr lang="fr-FR" sz="2000" b="1" dirty="0">
                <a:solidFill>
                  <a:srgbClr val="BD2C54"/>
                </a:solidFill>
                <a:latin typeface="Barlow Condensed" pitchFamily="2" charset="77"/>
              </a:rPr>
              <a:t>Détailler les contrôles de cohérence</a:t>
            </a:r>
            <a:r>
              <a:rPr lang="fr-FR" sz="2000" dirty="0">
                <a:latin typeface="Barlow Condensed" panose="00000506000000000000" pitchFamily="2" charset="0"/>
              </a:rPr>
              <a:t> inclus dans l’application de saisie ainsi que leur fonctionnement</a:t>
            </a:r>
          </a:p>
          <a:p>
            <a:endParaRPr lang="fr-FR" dirty="0"/>
          </a:p>
          <a:p>
            <a:endParaRPr lang="fr-FR" dirty="0"/>
          </a:p>
          <a:p>
            <a:endParaRPr lang="fr-FR" sz="1600" dirty="0"/>
          </a:p>
          <a:p>
            <a:endParaRPr lang="fr-FR" sz="1600" dirty="0"/>
          </a:p>
          <a:p>
            <a:endParaRPr lang="fr-FR" dirty="0"/>
          </a:p>
        </p:txBody>
      </p:sp>
      <p:grpSp>
        <p:nvGrpSpPr>
          <p:cNvPr id="34" name="Group 4"/>
          <p:cNvGrpSpPr>
            <a:grpSpLocks noChangeAspect="1"/>
          </p:cNvGrpSpPr>
          <p:nvPr/>
        </p:nvGrpSpPr>
        <p:grpSpPr bwMode="auto">
          <a:xfrm>
            <a:off x="1621767" y="2812482"/>
            <a:ext cx="4017683" cy="3006671"/>
            <a:chOff x="3840" y="1353"/>
            <a:chExt cx="3505" cy="2623"/>
          </a:xfrm>
          <a:noFill/>
        </p:grpSpPr>
        <p:sp>
          <p:nvSpPr>
            <p:cNvPr id="35" name="AutoShape 3"/>
            <p:cNvSpPr>
              <a:spLocks noChangeAspect="1" noChangeArrowheads="1" noTextEdit="1"/>
            </p:cNvSpPr>
            <p:nvPr/>
          </p:nvSpPr>
          <p:spPr bwMode="auto">
            <a:xfrm>
              <a:off x="3840" y="1353"/>
              <a:ext cx="3505" cy="26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3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0" y="1353"/>
              <a:ext cx="3509" cy="26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7" name="ZoneTexte 36">
            <a:extLst>
              <a:ext uri="{FF2B5EF4-FFF2-40B4-BE49-F238E27FC236}">
                <a16:creationId xmlns:a16="http://schemas.microsoft.com/office/drawing/2014/main" id="{C0AA2984-DF61-4C90-B228-D1CEB88B004E}"/>
              </a:ext>
            </a:extLst>
          </p:cNvPr>
          <p:cNvSpPr txBox="1"/>
          <p:nvPr/>
        </p:nvSpPr>
        <p:spPr>
          <a:xfrm>
            <a:off x="6295058" y="3122259"/>
            <a:ext cx="4767536" cy="1754326"/>
          </a:xfrm>
          <a:prstGeom prst="rect">
            <a:avLst/>
          </a:prstGeom>
          <a:noFill/>
        </p:spPr>
        <p:txBody>
          <a:bodyPr wrap="square" rtlCol="0">
            <a:spAutoFit/>
          </a:bodyPr>
          <a:lstStyle/>
          <a:p>
            <a:r>
              <a:rPr lang="fr-FR" sz="2000" dirty="0">
                <a:latin typeface="Barlow Condensed" panose="00000506000000000000" pitchFamily="2" charset="0"/>
              </a:rPr>
              <a:t>Accessible via le site des Données Sociales :</a:t>
            </a:r>
          </a:p>
          <a:p>
            <a:r>
              <a:rPr lang="fr-FR" sz="2000" dirty="0">
                <a:latin typeface="Barlow Condensed" panose="00000506000000000000" pitchFamily="2" charset="0"/>
                <a:hlinkClick r:id="rId3"/>
              </a:rPr>
              <a:t>https://www.donnees-sociales.fr/cahiertechnique/</a:t>
            </a:r>
            <a:r>
              <a:rPr lang="fr-FR" sz="2000" dirty="0">
                <a:latin typeface="Barlow Condensed" panose="00000506000000000000" pitchFamily="2" charset="0"/>
              </a:rPr>
              <a:t>  </a:t>
            </a:r>
          </a:p>
          <a:p>
            <a:endParaRPr lang="fr-FR" dirty="0"/>
          </a:p>
          <a:p>
            <a:endParaRPr lang="fr-FR" sz="1600" dirty="0"/>
          </a:p>
          <a:p>
            <a:endParaRPr lang="fr-FR" sz="1600" dirty="0"/>
          </a:p>
          <a:p>
            <a:endParaRPr lang="fr-FR" dirty="0"/>
          </a:p>
        </p:txBody>
      </p:sp>
      <p:cxnSp>
        <p:nvCxnSpPr>
          <p:cNvPr id="8" name="Connecteur droit 7">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39</a:t>
            </a:fld>
            <a:endParaRPr lang="fr-FR" dirty="0"/>
          </a:p>
        </p:txBody>
      </p:sp>
      <p:pic>
        <p:nvPicPr>
          <p:cNvPr id="6" name="Image 5">
            <a:extLst>
              <a:ext uri="{FF2B5EF4-FFF2-40B4-BE49-F238E27FC236}">
                <a16:creationId xmlns:a16="http://schemas.microsoft.com/office/drawing/2014/main" id="{5D1ADB63-B084-D793-250F-35AF8C99D312}"/>
              </a:ext>
            </a:extLst>
          </p:cNvPr>
          <p:cNvPicPr>
            <a:picLocks noChangeAspect="1"/>
          </p:cNvPicPr>
          <p:nvPr/>
        </p:nvPicPr>
        <p:blipFill>
          <a:blip r:embed="rId4"/>
          <a:stretch>
            <a:fillRect/>
          </a:stretch>
        </p:blipFill>
        <p:spPr>
          <a:xfrm>
            <a:off x="1697672" y="3201773"/>
            <a:ext cx="1367562" cy="2071042"/>
          </a:xfrm>
          <a:prstGeom prst="rect">
            <a:avLst/>
          </a:prstGeom>
        </p:spPr>
      </p:pic>
    </p:spTree>
    <p:extLst>
      <p:ext uri="{BB962C8B-B14F-4D97-AF65-F5344CB8AC3E}">
        <p14:creationId xmlns:p14="http://schemas.microsoft.com/office/powerpoint/2010/main" val="1505878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096001" y="3239699"/>
            <a:ext cx="4724400" cy="760025"/>
          </a:xfrm>
        </p:spPr>
        <p:txBody>
          <a:bodyPr/>
          <a:lstStyle/>
          <a:p>
            <a:r>
              <a:rPr lang="fr-FR" dirty="0"/>
              <a:t>Réglementation</a:t>
            </a:r>
          </a:p>
          <a:p>
            <a:endParaRPr lang="fr-FR" dirty="0"/>
          </a:p>
        </p:txBody>
      </p:sp>
      <p:pic>
        <p:nvPicPr>
          <p:cNvPr id="5" name="Espace réservé pour une image  4"/>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3" name="Espace réservé du numéro de diapositive 2"/>
          <p:cNvSpPr>
            <a:spLocks noGrp="1"/>
          </p:cNvSpPr>
          <p:nvPr>
            <p:ph type="sldNum" sz="quarter" idx="4"/>
          </p:nvPr>
        </p:nvSpPr>
        <p:spPr/>
        <p:txBody>
          <a:bodyPr/>
          <a:lstStyle/>
          <a:p>
            <a:fld id="{88A9FD16-0B61-4BEE-BB88-D0D729296623}" type="slidenum">
              <a:rPr lang="fr-FR" smtClean="0"/>
              <a:pPr/>
              <a:t>4</a:t>
            </a:fld>
            <a:endParaRPr lang="fr-FR" dirty="0"/>
          </a:p>
        </p:txBody>
      </p:sp>
    </p:spTree>
    <p:extLst>
      <p:ext uri="{BB962C8B-B14F-4D97-AF65-F5344CB8AC3E}">
        <p14:creationId xmlns:p14="http://schemas.microsoft.com/office/powerpoint/2010/main" val="334512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94891" y="116050"/>
            <a:ext cx="11559396" cy="712098"/>
          </a:xfrm>
        </p:spPr>
        <p:txBody>
          <a:bodyPr>
            <a:normAutofit/>
          </a:bodyPr>
          <a:lstStyle/>
          <a:p>
            <a:r>
              <a:rPr lang="fr-FR" dirty="0"/>
              <a:t>Les textes régissant le RSU </a:t>
            </a:r>
          </a:p>
        </p:txBody>
      </p:sp>
      <p:cxnSp>
        <p:nvCxnSpPr>
          <p:cNvPr id="4" name="Connecteur droit 3">
            <a:extLst>
              <a:ext uri="{FF2B5EF4-FFF2-40B4-BE49-F238E27FC236}">
                <a16:creationId xmlns:a16="http://schemas.microsoft.com/office/drawing/2014/main" id="{E26515BD-4EF6-5243-8E3E-8E186C145951}"/>
              </a:ext>
            </a:extLst>
          </p:cNvPr>
          <p:cNvCxnSpPr>
            <a:cxnSpLocks/>
          </p:cNvCxnSpPr>
          <p:nvPr/>
        </p:nvCxnSpPr>
        <p:spPr>
          <a:xfrm>
            <a:off x="380971" y="858177"/>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6"/>
          </p:nvPr>
        </p:nvSpPr>
        <p:spPr/>
        <p:txBody>
          <a:bodyPr/>
          <a:lstStyle/>
          <a:p>
            <a:fld id="{88A9FD16-0B61-4BEE-BB88-D0D729296623}" type="slidenum">
              <a:rPr lang="fr-FR" smtClean="0"/>
              <a:pPr/>
              <a:t>5</a:t>
            </a:fld>
            <a:endParaRPr lang="fr-FR" dirty="0"/>
          </a:p>
        </p:txBody>
      </p:sp>
      <p:sp>
        <p:nvSpPr>
          <p:cNvPr id="6" name="Espace réservé du texte 1">
            <a:extLst>
              <a:ext uri="{FF2B5EF4-FFF2-40B4-BE49-F238E27FC236}">
                <a16:creationId xmlns:a16="http://schemas.microsoft.com/office/drawing/2014/main" id="{48D7B9C4-14E0-EC5F-1CD4-A91D5906C46D}"/>
              </a:ext>
            </a:extLst>
          </p:cNvPr>
          <p:cNvSpPr txBox="1">
            <a:spLocks/>
          </p:cNvSpPr>
          <p:nvPr/>
        </p:nvSpPr>
        <p:spPr>
          <a:xfrm>
            <a:off x="94891" y="1095166"/>
            <a:ext cx="11559396" cy="71209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Le Code Général de la Fonction Publique – Articles L231-1 à L231-4 et L232-1, pose les bases de l’obligation de réalisation du RSU</a:t>
            </a:r>
          </a:p>
        </p:txBody>
      </p:sp>
      <p:sp>
        <p:nvSpPr>
          <p:cNvPr id="8" name="Espace réservé du texte 1">
            <a:extLst>
              <a:ext uri="{FF2B5EF4-FFF2-40B4-BE49-F238E27FC236}">
                <a16:creationId xmlns:a16="http://schemas.microsoft.com/office/drawing/2014/main" id="{C6623822-930C-CF83-181A-89F073990229}"/>
              </a:ext>
            </a:extLst>
          </p:cNvPr>
          <p:cNvSpPr txBox="1">
            <a:spLocks/>
          </p:cNvSpPr>
          <p:nvPr/>
        </p:nvSpPr>
        <p:spPr>
          <a:xfrm>
            <a:off x="94891" y="2044253"/>
            <a:ext cx="11559396" cy="127773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Le décret n° 2020-1493 du 30 novembre 2020 relatif à la base de données sociales et au rapport social unique dans la Fonction Publique, nous apporte des précisions sur les différentes thématiques des indicateurs ainsi que les modalités d’informations au CST et aux assemblées délibérantes</a:t>
            </a:r>
          </a:p>
          <a:p>
            <a:endParaRPr lang="fr-FR" sz="2800" dirty="0"/>
          </a:p>
          <a:p>
            <a:endParaRPr lang="fr-FR" sz="2800" dirty="0"/>
          </a:p>
        </p:txBody>
      </p:sp>
      <p:sp>
        <p:nvSpPr>
          <p:cNvPr id="10" name="Espace réservé du texte 1">
            <a:extLst>
              <a:ext uri="{FF2B5EF4-FFF2-40B4-BE49-F238E27FC236}">
                <a16:creationId xmlns:a16="http://schemas.microsoft.com/office/drawing/2014/main" id="{B33BA280-A666-643A-EFA0-8F5657EA48CF}"/>
              </a:ext>
            </a:extLst>
          </p:cNvPr>
          <p:cNvSpPr txBox="1">
            <a:spLocks/>
          </p:cNvSpPr>
          <p:nvPr/>
        </p:nvSpPr>
        <p:spPr>
          <a:xfrm>
            <a:off x="94891" y="3326299"/>
            <a:ext cx="11559396" cy="7543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L’arrêté du 10 décembre 2021 fixant pour la Fonction Publique Territoriale la liste des indicateurs contenus dans la base de données sociales</a:t>
            </a:r>
          </a:p>
        </p:txBody>
      </p:sp>
      <p:sp>
        <p:nvSpPr>
          <p:cNvPr id="12" name="Espace réservé du texte 1">
            <a:extLst>
              <a:ext uri="{FF2B5EF4-FFF2-40B4-BE49-F238E27FC236}">
                <a16:creationId xmlns:a16="http://schemas.microsoft.com/office/drawing/2014/main" id="{2967EE6F-C13A-121F-71EB-89DE1CE1E720}"/>
              </a:ext>
            </a:extLst>
          </p:cNvPr>
          <p:cNvSpPr txBox="1">
            <a:spLocks/>
          </p:cNvSpPr>
          <p:nvPr/>
        </p:nvSpPr>
        <p:spPr>
          <a:xfrm>
            <a:off x="94891" y="4312586"/>
            <a:ext cx="11559396" cy="15322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4400" b="1" i="0" kern="1200">
                <a:solidFill>
                  <a:schemeClr val="tx1">
                    <a:lumMod val="50000"/>
                    <a:lumOff val="50000"/>
                  </a:schemeClr>
                </a:solidFill>
                <a:latin typeface="Barlow Condens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Condens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arlow Condens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arlow Condens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C00000"/>
              </a:buClr>
              <a:buFont typeface="Arial" panose="020B0604020202020204" pitchFamily="34" charset="0"/>
              <a:buChar char="•"/>
            </a:pPr>
            <a:r>
              <a:rPr lang="fr-FR" sz="2400" b="0" dirty="0">
                <a:solidFill>
                  <a:schemeClr val="tx1"/>
                </a:solidFill>
              </a:rPr>
              <a:t>L’arrêté du 14 août 2023 modifiant l’arrêté du 10 décembre 2021 fixant, pour la Fonction Publique Territoriale, la liste des indicateurs contenus dans la base de données sociales</a:t>
            </a:r>
            <a:r>
              <a:rPr lang="fr-FR" sz="2400" dirty="0">
                <a:solidFill>
                  <a:schemeClr val="tx1"/>
                </a:solidFill>
              </a:rPr>
              <a:t> qui sont identiques à 95% à l’année 2022 </a:t>
            </a:r>
            <a:r>
              <a:rPr lang="fr-FR" sz="2400" b="0" dirty="0">
                <a:solidFill>
                  <a:schemeClr val="tx1"/>
                </a:solidFill>
              </a:rPr>
              <a:t>(Rubriques modifiées : parcours professionnels, rémunération, santé et sécurité, formation et droits sociaux. Nouvelle rubrique : Environnement) (</a:t>
            </a:r>
            <a:r>
              <a:rPr lang="fr-FR" sz="2400" b="0" dirty="0">
                <a:solidFill>
                  <a:srgbClr val="954F72"/>
                </a:solidFill>
                <a:hlinkClick r:id="rId2" action="ppaction://hlinksldjump">
                  <a:extLst>
                    <a:ext uri="{A12FA001-AC4F-418D-AE19-62706E023703}">
                      <ahyp:hlinkClr xmlns:ahyp="http://schemas.microsoft.com/office/drawing/2018/hyperlinkcolor" val="tx"/>
                    </a:ext>
                  </a:extLst>
                </a:hlinkClick>
              </a:rPr>
              <a:t>Annexe </a:t>
            </a:r>
            <a:r>
              <a:rPr lang="fr-FR" sz="2400" b="0" dirty="0">
                <a:solidFill>
                  <a:schemeClr val="tx1"/>
                </a:solidFill>
                <a:hlinkClick r:id="rId2" action="ppaction://hlinksldjump">
                  <a:extLst>
                    <a:ext uri="{A12FA001-AC4F-418D-AE19-62706E023703}">
                      <ahyp:hlinkClr xmlns:ahyp="http://schemas.microsoft.com/office/drawing/2018/hyperlinkcolor" val="tx"/>
                    </a:ext>
                  </a:extLst>
                </a:hlinkClick>
              </a:rPr>
              <a:t>2</a:t>
            </a:r>
            <a:r>
              <a:rPr lang="fr-FR" sz="2400" b="0" dirty="0">
                <a:solidFill>
                  <a:schemeClr val="tx1"/>
                </a:solidFill>
              </a:rPr>
              <a:t>)</a:t>
            </a:r>
          </a:p>
          <a:p>
            <a:pPr>
              <a:buClr>
                <a:srgbClr val="C00000"/>
              </a:buClr>
            </a:pPr>
            <a:endParaRPr lang="fr-FR" dirty="0"/>
          </a:p>
        </p:txBody>
      </p:sp>
    </p:spTree>
    <p:extLst>
      <p:ext uri="{BB962C8B-B14F-4D97-AF65-F5344CB8AC3E}">
        <p14:creationId xmlns:p14="http://schemas.microsoft.com/office/powerpoint/2010/main" val="284041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5"/>
          </p:nvPr>
        </p:nvSpPr>
        <p:spPr>
          <a:xfrm>
            <a:off x="3137556" y="1953343"/>
            <a:ext cx="5916889" cy="3572246"/>
          </a:xfrm>
        </p:spPr>
        <p:txBody>
          <a:bodyPr/>
          <a:lstStyle/>
          <a:p>
            <a:pPr algn="just"/>
            <a:r>
              <a:rPr lang="fr-FR" sz="1700" u="sng" dirty="0"/>
              <a:t>1</a:t>
            </a:r>
            <a:r>
              <a:rPr lang="fr-FR" sz="1700" u="sng" baseline="30000" dirty="0"/>
              <a:t>ère</a:t>
            </a:r>
            <a:r>
              <a:rPr lang="fr-FR" sz="1700" u="sng" dirty="0"/>
              <a:t> étape </a:t>
            </a:r>
            <a:r>
              <a:rPr lang="fr-FR" sz="1700" dirty="0"/>
              <a:t>:</a:t>
            </a:r>
          </a:p>
          <a:p>
            <a:pPr algn="just"/>
            <a:r>
              <a:rPr lang="fr-FR" sz="1700" b="1" dirty="0"/>
              <a:t>Chaque employeur complète son rapport social unique </a:t>
            </a:r>
            <a:r>
              <a:rPr lang="fr-FR" sz="1700" dirty="0"/>
              <a:t>et le transmet au Centre de Gestion via l’application des Données Sociales.</a:t>
            </a:r>
          </a:p>
          <a:p>
            <a:pPr algn="just"/>
            <a:r>
              <a:rPr lang="fr-FR" sz="1700" u="sng" dirty="0"/>
              <a:t>2</a:t>
            </a:r>
            <a:r>
              <a:rPr lang="fr-FR" sz="1700" u="sng" baseline="30000" dirty="0"/>
              <a:t>ème</a:t>
            </a:r>
            <a:r>
              <a:rPr lang="fr-FR" sz="1700" u="sng" dirty="0"/>
              <a:t> étape </a:t>
            </a:r>
            <a:r>
              <a:rPr lang="fr-FR" sz="1700" dirty="0"/>
              <a:t>:</a:t>
            </a:r>
          </a:p>
          <a:p>
            <a:pPr algn="just"/>
            <a:r>
              <a:rPr lang="fr-FR" sz="1700" dirty="0"/>
              <a:t>Le Président du Centre de Gestion édite </a:t>
            </a:r>
            <a:r>
              <a:rPr lang="fr-FR" sz="1700" b="1" dirty="0"/>
              <a:t>un rapport social unique agrégé</a:t>
            </a:r>
            <a:r>
              <a:rPr lang="fr-FR" sz="1700" dirty="0"/>
              <a:t>, comportant les données compilées de tous les employeurs rattachés au CST du Centre de Gestion. Une synthèse de ces données est présentée au CST.</a:t>
            </a:r>
          </a:p>
          <a:p>
            <a:pPr algn="just"/>
            <a:r>
              <a:rPr lang="fr-FR" sz="1700" u="sng" dirty="0"/>
              <a:t>3</a:t>
            </a:r>
            <a:r>
              <a:rPr lang="fr-FR" sz="1700" u="sng" baseline="30000" dirty="0"/>
              <a:t>ème</a:t>
            </a:r>
            <a:r>
              <a:rPr lang="fr-FR" sz="1700" u="sng" dirty="0"/>
              <a:t> étape </a:t>
            </a:r>
            <a:r>
              <a:rPr lang="fr-FR" sz="1700" dirty="0"/>
              <a:t>:</a:t>
            </a:r>
          </a:p>
          <a:p>
            <a:pPr algn="ctr"/>
            <a:r>
              <a:rPr lang="fr-FR" sz="1700" b="1" dirty="0"/>
              <a:t>Le Centre de Gestion assure la publicité </a:t>
            </a:r>
            <a:r>
              <a:rPr lang="fr-FR" sz="1700" dirty="0"/>
              <a:t>du rapport social unique agrégé sur son site Internet.</a:t>
            </a:r>
          </a:p>
          <a:p>
            <a:pPr algn="ctr"/>
            <a:r>
              <a:rPr lang="fr-FR" sz="1700" b="1" dirty="0">
                <a:solidFill>
                  <a:srgbClr val="BD2C54"/>
                </a:solidFill>
              </a:rPr>
              <a:t>Les collectivités et établissements concernés n’ont donc aucune saisine individuelle à effectuer auprès du Comité Social Territorial du Centre de Gestion.</a:t>
            </a:r>
            <a:endParaRPr lang="fr-FR" dirty="0"/>
          </a:p>
        </p:txBody>
      </p:sp>
      <p:sp>
        <p:nvSpPr>
          <p:cNvPr id="7" name="Espace réservé du numéro de diapositive 6"/>
          <p:cNvSpPr>
            <a:spLocks noGrp="1"/>
          </p:cNvSpPr>
          <p:nvPr>
            <p:ph type="sldNum" sz="quarter" idx="16"/>
          </p:nvPr>
        </p:nvSpPr>
        <p:spPr/>
        <p:txBody>
          <a:bodyPr/>
          <a:lstStyle/>
          <a:p>
            <a:fld id="{88A9FD16-0B61-4BEE-BB88-D0D729296623}" type="slidenum">
              <a:rPr lang="fr-FR" smtClean="0"/>
              <a:pPr/>
              <a:t>6</a:t>
            </a:fld>
            <a:endParaRPr lang="fr-FR" dirty="0"/>
          </a:p>
        </p:txBody>
      </p:sp>
      <p:sp>
        <p:nvSpPr>
          <p:cNvPr id="8" name="Espace réservé du texte 2"/>
          <p:cNvSpPr>
            <a:spLocks noGrp="1"/>
          </p:cNvSpPr>
          <p:nvPr>
            <p:ph type="body" sz="quarter" idx="11"/>
          </p:nvPr>
        </p:nvSpPr>
        <p:spPr>
          <a:xfrm>
            <a:off x="3728085" y="680233"/>
            <a:ext cx="4735830" cy="799950"/>
          </a:xfrm>
        </p:spPr>
        <p:txBody>
          <a:bodyPr>
            <a:normAutofit fontScale="77500" lnSpcReduction="20000"/>
          </a:bodyPr>
          <a:lstStyle/>
          <a:p>
            <a:pPr algn="ctr"/>
            <a:r>
              <a:rPr lang="fr-FR" dirty="0"/>
              <a:t>Collectivités de moins de 50 agents relevant du Comité Technique  (ou Comité Social Territorial-CST) du Centre de Gestion :</a:t>
            </a:r>
          </a:p>
        </p:txBody>
      </p:sp>
      <p:sp>
        <p:nvSpPr>
          <p:cNvPr id="13" name="Flèche vers le bas 12"/>
          <p:cNvSpPr/>
          <p:nvPr/>
        </p:nvSpPr>
        <p:spPr>
          <a:xfrm>
            <a:off x="5835395" y="1480183"/>
            <a:ext cx="300446" cy="400051"/>
          </a:xfrm>
          <a:prstGeom prst="downArrow">
            <a:avLst/>
          </a:prstGeom>
          <a:solidFill>
            <a:srgbClr val="BD2C54"/>
          </a:solidFill>
          <a:ln>
            <a:solidFill>
              <a:srgbClr val="BD2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620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a:xfrm>
            <a:off x="3855562" y="292777"/>
            <a:ext cx="4480877" cy="879961"/>
          </a:xfrm>
        </p:spPr>
        <p:txBody>
          <a:bodyPr>
            <a:normAutofit fontScale="85000" lnSpcReduction="20000"/>
          </a:bodyPr>
          <a:lstStyle/>
          <a:p>
            <a:pPr algn="ctr"/>
            <a:r>
              <a:rPr lang="fr-FR" dirty="0"/>
              <a:t>Collectivités ayant leur propre Comité Technique  (ou Comité Social Territorial-CST)  :</a:t>
            </a:r>
          </a:p>
        </p:txBody>
      </p:sp>
      <p:sp>
        <p:nvSpPr>
          <p:cNvPr id="7" name="Espace réservé du numéro de diapositive 6"/>
          <p:cNvSpPr>
            <a:spLocks noGrp="1"/>
          </p:cNvSpPr>
          <p:nvPr>
            <p:ph type="sldNum" sz="quarter" idx="16"/>
          </p:nvPr>
        </p:nvSpPr>
        <p:spPr/>
        <p:txBody>
          <a:bodyPr/>
          <a:lstStyle/>
          <a:p>
            <a:fld id="{88A9FD16-0B61-4BEE-BB88-D0D729296623}" type="slidenum">
              <a:rPr lang="fr-FR" smtClean="0"/>
              <a:pPr/>
              <a:t>7</a:t>
            </a:fld>
            <a:endParaRPr lang="fr-FR" dirty="0"/>
          </a:p>
        </p:txBody>
      </p:sp>
      <p:sp>
        <p:nvSpPr>
          <p:cNvPr id="9" name="Espace réservé du texte 3"/>
          <p:cNvSpPr>
            <a:spLocks noGrp="1"/>
          </p:cNvSpPr>
          <p:nvPr>
            <p:ph type="body" sz="quarter" idx="13"/>
          </p:nvPr>
        </p:nvSpPr>
        <p:spPr>
          <a:xfrm>
            <a:off x="3300841" y="1787608"/>
            <a:ext cx="5590319" cy="1283975"/>
          </a:xfrm>
        </p:spPr>
        <p:txBody>
          <a:bodyPr>
            <a:normAutofit/>
          </a:bodyPr>
          <a:lstStyle/>
          <a:p>
            <a:r>
              <a:rPr lang="fr-FR" u="sng" dirty="0"/>
              <a:t>1</a:t>
            </a:r>
            <a:r>
              <a:rPr lang="fr-FR" u="sng" baseline="30000" dirty="0"/>
              <a:t>ère</a:t>
            </a:r>
            <a:r>
              <a:rPr lang="fr-FR" u="sng" dirty="0"/>
              <a:t> étape </a:t>
            </a:r>
            <a:r>
              <a:rPr lang="fr-FR" dirty="0"/>
              <a:t>:</a:t>
            </a:r>
          </a:p>
          <a:p>
            <a:pPr algn="ctr"/>
            <a:r>
              <a:rPr lang="fr-FR" dirty="0"/>
              <a:t>Une fois finalisé, le RSU est transmis aux membres du CST, </a:t>
            </a:r>
            <a:r>
              <a:rPr lang="fr-FR" b="1" dirty="0"/>
              <a:t>un mois avant </a:t>
            </a:r>
            <a:r>
              <a:rPr lang="fr-FR" dirty="0"/>
              <a:t>sa présentation. Il donne lieu à un débat sur l’évolution des politiques des ressources humaines.</a:t>
            </a:r>
          </a:p>
          <a:p>
            <a:endParaRPr lang="fr-FR" dirty="0"/>
          </a:p>
        </p:txBody>
      </p:sp>
      <p:sp>
        <p:nvSpPr>
          <p:cNvPr id="10" name="Espace réservé du texte 3"/>
          <p:cNvSpPr>
            <a:spLocks noGrp="1"/>
          </p:cNvSpPr>
          <p:nvPr>
            <p:ph type="body" sz="quarter" idx="13"/>
          </p:nvPr>
        </p:nvSpPr>
        <p:spPr>
          <a:xfrm>
            <a:off x="3300841" y="3147066"/>
            <a:ext cx="5590319" cy="819144"/>
          </a:xfrm>
        </p:spPr>
        <p:txBody>
          <a:bodyPr>
            <a:normAutofit fontScale="92500" lnSpcReduction="20000"/>
          </a:bodyPr>
          <a:lstStyle/>
          <a:p>
            <a:r>
              <a:rPr lang="fr-FR" u="sng" dirty="0"/>
              <a:t>2</a:t>
            </a:r>
            <a:r>
              <a:rPr lang="fr-FR" u="sng" baseline="30000" dirty="0"/>
              <a:t>ème</a:t>
            </a:r>
            <a:r>
              <a:rPr lang="fr-FR" u="sng" dirty="0"/>
              <a:t> étape </a:t>
            </a:r>
            <a:r>
              <a:rPr lang="fr-FR" dirty="0"/>
              <a:t>:</a:t>
            </a:r>
          </a:p>
          <a:p>
            <a:r>
              <a:rPr lang="fr-FR" dirty="0"/>
              <a:t>L’avis du CST est ensuite transmis dans son intégralité à l’assemblée délibérante. Il n’y a pas de délibération nécessaire. </a:t>
            </a:r>
          </a:p>
          <a:p>
            <a:endParaRPr lang="fr-FR" dirty="0"/>
          </a:p>
        </p:txBody>
      </p:sp>
      <p:sp>
        <p:nvSpPr>
          <p:cNvPr id="11" name="Espace réservé du texte 10"/>
          <p:cNvSpPr>
            <a:spLocks noGrp="1"/>
          </p:cNvSpPr>
          <p:nvPr>
            <p:ph type="body" sz="quarter" idx="13"/>
          </p:nvPr>
        </p:nvSpPr>
        <p:spPr>
          <a:xfrm>
            <a:off x="3300841" y="4064553"/>
            <a:ext cx="5590319" cy="1614023"/>
          </a:xfrm>
        </p:spPr>
        <p:txBody>
          <a:bodyPr>
            <a:normAutofit/>
          </a:bodyPr>
          <a:lstStyle/>
          <a:p>
            <a:pPr algn="just"/>
            <a:r>
              <a:rPr lang="fr-FR" u="sng" dirty="0"/>
              <a:t>3</a:t>
            </a:r>
            <a:r>
              <a:rPr lang="fr-FR" u="sng" baseline="30000" dirty="0"/>
              <a:t>ème</a:t>
            </a:r>
            <a:r>
              <a:rPr lang="fr-FR" u="sng" dirty="0"/>
              <a:t> étape </a:t>
            </a:r>
            <a:r>
              <a:rPr lang="fr-FR" dirty="0"/>
              <a:t>:</a:t>
            </a:r>
          </a:p>
          <a:p>
            <a:pPr algn="just"/>
            <a:r>
              <a:rPr lang="fr-FR" sz="1700" dirty="0"/>
              <a:t>Dans un délai de 2 mois à compter de la présentation du RSU au CST et au plus tard avant la fin de la période annuelle suivant celle à laquelle il se rapporte, </a:t>
            </a:r>
            <a:r>
              <a:rPr lang="fr-FR" sz="1700" b="1" dirty="0"/>
              <a:t>le RSU est rendu public </a:t>
            </a:r>
            <a:r>
              <a:rPr lang="fr-FR" sz="1700" dirty="0"/>
              <a:t>par l’autorité sur son site internet ou par tout autre moyen de diffusion.</a:t>
            </a:r>
          </a:p>
          <a:p>
            <a:endParaRPr lang="fr-FR" dirty="0"/>
          </a:p>
        </p:txBody>
      </p:sp>
      <p:sp>
        <p:nvSpPr>
          <p:cNvPr id="5" name="Flèche vers le bas 4"/>
          <p:cNvSpPr/>
          <p:nvPr/>
        </p:nvSpPr>
        <p:spPr>
          <a:xfrm>
            <a:off x="5795554" y="1179424"/>
            <a:ext cx="300446" cy="400051"/>
          </a:xfrm>
          <a:prstGeom prst="downArrow">
            <a:avLst/>
          </a:prstGeom>
          <a:solidFill>
            <a:srgbClr val="BD2C54"/>
          </a:solidFill>
          <a:ln>
            <a:solidFill>
              <a:srgbClr val="BD2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058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1">
            <a:extLst>
              <a:ext uri="{FF2B5EF4-FFF2-40B4-BE49-F238E27FC236}">
                <a16:creationId xmlns:a16="http://schemas.microsoft.com/office/drawing/2014/main" id="{4653731B-5DED-6B4D-A2E5-660FEBA46B10}"/>
              </a:ext>
            </a:extLst>
          </p:cNvPr>
          <p:cNvSpPr>
            <a:spLocks noGrp="1"/>
          </p:cNvSpPr>
          <p:nvPr>
            <p:ph type="body" sz="quarter" idx="10"/>
          </p:nvPr>
        </p:nvSpPr>
        <p:spPr/>
        <p:txBody>
          <a:bodyPr>
            <a:normAutofit fontScale="92500"/>
          </a:bodyPr>
          <a:lstStyle/>
          <a:p>
            <a:r>
              <a:rPr lang="fr-FR" dirty="0"/>
              <a:t>Rapport Social Unique</a:t>
            </a:r>
          </a:p>
        </p:txBody>
      </p:sp>
      <p:sp>
        <p:nvSpPr>
          <p:cNvPr id="5" name="Espace réservé du texte 2">
            <a:extLst>
              <a:ext uri="{FF2B5EF4-FFF2-40B4-BE49-F238E27FC236}">
                <a16:creationId xmlns:a16="http://schemas.microsoft.com/office/drawing/2014/main" id="{259BEEEB-C804-144B-B7BA-0426602DCB6C}"/>
              </a:ext>
            </a:extLst>
          </p:cNvPr>
          <p:cNvSpPr>
            <a:spLocks noGrp="1"/>
          </p:cNvSpPr>
          <p:nvPr>
            <p:ph type="body" sz="quarter" idx="11"/>
          </p:nvPr>
        </p:nvSpPr>
        <p:spPr/>
        <p:txBody>
          <a:bodyPr>
            <a:normAutofit lnSpcReduction="10000"/>
          </a:bodyPr>
          <a:lstStyle/>
          <a:p>
            <a:r>
              <a:rPr lang="fr-FR" dirty="0"/>
              <a:t>Le fonctionnement de l’application</a:t>
            </a:r>
          </a:p>
        </p:txBody>
      </p:sp>
      <p:pic>
        <p:nvPicPr>
          <p:cNvPr id="3" name="Espace réservé pour une image  2"/>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630238" y="863600"/>
            <a:ext cx="5100637" cy="5202238"/>
          </a:xfrm>
          <a:prstGeom prst="rect">
            <a:avLst/>
          </a:prstGeom>
        </p:spPr>
      </p:pic>
      <p:sp>
        <p:nvSpPr>
          <p:cNvPr id="6" name="ZoneTexte 5">
            <a:extLst>
              <a:ext uri="{FF2B5EF4-FFF2-40B4-BE49-F238E27FC236}">
                <a16:creationId xmlns:a16="http://schemas.microsoft.com/office/drawing/2014/main" id="{C0AA2984-DF61-4C90-B228-D1CEB88B004E}"/>
              </a:ext>
            </a:extLst>
          </p:cNvPr>
          <p:cNvSpPr txBox="1"/>
          <p:nvPr/>
        </p:nvSpPr>
        <p:spPr>
          <a:xfrm>
            <a:off x="6254613" y="5217795"/>
            <a:ext cx="4767536" cy="984885"/>
          </a:xfrm>
          <a:prstGeom prst="rect">
            <a:avLst/>
          </a:prstGeom>
          <a:noFill/>
        </p:spPr>
        <p:txBody>
          <a:bodyPr wrap="square" rtlCol="0">
            <a:spAutoFit/>
          </a:bodyPr>
          <a:lstStyle/>
          <a:p>
            <a:pPr algn="ctr"/>
            <a:r>
              <a:rPr lang="fr-FR" sz="2000" dirty="0">
                <a:latin typeface="Barlow Condensed" panose="00000506000000000000" pitchFamily="2" charset="0"/>
              </a:rPr>
              <a:t>Accès au manuel de l’utilisateur :</a:t>
            </a:r>
          </a:p>
          <a:p>
            <a:pPr algn="ctr"/>
            <a:r>
              <a:rPr lang="fr-FR" sz="2000" dirty="0">
                <a:latin typeface="Barlow Condensed" panose="00000506000000000000" pitchFamily="2" charset="0"/>
                <a:hlinkClick r:id="rId3"/>
              </a:rPr>
              <a:t>https://www.donnees-sociales.fr/mode-demploi-2/</a:t>
            </a:r>
            <a:endParaRPr lang="fr-FR" sz="2000" dirty="0">
              <a:latin typeface="Barlow Condensed" panose="00000506000000000000" pitchFamily="2" charset="0"/>
            </a:endParaRPr>
          </a:p>
          <a:p>
            <a:pPr algn="ctr"/>
            <a:endParaRPr lang="fr-FR" dirty="0"/>
          </a:p>
        </p:txBody>
      </p:sp>
      <p:sp>
        <p:nvSpPr>
          <p:cNvPr id="2" name="Espace réservé du numéro de diapositive 1"/>
          <p:cNvSpPr>
            <a:spLocks noGrp="1"/>
          </p:cNvSpPr>
          <p:nvPr>
            <p:ph type="sldNum" sz="quarter" idx="4"/>
          </p:nvPr>
        </p:nvSpPr>
        <p:spPr/>
        <p:txBody>
          <a:bodyPr/>
          <a:lstStyle/>
          <a:p>
            <a:fld id="{88A9FD16-0B61-4BEE-BB88-D0D729296623}" type="slidenum">
              <a:rPr lang="fr-FR" smtClean="0"/>
              <a:pPr/>
              <a:t>8</a:t>
            </a:fld>
            <a:endParaRPr lang="fr-FR" dirty="0"/>
          </a:p>
        </p:txBody>
      </p:sp>
    </p:spTree>
    <p:extLst>
      <p:ext uri="{BB962C8B-B14F-4D97-AF65-F5344CB8AC3E}">
        <p14:creationId xmlns:p14="http://schemas.microsoft.com/office/powerpoint/2010/main" val="93057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1">
            <a:extLst>
              <a:ext uri="{FF2B5EF4-FFF2-40B4-BE49-F238E27FC236}">
                <a16:creationId xmlns:a16="http://schemas.microsoft.com/office/drawing/2014/main" id="{BA97896E-31E4-BC4E-B1A2-25F84191163F}"/>
              </a:ext>
            </a:extLst>
          </p:cNvPr>
          <p:cNvSpPr>
            <a:spLocks noGrp="1"/>
          </p:cNvSpPr>
          <p:nvPr>
            <p:ph type="body" sz="quarter" idx="10"/>
          </p:nvPr>
        </p:nvSpPr>
        <p:spPr>
          <a:xfrm>
            <a:off x="276046" y="254061"/>
            <a:ext cx="11559396" cy="754380"/>
          </a:xfrm>
        </p:spPr>
        <p:txBody>
          <a:bodyPr>
            <a:normAutofit/>
          </a:bodyPr>
          <a:lstStyle/>
          <a:p>
            <a:r>
              <a:rPr lang="fr-FR" dirty="0"/>
              <a:t>Accès à l’application des Données Sociales</a:t>
            </a:r>
          </a:p>
        </p:txBody>
      </p:sp>
      <p:sp>
        <p:nvSpPr>
          <p:cNvPr id="6" name="Espace réservé du contenu 2">
            <a:extLst>
              <a:ext uri="{FF2B5EF4-FFF2-40B4-BE49-F238E27FC236}">
                <a16:creationId xmlns:a16="http://schemas.microsoft.com/office/drawing/2014/main" id="{E6BF54D6-BDFA-4AB9-83E5-E4AB3DC7D059}"/>
              </a:ext>
            </a:extLst>
          </p:cNvPr>
          <p:cNvSpPr txBox="1">
            <a:spLocks/>
          </p:cNvSpPr>
          <p:nvPr/>
        </p:nvSpPr>
        <p:spPr bwMode="auto">
          <a:xfrm>
            <a:off x="5738653" y="1094458"/>
            <a:ext cx="4505415" cy="391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190500" indent="-190500">
              <a:spcBef>
                <a:spcPct val="20000"/>
              </a:spcBef>
              <a:buChar char="–"/>
              <a:defRPr sz="2800">
                <a:solidFill>
                  <a:schemeClr val="tx1"/>
                </a:solidFill>
                <a:latin typeface="Arial" panose="020B0604020202020204" pitchFamily="34" charset="0"/>
                <a:cs typeface="Arial" panose="020B0604020202020204" pitchFamily="34" charset="0"/>
              </a:defRPr>
            </a:lvl2pPr>
            <a:lvl3pPr marL="625475" indent="-285750">
              <a:spcBef>
                <a:spcPct val="20000"/>
              </a:spcBef>
              <a:buChar char="•"/>
              <a:defRPr sz="2400">
                <a:solidFill>
                  <a:schemeClr val="tx1"/>
                </a:solidFill>
                <a:latin typeface="Arial" panose="020B0604020202020204" pitchFamily="34" charset="0"/>
                <a:cs typeface="Arial" panose="020B0604020202020204" pitchFamily="34" charset="0"/>
              </a:defRPr>
            </a:lvl3pPr>
            <a:lvl4pPr marL="1543050" indent="-171450">
              <a:spcBef>
                <a:spcPct val="20000"/>
              </a:spcBef>
              <a:buChar char="–"/>
              <a:defRPr sz="2000">
                <a:solidFill>
                  <a:schemeClr val="tx1"/>
                </a:solidFill>
                <a:latin typeface="Arial" panose="020B0604020202020204" pitchFamily="34" charset="0"/>
                <a:cs typeface="Arial" panose="020B0604020202020204" pitchFamily="34" charset="0"/>
              </a:defRPr>
            </a:lvl4pPr>
            <a:lvl5pPr marL="2000250" indent="-171450">
              <a:spcBef>
                <a:spcPct val="20000"/>
              </a:spcBef>
              <a:buChar char="»"/>
              <a:defRPr sz="2000">
                <a:solidFill>
                  <a:schemeClr val="tx1"/>
                </a:solidFill>
                <a:latin typeface="Arial" panose="020B0604020202020204" pitchFamily="34" charset="0"/>
                <a:cs typeface="Arial" panose="020B0604020202020204" pitchFamily="34" charset="0"/>
              </a:defRPr>
            </a:lvl5pPr>
            <a:lvl6pPr marL="24574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146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3718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29050" indent="-17145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2" algn="just">
              <a:spcBef>
                <a:spcPts val="0"/>
              </a:spcBef>
              <a:buClr>
                <a:srgbClr val="C00000"/>
              </a:buClr>
              <a:buFont typeface="Wingdings" panose="05000000000000000000" pitchFamily="2" charset="2"/>
              <a:buChar char="q"/>
            </a:pPr>
            <a:r>
              <a:rPr lang="fr-FR" altLang="fr-FR" sz="1900" dirty="0">
                <a:latin typeface="Barlow Condensed" panose="00000506000000000000" pitchFamily="2" charset="0"/>
                <a:cs typeface="+mn-cs"/>
              </a:rPr>
              <a:t>URL : </a:t>
            </a:r>
            <a:r>
              <a:rPr lang="fr-FR" altLang="fr-FR" sz="1900" dirty="0">
                <a:latin typeface="Barlow Condensed" panose="00000506000000000000" pitchFamily="2" charset="0"/>
                <a:cs typeface="+mn-cs"/>
                <a:hlinkClick r:id="rId2"/>
              </a:rPr>
              <a:t>https://bs.donnees-sociales.fr</a:t>
            </a:r>
            <a:endParaRPr lang="fr-FR" altLang="fr-FR" sz="1900" dirty="0">
              <a:latin typeface="Barlow Condensed" panose="00000506000000000000" pitchFamily="2" charset="0"/>
              <a:cs typeface="+mn-cs"/>
            </a:endParaRPr>
          </a:p>
          <a:p>
            <a:pPr marL="339725" lvl="2" indent="0" algn="just">
              <a:spcBef>
                <a:spcPts val="0"/>
              </a:spcBef>
              <a:buClr>
                <a:srgbClr val="0070C0"/>
              </a:buClr>
              <a:buNone/>
            </a:pPr>
            <a:endParaRPr lang="fr-FR" altLang="fr-FR" sz="1900" dirty="0">
              <a:latin typeface="Barlow Condensed" panose="00000506000000000000" pitchFamily="2" charset="0"/>
              <a:cs typeface="+mn-cs"/>
            </a:endParaRPr>
          </a:p>
          <a:p>
            <a:pPr marL="339725" lvl="2" indent="0" algn="just">
              <a:spcBef>
                <a:spcPts val="0"/>
              </a:spcBef>
              <a:buClr>
                <a:srgbClr val="0070C0"/>
              </a:buClr>
              <a:buNone/>
            </a:pPr>
            <a:r>
              <a:rPr lang="fr-FR" altLang="fr-FR" sz="1900" dirty="0">
                <a:latin typeface="Barlow Condensed" panose="00000506000000000000" pitchFamily="2" charset="0"/>
                <a:cs typeface="+mn-cs"/>
              </a:rPr>
              <a:t>Deux navigateurs pour saisir sur l’application   (Mozilla Firefox V100 ou Google Chrome V99) : </a:t>
            </a:r>
          </a:p>
          <a:p>
            <a:pPr marL="339725" lvl="2" indent="0" algn="just">
              <a:spcBef>
                <a:spcPts val="0"/>
              </a:spcBef>
              <a:buClr>
                <a:srgbClr val="0070C0"/>
              </a:buClr>
              <a:buNone/>
            </a:pPr>
            <a:endParaRPr lang="fr-FR" altLang="fr-FR" sz="1900" dirty="0">
              <a:latin typeface="Barlow Condensed" panose="00000506000000000000" pitchFamily="2" charset="0"/>
              <a:cs typeface="+mn-cs"/>
            </a:endParaRPr>
          </a:p>
          <a:p>
            <a:pPr marL="339725" lvl="2" indent="0" algn="just">
              <a:spcBef>
                <a:spcPts val="0"/>
              </a:spcBef>
              <a:buClr>
                <a:srgbClr val="0070C0"/>
              </a:buClr>
              <a:buNone/>
            </a:pPr>
            <a:r>
              <a:rPr lang="fr-FR" sz="1900" dirty="0">
                <a:latin typeface="Barlow Condensed" panose="00000506000000000000" pitchFamily="2" charset="0"/>
                <a:cs typeface="+mn-cs"/>
              </a:rPr>
              <a:t>Mozilla Firefox               ou     Google Chrome </a:t>
            </a:r>
            <a:endParaRPr lang="fr-FR" altLang="fr-FR" sz="1900" dirty="0">
              <a:latin typeface="Barlow Condensed" panose="00000506000000000000" pitchFamily="2" charset="0"/>
              <a:cs typeface="+mn-cs"/>
            </a:endParaRPr>
          </a:p>
          <a:p>
            <a:pPr marL="339725" lvl="2" indent="0" algn="just">
              <a:spcBef>
                <a:spcPts val="0"/>
              </a:spcBef>
              <a:buClr>
                <a:srgbClr val="0070C0"/>
              </a:buClr>
              <a:buNone/>
            </a:pPr>
            <a:endParaRPr lang="fr-FR" altLang="fr-FR" sz="1900" dirty="0">
              <a:latin typeface="Barlow Condensed" panose="00000506000000000000" pitchFamily="2" charset="0"/>
              <a:cs typeface="+mn-cs"/>
            </a:endParaRPr>
          </a:p>
          <a:p>
            <a:pPr lvl="2" algn="just">
              <a:spcBef>
                <a:spcPts val="0"/>
              </a:spcBef>
              <a:buClr>
                <a:srgbClr val="0070C0"/>
              </a:buClr>
              <a:buFont typeface="Wingdings" panose="05000000000000000000" pitchFamily="2" charset="2"/>
              <a:buChar char="§"/>
            </a:pPr>
            <a:endParaRPr lang="fr-FR" altLang="fr-FR" sz="1900" dirty="0">
              <a:latin typeface="Barlow Condensed" panose="00000506000000000000" pitchFamily="2" charset="0"/>
              <a:cs typeface="+mn-cs"/>
            </a:endParaRPr>
          </a:p>
          <a:p>
            <a:pPr lvl="2" algn="just">
              <a:spcBef>
                <a:spcPts val="0"/>
              </a:spcBef>
              <a:buClr>
                <a:srgbClr val="BE2352"/>
              </a:buClr>
              <a:buFont typeface="Arial" panose="020B0604020202020204" pitchFamily="34" charset="0"/>
              <a:buChar char="•"/>
            </a:pPr>
            <a:r>
              <a:rPr lang="fr-FR" altLang="fr-FR" sz="1900" dirty="0">
                <a:latin typeface="Barlow Condensed" panose="00000506000000000000" pitchFamily="2" charset="0"/>
                <a:cs typeface="+mn-cs"/>
              </a:rPr>
              <a:t>Identifiant : SIRET de la collectivité (établissements principaux seulement)</a:t>
            </a:r>
          </a:p>
          <a:p>
            <a:pPr lvl="2" algn="just">
              <a:spcBef>
                <a:spcPts val="0"/>
              </a:spcBef>
              <a:buClr>
                <a:srgbClr val="BE2352"/>
              </a:buClr>
              <a:buFont typeface="Arial" panose="020B0604020202020204" pitchFamily="34" charset="0"/>
              <a:buChar char="•"/>
            </a:pPr>
            <a:endParaRPr lang="fr-FR" altLang="fr-FR" sz="1900" dirty="0">
              <a:latin typeface="Barlow Condensed" panose="00000506000000000000" pitchFamily="2" charset="0"/>
              <a:cs typeface="+mn-cs"/>
            </a:endParaRPr>
          </a:p>
          <a:p>
            <a:pPr lvl="2" algn="just">
              <a:spcBef>
                <a:spcPts val="0"/>
              </a:spcBef>
              <a:buClr>
                <a:srgbClr val="BE2352"/>
              </a:buClr>
              <a:buFont typeface="Arial" panose="020B0604020202020204" pitchFamily="34" charset="0"/>
              <a:buChar char="•"/>
            </a:pPr>
            <a:r>
              <a:rPr lang="fr-FR" altLang="fr-FR" sz="1900" dirty="0">
                <a:latin typeface="Barlow Condensed" panose="00000506000000000000" pitchFamily="2" charset="0"/>
                <a:cs typeface="+mn-cs"/>
              </a:rPr>
              <a:t>Mot de passe : mot de passe envoyé par courrier</a:t>
            </a:r>
          </a:p>
          <a:p>
            <a:pPr lvl="2" algn="just">
              <a:spcBef>
                <a:spcPts val="0"/>
              </a:spcBef>
              <a:buClr>
                <a:srgbClr val="BE2352"/>
              </a:buClr>
              <a:buFont typeface="Arial" panose="020B0604020202020204" pitchFamily="34" charset="0"/>
              <a:buChar char="•"/>
            </a:pPr>
            <a:endParaRPr lang="fr-FR" altLang="fr-FR" sz="1900" dirty="0">
              <a:latin typeface="Barlow Condensed" panose="00000506000000000000" pitchFamily="2" charset="0"/>
              <a:cs typeface="+mn-cs"/>
            </a:endParaRPr>
          </a:p>
          <a:p>
            <a:pPr marL="339725" lvl="2" indent="0">
              <a:spcBef>
                <a:spcPts val="0"/>
              </a:spcBef>
              <a:buClr>
                <a:srgbClr val="BE2352"/>
              </a:buClr>
              <a:buNone/>
            </a:pPr>
            <a:r>
              <a:rPr lang="fr-FR" altLang="fr-FR" sz="1900" dirty="0">
                <a:latin typeface="Barlow Condensed" panose="00000506000000000000" pitchFamily="2" charset="0"/>
                <a:cs typeface="+mn-cs"/>
              </a:rPr>
              <a:t>En cas d’oubli contactez-nous via l’adresse </a:t>
            </a:r>
            <a:r>
              <a:rPr lang="fr-FR" altLang="fr-FR" sz="1900" dirty="0">
                <a:latin typeface="Barlow Condensed" panose="00000506000000000000" pitchFamily="2" charset="0"/>
                <a:cs typeface="+mn-cs"/>
                <a:hlinkClick r:id="rId3"/>
              </a:rPr>
              <a:t>donnees.sociales@cdg63.fr</a:t>
            </a:r>
            <a:r>
              <a:rPr lang="fr-FR" altLang="fr-FR" sz="1900" dirty="0">
                <a:latin typeface="Barlow Condensed" panose="00000506000000000000" pitchFamily="2" charset="0"/>
                <a:cs typeface="+mn-cs"/>
              </a:rPr>
              <a:t> </a:t>
            </a:r>
          </a:p>
          <a:p>
            <a:pPr marL="339725" lvl="2" indent="0" algn="just">
              <a:spcBef>
                <a:spcPts val="0"/>
              </a:spcBef>
              <a:buClr>
                <a:srgbClr val="0070C0"/>
              </a:buClr>
              <a:buNone/>
            </a:pPr>
            <a:endParaRPr lang="fr-FR" altLang="fr-FR" sz="1600" dirty="0">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dirty="0">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dirty="0">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i="1" dirty="0">
              <a:solidFill>
                <a:srgbClr val="3C3C3E"/>
              </a:solidFill>
              <a:ea typeface="ＭＳ Ｐゴシック" panose="020B0600070205080204" pitchFamily="34" charset="-128"/>
            </a:endParaRPr>
          </a:p>
          <a:p>
            <a:pPr lvl="2" algn="just">
              <a:spcBef>
                <a:spcPts val="0"/>
              </a:spcBef>
              <a:buClr>
                <a:srgbClr val="0070C0"/>
              </a:buClr>
              <a:buFont typeface="Wingdings" panose="05000000000000000000" pitchFamily="2" charset="2"/>
              <a:buChar char="§"/>
            </a:pPr>
            <a:endParaRPr lang="fr-FR" altLang="fr-FR" sz="1600" i="1" dirty="0">
              <a:solidFill>
                <a:srgbClr val="3C3C3E"/>
              </a:solidFill>
              <a:ea typeface="ＭＳ Ｐゴシック" panose="020B0600070205080204" pitchFamily="34" charset="-128"/>
            </a:endParaRPr>
          </a:p>
        </p:txBody>
      </p:sp>
      <p:pic>
        <p:nvPicPr>
          <p:cNvPr id="11" name="Image 10">
            <a:extLst>
              <a:ext uri="{FF2B5EF4-FFF2-40B4-BE49-F238E27FC236}">
                <a16:creationId xmlns:a16="http://schemas.microsoft.com/office/drawing/2014/main" id="{1B1482A3-612D-423B-94D6-0AE945DCDE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3587" y="2522976"/>
            <a:ext cx="404376" cy="381124"/>
          </a:xfrm>
          <a:prstGeom prst="rect">
            <a:avLst/>
          </a:prstGeom>
        </p:spPr>
      </p:pic>
      <p:pic>
        <p:nvPicPr>
          <p:cNvPr id="12" name="Image 11">
            <a:extLst>
              <a:ext uri="{FF2B5EF4-FFF2-40B4-BE49-F238E27FC236}">
                <a16:creationId xmlns:a16="http://schemas.microsoft.com/office/drawing/2014/main" id="{FDCD7B2D-F14D-437A-B265-E19DA45600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22230" y="2531542"/>
            <a:ext cx="407739" cy="407739"/>
          </a:xfrm>
          <a:prstGeom prst="rect">
            <a:avLst/>
          </a:prstGeom>
        </p:spPr>
      </p:pic>
      <p:cxnSp>
        <p:nvCxnSpPr>
          <p:cNvPr id="13" name="Connecteur droit 12">
            <a:extLst>
              <a:ext uri="{FF2B5EF4-FFF2-40B4-BE49-F238E27FC236}">
                <a16:creationId xmlns:a16="http://schemas.microsoft.com/office/drawing/2014/main" id="{E26515BD-4EF6-5243-8E3E-8E186C145951}"/>
              </a:ext>
            </a:extLst>
          </p:cNvPr>
          <p:cNvCxnSpPr>
            <a:cxnSpLocks/>
          </p:cNvCxnSpPr>
          <p:nvPr/>
        </p:nvCxnSpPr>
        <p:spPr>
          <a:xfrm>
            <a:off x="346465" y="927161"/>
            <a:ext cx="1177872" cy="0"/>
          </a:xfrm>
          <a:prstGeom prst="line">
            <a:avLst/>
          </a:prstGeom>
          <a:ln w="38100">
            <a:solidFill>
              <a:srgbClr val="BE2352"/>
            </a:solidFill>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5941248" y="4310720"/>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7" name="Ellipse 16"/>
          <p:cNvSpPr/>
          <p:nvPr/>
        </p:nvSpPr>
        <p:spPr>
          <a:xfrm>
            <a:off x="5941248" y="3474864"/>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 name="Espace réservé du numéro de diapositive 2"/>
          <p:cNvSpPr>
            <a:spLocks noGrp="1"/>
          </p:cNvSpPr>
          <p:nvPr>
            <p:ph type="sldNum" sz="quarter" idx="16"/>
          </p:nvPr>
        </p:nvSpPr>
        <p:spPr/>
        <p:txBody>
          <a:bodyPr/>
          <a:lstStyle/>
          <a:p>
            <a:fld id="{88A9FD16-0B61-4BEE-BB88-D0D729296623}" type="slidenum">
              <a:rPr lang="fr-FR" smtClean="0"/>
              <a:pPr/>
              <a:t>9</a:t>
            </a:fld>
            <a:endParaRPr lang="fr-FR" dirty="0"/>
          </a:p>
        </p:txBody>
      </p:sp>
      <p:pic>
        <p:nvPicPr>
          <p:cNvPr id="7" name="Image 6">
            <a:extLst>
              <a:ext uri="{FF2B5EF4-FFF2-40B4-BE49-F238E27FC236}">
                <a16:creationId xmlns:a16="http://schemas.microsoft.com/office/drawing/2014/main" id="{BDF12305-9924-BC84-5CA2-368467817E77}"/>
              </a:ext>
            </a:extLst>
          </p:cNvPr>
          <p:cNvPicPr>
            <a:picLocks noChangeAspect="1"/>
          </p:cNvPicPr>
          <p:nvPr/>
        </p:nvPicPr>
        <p:blipFill>
          <a:blip r:embed="rId6"/>
          <a:stretch>
            <a:fillRect/>
          </a:stretch>
        </p:blipFill>
        <p:spPr>
          <a:xfrm>
            <a:off x="813425" y="1210512"/>
            <a:ext cx="4695895" cy="4528703"/>
          </a:xfrm>
          <a:prstGeom prst="rect">
            <a:avLst/>
          </a:prstGeom>
        </p:spPr>
      </p:pic>
      <p:sp>
        <p:nvSpPr>
          <p:cNvPr id="2" name="Ellipse 1"/>
          <p:cNvSpPr/>
          <p:nvPr/>
        </p:nvSpPr>
        <p:spPr>
          <a:xfrm>
            <a:off x="1067758" y="3051015"/>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15" name="Ellipse 14"/>
          <p:cNvSpPr/>
          <p:nvPr/>
        </p:nvSpPr>
        <p:spPr>
          <a:xfrm>
            <a:off x="1067758" y="3767007"/>
            <a:ext cx="360000" cy="360000"/>
          </a:xfrm>
          <a:prstGeom prst="ellipse">
            <a:avLst/>
          </a:prstGeom>
          <a:solidFill>
            <a:srgbClr val="BE23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Tree>
    <p:extLst>
      <p:ext uri="{BB962C8B-B14F-4D97-AF65-F5344CB8AC3E}">
        <p14:creationId xmlns:p14="http://schemas.microsoft.com/office/powerpoint/2010/main" val="91237216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4495</TotalTime>
  <Words>3264</Words>
  <Application>Microsoft Office PowerPoint</Application>
  <PresentationFormat>Grand écran</PresentationFormat>
  <Paragraphs>354</Paragraphs>
  <Slides>39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ＭＳ Ｐゴシック</vt:lpstr>
      <vt:lpstr>Arial</vt:lpstr>
      <vt:lpstr>Barlow Condensed</vt:lpstr>
      <vt:lpstr>Barlow Condensed Medium</vt:lpstr>
      <vt:lpstr>Barlow Semi Condensed Medium</vt:lpstr>
      <vt:lpstr>BarlowCondensed-SemiBold</vt:lpstr>
      <vt:lpstr>Calibri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Frédérique Cazzaro</dc:creator>
  <cp:lastModifiedBy>Remy GALLIET</cp:lastModifiedBy>
  <cp:revision>207</cp:revision>
  <cp:lastPrinted>2024-05-17T06:56:47Z</cp:lastPrinted>
  <dcterms:created xsi:type="dcterms:W3CDTF">2022-06-14T13:27:19Z</dcterms:created>
  <dcterms:modified xsi:type="dcterms:W3CDTF">2024-05-30T09:27:39Z</dcterms:modified>
</cp:coreProperties>
</file>