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67" r:id="rId3"/>
    <p:sldId id="258" r:id="rId4"/>
    <p:sldId id="296" r:id="rId5"/>
    <p:sldId id="306" r:id="rId6"/>
    <p:sldId id="316" r:id="rId7"/>
    <p:sldId id="307" r:id="rId8"/>
    <p:sldId id="294" r:id="rId9"/>
    <p:sldId id="298" r:id="rId10"/>
    <p:sldId id="297" r:id="rId11"/>
    <p:sldId id="295" r:id="rId12"/>
    <p:sldId id="299" r:id="rId13"/>
    <p:sldId id="300" r:id="rId14"/>
    <p:sldId id="301" r:id="rId15"/>
    <p:sldId id="302" r:id="rId16"/>
    <p:sldId id="303" r:id="rId17"/>
    <p:sldId id="304" r:id="rId18"/>
    <p:sldId id="305" r:id="rId19"/>
    <p:sldId id="317" r:id="rId20"/>
    <p:sldId id="308" r:id="rId21"/>
    <p:sldId id="309" r:id="rId22"/>
    <p:sldId id="311" r:id="rId23"/>
    <p:sldId id="312" r:id="rId24"/>
    <p:sldId id="313" r:id="rId25"/>
    <p:sldId id="314" r:id="rId26"/>
    <p:sldId id="315" r:id="rId27"/>
  </p:sldIdLst>
  <p:sldSz cx="12192000" cy="6858000"/>
  <p:notesSz cx="7034213" cy="101647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352"/>
    <a:srgbClr val="ED8928"/>
    <a:srgbClr val="FFBF9D"/>
    <a:srgbClr val="D01050"/>
    <a:srgbClr val="D34F77"/>
    <a:srgbClr val="BD2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94"/>
  </p:normalViewPr>
  <p:slideViewPr>
    <p:cSldViewPr snapToGrid="0" snapToObjects="1">
      <p:cViewPr varScale="1">
        <p:scale>
          <a:sx n="79" d="100"/>
          <a:sy n="79" d="100"/>
        </p:scale>
        <p:origin x="638" y="72"/>
      </p:cViewPr>
      <p:guideLst/>
    </p:cSldViewPr>
  </p:slideViewPr>
  <p:notesTextViewPr>
    <p:cViewPr>
      <p:scale>
        <a:sx n="1" d="1"/>
        <a:sy n="1" d="1"/>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lang="fr-FR"/>
          </a:p>
        </p:txBody>
      </p:sp>
      <p:sp>
        <p:nvSpPr>
          <p:cNvPr id="3" name="Espace réservé de la date 2"/>
          <p:cNvSpPr>
            <a:spLocks noGrp="1"/>
          </p:cNvSpPr>
          <p:nvPr>
            <p:ph type="dt" sz="quarter" idx="1"/>
          </p:nvPr>
        </p:nvSpPr>
        <p:spPr>
          <a:xfrm>
            <a:off x="3984426" y="0"/>
            <a:ext cx="3048159" cy="510003"/>
          </a:xfrm>
          <a:prstGeom prst="rect">
            <a:avLst/>
          </a:prstGeom>
        </p:spPr>
        <p:txBody>
          <a:bodyPr vert="horz" lIns="98280" tIns="49140" rIns="98280" bIns="49140" rtlCol="0"/>
          <a:lstStyle>
            <a:lvl1pPr algn="r">
              <a:defRPr sz="1300"/>
            </a:lvl1pPr>
          </a:lstStyle>
          <a:p>
            <a:fld id="{2A7B9445-9434-484A-BB36-3F7835DFF21D}" type="datetimeFigureOut">
              <a:rPr lang="fr-FR" smtClean="0"/>
              <a:t>23/05/2024</a:t>
            </a:fld>
            <a:endParaRPr lang="fr-FR"/>
          </a:p>
        </p:txBody>
      </p:sp>
      <p:sp>
        <p:nvSpPr>
          <p:cNvPr id="4" name="Espace réservé du pied de page 3"/>
          <p:cNvSpPr>
            <a:spLocks noGrp="1"/>
          </p:cNvSpPr>
          <p:nvPr>
            <p:ph type="ftr" sz="quarter" idx="2"/>
          </p:nvPr>
        </p:nvSpPr>
        <p:spPr>
          <a:xfrm>
            <a:off x="0" y="9654761"/>
            <a:ext cx="3048159" cy="510002"/>
          </a:xfrm>
          <a:prstGeom prst="rect">
            <a:avLst/>
          </a:prstGeom>
        </p:spPr>
        <p:txBody>
          <a:bodyPr vert="horz" lIns="98280" tIns="49140" rIns="98280" bIns="49140"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84426" y="9654761"/>
            <a:ext cx="3048159" cy="510002"/>
          </a:xfrm>
          <a:prstGeom prst="rect">
            <a:avLst/>
          </a:prstGeom>
        </p:spPr>
        <p:txBody>
          <a:bodyPr vert="horz" lIns="98280" tIns="49140" rIns="98280" bIns="49140" rtlCol="0" anchor="b"/>
          <a:lstStyle>
            <a:lvl1pPr algn="r">
              <a:defRPr sz="1300"/>
            </a:lvl1pPr>
          </a:lstStyle>
          <a:p>
            <a:fld id="{BF488455-E8CD-4A99-81EC-BDADDFDA7A7F}" type="slidenum">
              <a:rPr lang="fr-FR" smtClean="0"/>
              <a:t>‹N°›</a:t>
            </a:fld>
            <a:endParaRPr lang="fr-FR"/>
          </a:p>
        </p:txBody>
      </p:sp>
    </p:spTree>
    <p:extLst>
      <p:ext uri="{BB962C8B-B14F-4D97-AF65-F5344CB8AC3E}">
        <p14:creationId xmlns:p14="http://schemas.microsoft.com/office/powerpoint/2010/main" val="3025752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lang="fr-FR"/>
          </a:p>
        </p:txBody>
      </p:sp>
      <p:sp>
        <p:nvSpPr>
          <p:cNvPr id="3" name="Espace réservé de la date 2"/>
          <p:cNvSpPr>
            <a:spLocks noGrp="1"/>
          </p:cNvSpPr>
          <p:nvPr>
            <p:ph type="dt" idx="1"/>
          </p:nvPr>
        </p:nvSpPr>
        <p:spPr>
          <a:xfrm>
            <a:off x="3984426" y="0"/>
            <a:ext cx="3048159" cy="510003"/>
          </a:xfrm>
          <a:prstGeom prst="rect">
            <a:avLst/>
          </a:prstGeom>
        </p:spPr>
        <p:txBody>
          <a:bodyPr vert="horz" lIns="98280" tIns="49140" rIns="98280" bIns="49140" rtlCol="0"/>
          <a:lstStyle>
            <a:lvl1pPr algn="r">
              <a:defRPr sz="1300"/>
            </a:lvl1pPr>
          </a:lstStyle>
          <a:p>
            <a:fld id="{86156027-63A1-4B11-A407-938C8C4BAFCE}" type="datetimeFigureOut">
              <a:rPr lang="fr-FR" smtClean="0"/>
              <a:t>23/05/2024</a:t>
            </a:fld>
            <a:endParaRPr lang="fr-FR"/>
          </a:p>
        </p:txBody>
      </p:sp>
      <p:sp>
        <p:nvSpPr>
          <p:cNvPr id="4" name="Espace réservé de l'image des diapositives 3"/>
          <p:cNvSpPr>
            <a:spLocks noGrp="1" noRot="1" noChangeAspect="1"/>
          </p:cNvSpPr>
          <p:nvPr>
            <p:ph type="sldImg" idx="2"/>
          </p:nvPr>
        </p:nvSpPr>
        <p:spPr>
          <a:xfrm>
            <a:off x="468313" y="1270000"/>
            <a:ext cx="6097587" cy="3430588"/>
          </a:xfrm>
          <a:prstGeom prst="rect">
            <a:avLst/>
          </a:prstGeom>
          <a:noFill/>
          <a:ln w="12700">
            <a:solidFill>
              <a:prstClr val="black"/>
            </a:solidFill>
          </a:ln>
        </p:spPr>
        <p:txBody>
          <a:bodyPr vert="horz" lIns="98280" tIns="49140" rIns="98280" bIns="49140" rtlCol="0" anchor="ctr"/>
          <a:lstStyle/>
          <a:p>
            <a:endParaRPr lang="fr-FR"/>
          </a:p>
        </p:txBody>
      </p:sp>
      <p:sp>
        <p:nvSpPr>
          <p:cNvPr id="5" name="Espace réservé des notes 4"/>
          <p:cNvSpPr>
            <a:spLocks noGrp="1"/>
          </p:cNvSpPr>
          <p:nvPr>
            <p:ph type="body" sz="quarter" idx="3"/>
          </p:nvPr>
        </p:nvSpPr>
        <p:spPr>
          <a:xfrm>
            <a:off x="703422" y="4891792"/>
            <a:ext cx="5627370" cy="4002375"/>
          </a:xfrm>
          <a:prstGeom prst="rect">
            <a:avLst/>
          </a:prstGeom>
        </p:spPr>
        <p:txBody>
          <a:bodyPr vert="horz" lIns="98280" tIns="49140" rIns="98280" bIns="4914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654761"/>
            <a:ext cx="3048159" cy="510002"/>
          </a:xfrm>
          <a:prstGeom prst="rect">
            <a:avLst/>
          </a:prstGeom>
        </p:spPr>
        <p:txBody>
          <a:bodyPr vert="horz" lIns="98280" tIns="49140" rIns="98280" bIns="4914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84426" y="9654761"/>
            <a:ext cx="3048159" cy="510002"/>
          </a:xfrm>
          <a:prstGeom prst="rect">
            <a:avLst/>
          </a:prstGeom>
        </p:spPr>
        <p:txBody>
          <a:bodyPr vert="horz" lIns="98280" tIns="49140" rIns="98280" bIns="49140" rtlCol="0" anchor="b"/>
          <a:lstStyle>
            <a:lvl1pPr algn="r">
              <a:defRPr sz="1300"/>
            </a:lvl1pPr>
          </a:lstStyle>
          <a:p>
            <a:fld id="{14653324-2B0C-4549-8E93-41B91E72E7A6}" type="slidenum">
              <a:rPr lang="fr-FR" smtClean="0"/>
              <a:t>‹N°›</a:t>
            </a:fld>
            <a:endParaRPr lang="fr-FR"/>
          </a:p>
        </p:txBody>
      </p:sp>
    </p:spTree>
    <p:extLst>
      <p:ext uri="{BB962C8B-B14F-4D97-AF65-F5344CB8AC3E}">
        <p14:creationId xmlns:p14="http://schemas.microsoft.com/office/powerpoint/2010/main" val="3725872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7610" y="616432"/>
            <a:ext cx="2476779" cy="813083"/>
          </a:xfrm>
          <a:prstGeom prst="rect">
            <a:avLst/>
          </a:prstGeom>
        </p:spPr>
      </p:pic>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1354667" y="2259106"/>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1E07921-E8D3-F449-B365-79086F185E7C}"/>
              </a:ext>
            </a:extLst>
          </p:cNvPr>
          <p:cNvSpPr/>
          <p:nvPr userDrawn="1"/>
        </p:nvSpPr>
        <p:spPr>
          <a:xfrm>
            <a:off x="0" y="6244292"/>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cxnSp>
        <p:nvCxnSpPr>
          <p:cNvPr id="19" name="Connecteur droit 18">
            <a:extLst>
              <a:ext uri="{FF2B5EF4-FFF2-40B4-BE49-F238E27FC236}">
                <a16:creationId xmlns:a16="http://schemas.microsoft.com/office/drawing/2014/main" id="{27648B1D-6920-E344-B792-0DB803A37D6D}"/>
              </a:ext>
            </a:extLst>
          </p:cNvPr>
          <p:cNvCxnSpPr>
            <a:cxnSpLocks/>
          </p:cNvCxnSpPr>
          <p:nvPr userDrawn="1"/>
        </p:nvCxnSpPr>
        <p:spPr>
          <a:xfrm>
            <a:off x="1354667" y="4731372"/>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641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05210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49161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6096000" y="225910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cxnSp>
        <p:nvCxnSpPr>
          <p:cNvPr id="13" name="Connecteur droit 12">
            <a:extLst>
              <a:ext uri="{FF2B5EF4-FFF2-40B4-BE49-F238E27FC236}">
                <a16:creationId xmlns:a16="http://schemas.microsoft.com/office/drawing/2014/main" id="{54CF7D64-3C60-CE4F-8D28-AB0F59161967}"/>
              </a:ext>
            </a:extLst>
          </p:cNvPr>
          <p:cNvCxnSpPr>
            <a:cxnSpLocks/>
          </p:cNvCxnSpPr>
          <p:nvPr userDrawn="1"/>
        </p:nvCxnSpPr>
        <p:spPr>
          <a:xfrm>
            <a:off x="6096000" y="496166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206" y="6383526"/>
            <a:ext cx="973667" cy="319638"/>
          </a:xfrm>
          <a:prstGeom prst="rect">
            <a:avLst/>
          </a:prstGeom>
        </p:spPr>
      </p:pic>
      <p:sp>
        <p:nvSpPr>
          <p:cNvPr id="9"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162671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508000"/>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1958857"/>
            <a:ext cx="4724400" cy="3751381"/>
          </a:xfrm>
        </p:spPr>
        <p:txBody>
          <a:bodyPr>
            <a:normAutofit/>
          </a:bodyPr>
          <a:lstStyle>
            <a:lvl1pPr marL="0" indent="0" algn="l">
              <a:buNone/>
              <a:defRPr sz="1800" b="0" i="0">
                <a:solidFill>
                  <a:schemeClr val="bg2">
                    <a:lumMod val="90000"/>
                  </a:schemeClr>
                </a:solidFill>
                <a:latin typeface="Barlow Condensed" pitchFamily="2" charset="77"/>
              </a:defRPr>
            </a:lvl1pPr>
          </a:lstStyle>
          <a:p>
            <a:pPr lvl="0"/>
            <a:r>
              <a:rPr lang="fr-FR" dirty="0"/>
              <a:t>Sous titre</a:t>
            </a:r>
          </a:p>
        </p:txBody>
      </p: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1" y="6383526"/>
            <a:ext cx="973667" cy="319638"/>
          </a:xfrm>
          <a:prstGeom prst="rect">
            <a:avLst/>
          </a:prstGeom>
        </p:spPr>
      </p:pic>
      <p:sp>
        <p:nvSpPr>
          <p:cNvPr id="7"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150242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userDrawn="1"/>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userDrawn="1"/>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B87BE1D-17BC-934B-9EA2-FCEFDDA94E2B}"/>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383526"/>
            <a:ext cx="973667" cy="319638"/>
          </a:xfrm>
          <a:prstGeom prst="rect">
            <a:avLst/>
          </a:prstGeom>
        </p:spPr>
      </p:pic>
      <p:sp>
        <p:nvSpPr>
          <p:cNvPr id="8"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08467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9901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40848969-C5B4-8840-B9F6-42B20468B1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763" y="2240351"/>
            <a:ext cx="296053" cy="296053"/>
          </a:xfrm>
          <a:prstGeom prst="rect">
            <a:avLst/>
          </a:prstGeom>
        </p:spPr>
      </p:pic>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cxnSp>
        <p:nvCxnSpPr>
          <p:cNvPr id="29" name="Connecteur droit 28">
            <a:extLst>
              <a:ext uri="{FF2B5EF4-FFF2-40B4-BE49-F238E27FC236}">
                <a16:creationId xmlns:a16="http://schemas.microsoft.com/office/drawing/2014/main" id="{F40D4839-F9F3-F94C-9E35-720698E32093}"/>
              </a:ext>
            </a:extLst>
          </p:cNvPr>
          <p:cNvCxnSpPr>
            <a:cxnSpLocks/>
          </p:cNvCxnSpPr>
          <p:nvPr userDrawn="1"/>
        </p:nvCxnSpPr>
        <p:spPr>
          <a:xfrm>
            <a:off x="7392691" y="6044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693019DB-6CDE-4B49-8CA8-EDBA0DCAAB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763" y="4139286"/>
            <a:ext cx="296053" cy="296053"/>
          </a:xfrm>
          <a:prstGeom prst="rect">
            <a:avLst/>
          </a:prstGeom>
        </p:spPr>
      </p:pic>
      <p:sp>
        <p:nvSpPr>
          <p:cNvPr id="31" name="Rectangle 30">
            <a:extLst>
              <a:ext uri="{FF2B5EF4-FFF2-40B4-BE49-F238E27FC236}">
                <a16:creationId xmlns:a16="http://schemas.microsoft.com/office/drawing/2014/main" id="{E7157D7F-DA88-814A-ADC9-59ED5355A15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032" y="6392378"/>
            <a:ext cx="973667" cy="319638"/>
          </a:xfrm>
          <a:prstGeom prst="rect">
            <a:avLst/>
          </a:prstGeom>
        </p:spPr>
      </p:pic>
      <p:sp>
        <p:nvSpPr>
          <p:cNvPr id="1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40289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989"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10"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49096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apositive de t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562851" y="493127"/>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898" y="6383526"/>
            <a:ext cx="973667" cy="319638"/>
          </a:xfrm>
          <a:prstGeom prst="rect">
            <a:avLst/>
          </a:prstGeom>
        </p:spPr>
      </p:pic>
      <p:sp>
        <p:nvSpPr>
          <p:cNvPr id="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27577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endParaRPr lang="fr-FR"/>
          </a:p>
        </p:txBody>
      </p:sp>
      <p:sp>
        <p:nvSpPr>
          <p:cNvPr id="11" name="Rectangle 10">
            <a:extLst>
              <a:ext uri="{FF2B5EF4-FFF2-40B4-BE49-F238E27FC236}">
                <a16:creationId xmlns:a16="http://schemas.microsoft.com/office/drawing/2014/main" id="{AAF2A963-6FE3-114F-B0B3-BBBD92773229}"/>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991" y="6397190"/>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cxnSp>
        <p:nvCxnSpPr>
          <p:cNvPr id="8" name="Connecteur droit 7">
            <a:extLst>
              <a:ext uri="{FF2B5EF4-FFF2-40B4-BE49-F238E27FC236}">
                <a16:creationId xmlns:a16="http://schemas.microsoft.com/office/drawing/2014/main" id="{19909E05-551C-1040-8407-0700B8469BFD}"/>
              </a:ext>
            </a:extLst>
          </p:cNvPr>
          <p:cNvCxnSpPr>
            <a:cxnSpLocks/>
          </p:cNvCxnSpPr>
          <p:nvPr userDrawn="1"/>
        </p:nvCxnSpPr>
        <p:spPr>
          <a:xfrm>
            <a:off x="639763" y="5207000"/>
            <a:ext cx="1102672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888A12D6-2D45-B646-8992-FF27FD097107}"/>
              </a:ext>
            </a:extLst>
          </p:cNvPr>
          <p:cNvSpPr/>
          <p:nvPr userDrawn="1"/>
        </p:nvSpPr>
        <p:spPr>
          <a:xfrm>
            <a:off x="639763"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81E758D3-E62E-3140-99C0-5B7E04D4E5CC}"/>
              </a:ext>
            </a:extLst>
          </p:cNvPr>
          <p:cNvCxnSpPr/>
          <p:nvPr userDrawn="1"/>
        </p:nvCxnSpPr>
        <p:spPr>
          <a:xfrm flipV="1">
            <a:off x="699029"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0" name="Espace réservé du texte 29">
            <a:extLst>
              <a:ext uri="{FF2B5EF4-FFF2-40B4-BE49-F238E27FC236}">
                <a16:creationId xmlns:a16="http://schemas.microsoft.com/office/drawing/2014/main" id="{29BA5ACD-11F2-2D4E-8B44-1F070A37329F}"/>
              </a:ext>
            </a:extLst>
          </p:cNvPr>
          <p:cNvSpPr>
            <a:spLocks noGrp="1"/>
          </p:cNvSpPr>
          <p:nvPr>
            <p:ph type="body" sz="quarter" idx="16" hasCustomPrompt="1"/>
          </p:nvPr>
        </p:nvSpPr>
        <p:spPr>
          <a:xfrm>
            <a:off x="75882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3" name="Espace réservé du texte 6">
            <a:extLst>
              <a:ext uri="{FF2B5EF4-FFF2-40B4-BE49-F238E27FC236}">
                <a16:creationId xmlns:a16="http://schemas.microsoft.com/office/drawing/2014/main" id="{342A469D-65AE-1A40-8087-CDD1A09F9F55}"/>
              </a:ext>
            </a:extLst>
          </p:cNvPr>
          <p:cNvSpPr>
            <a:spLocks noGrp="1"/>
          </p:cNvSpPr>
          <p:nvPr>
            <p:ph type="body" sz="quarter" idx="18" hasCustomPrompt="1"/>
          </p:nvPr>
        </p:nvSpPr>
        <p:spPr>
          <a:xfrm>
            <a:off x="75829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4" name="Espace réservé du texte 29">
            <a:extLst>
              <a:ext uri="{FF2B5EF4-FFF2-40B4-BE49-F238E27FC236}">
                <a16:creationId xmlns:a16="http://schemas.microsoft.com/office/drawing/2014/main" id="{2CF2D7A5-784E-024C-8055-664816722DFC}"/>
              </a:ext>
            </a:extLst>
          </p:cNvPr>
          <p:cNvSpPr>
            <a:spLocks noGrp="1"/>
          </p:cNvSpPr>
          <p:nvPr>
            <p:ph type="body" sz="quarter" idx="19" hasCustomPrompt="1"/>
          </p:nvPr>
        </p:nvSpPr>
        <p:spPr>
          <a:xfrm>
            <a:off x="75882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5" name="Espace réservé du texte 29">
            <a:extLst>
              <a:ext uri="{FF2B5EF4-FFF2-40B4-BE49-F238E27FC236}">
                <a16:creationId xmlns:a16="http://schemas.microsoft.com/office/drawing/2014/main" id="{05F3DFC8-3166-0046-A2F6-7A5BFF3AE195}"/>
              </a:ext>
            </a:extLst>
          </p:cNvPr>
          <p:cNvSpPr>
            <a:spLocks noGrp="1"/>
          </p:cNvSpPr>
          <p:nvPr>
            <p:ph type="body" sz="quarter" idx="20" hasCustomPrompt="1"/>
          </p:nvPr>
        </p:nvSpPr>
        <p:spPr>
          <a:xfrm>
            <a:off x="3247643"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6" name="Espace réservé du texte 6">
            <a:extLst>
              <a:ext uri="{FF2B5EF4-FFF2-40B4-BE49-F238E27FC236}">
                <a16:creationId xmlns:a16="http://schemas.microsoft.com/office/drawing/2014/main" id="{36094160-FA72-0E44-8DC0-8BE92CAD7CB4}"/>
              </a:ext>
            </a:extLst>
          </p:cNvPr>
          <p:cNvSpPr>
            <a:spLocks noGrp="1"/>
          </p:cNvSpPr>
          <p:nvPr>
            <p:ph type="body" sz="quarter" idx="21" hasCustomPrompt="1"/>
          </p:nvPr>
        </p:nvSpPr>
        <p:spPr>
          <a:xfrm>
            <a:off x="3247114"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7" name="Espace réservé du texte 29">
            <a:extLst>
              <a:ext uri="{FF2B5EF4-FFF2-40B4-BE49-F238E27FC236}">
                <a16:creationId xmlns:a16="http://schemas.microsoft.com/office/drawing/2014/main" id="{D0F313D8-35C3-EA46-8035-771A1D215061}"/>
              </a:ext>
            </a:extLst>
          </p:cNvPr>
          <p:cNvSpPr>
            <a:spLocks noGrp="1"/>
          </p:cNvSpPr>
          <p:nvPr>
            <p:ph type="body" sz="quarter" idx="22" hasCustomPrompt="1"/>
          </p:nvPr>
        </p:nvSpPr>
        <p:spPr>
          <a:xfrm>
            <a:off x="3247643"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8" name="Espace réservé du texte 29">
            <a:extLst>
              <a:ext uri="{FF2B5EF4-FFF2-40B4-BE49-F238E27FC236}">
                <a16:creationId xmlns:a16="http://schemas.microsoft.com/office/drawing/2014/main" id="{4BD91171-FB71-A840-8646-14260A822143}"/>
              </a:ext>
            </a:extLst>
          </p:cNvPr>
          <p:cNvSpPr>
            <a:spLocks noGrp="1"/>
          </p:cNvSpPr>
          <p:nvPr>
            <p:ph type="body" sz="quarter" idx="23" hasCustomPrompt="1"/>
          </p:nvPr>
        </p:nvSpPr>
        <p:spPr>
          <a:xfrm>
            <a:off x="5860214"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9" name="Espace réservé du texte 6">
            <a:extLst>
              <a:ext uri="{FF2B5EF4-FFF2-40B4-BE49-F238E27FC236}">
                <a16:creationId xmlns:a16="http://schemas.microsoft.com/office/drawing/2014/main" id="{BD6CF42D-1A2D-3647-AAAF-F515710634C3}"/>
              </a:ext>
            </a:extLst>
          </p:cNvPr>
          <p:cNvSpPr>
            <a:spLocks noGrp="1"/>
          </p:cNvSpPr>
          <p:nvPr>
            <p:ph type="body" sz="quarter" idx="24" hasCustomPrompt="1"/>
          </p:nvPr>
        </p:nvSpPr>
        <p:spPr>
          <a:xfrm>
            <a:off x="5859685"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0" name="Espace réservé du texte 29">
            <a:extLst>
              <a:ext uri="{FF2B5EF4-FFF2-40B4-BE49-F238E27FC236}">
                <a16:creationId xmlns:a16="http://schemas.microsoft.com/office/drawing/2014/main" id="{F59990C6-8D4F-0448-9839-2BE951FC8F6A}"/>
              </a:ext>
            </a:extLst>
          </p:cNvPr>
          <p:cNvSpPr>
            <a:spLocks noGrp="1"/>
          </p:cNvSpPr>
          <p:nvPr>
            <p:ph type="body" sz="quarter" idx="25" hasCustomPrompt="1"/>
          </p:nvPr>
        </p:nvSpPr>
        <p:spPr>
          <a:xfrm>
            <a:off x="5860214"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1" name="Espace réservé du texte 29">
            <a:extLst>
              <a:ext uri="{FF2B5EF4-FFF2-40B4-BE49-F238E27FC236}">
                <a16:creationId xmlns:a16="http://schemas.microsoft.com/office/drawing/2014/main" id="{41C3A053-6E33-0140-A353-0A1358F3E783}"/>
              </a:ext>
            </a:extLst>
          </p:cNvPr>
          <p:cNvSpPr>
            <a:spLocks noGrp="1"/>
          </p:cNvSpPr>
          <p:nvPr>
            <p:ph type="body" sz="quarter" idx="26" hasCustomPrompt="1"/>
          </p:nvPr>
        </p:nvSpPr>
        <p:spPr>
          <a:xfrm>
            <a:off x="8300906"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2" name="Espace réservé du texte 6">
            <a:extLst>
              <a:ext uri="{FF2B5EF4-FFF2-40B4-BE49-F238E27FC236}">
                <a16:creationId xmlns:a16="http://schemas.microsoft.com/office/drawing/2014/main" id="{4347759B-830A-5841-87FE-0F1F7C1CCF71}"/>
              </a:ext>
            </a:extLst>
          </p:cNvPr>
          <p:cNvSpPr>
            <a:spLocks noGrp="1"/>
          </p:cNvSpPr>
          <p:nvPr>
            <p:ph type="body" sz="quarter" idx="27" hasCustomPrompt="1"/>
          </p:nvPr>
        </p:nvSpPr>
        <p:spPr>
          <a:xfrm>
            <a:off x="8300377"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3" name="Espace réservé du texte 29">
            <a:extLst>
              <a:ext uri="{FF2B5EF4-FFF2-40B4-BE49-F238E27FC236}">
                <a16:creationId xmlns:a16="http://schemas.microsoft.com/office/drawing/2014/main" id="{AD8F85C9-8D4B-5E46-BAE3-9B18DE0FD0F1}"/>
              </a:ext>
            </a:extLst>
          </p:cNvPr>
          <p:cNvSpPr>
            <a:spLocks noGrp="1"/>
          </p:cNvSpPr>
          <p:nvPr>
            <p:ph type="body" sz="quarter" idx="28" hasCustomPrompt="1"/>
          </p:nvPr>
        </p:nvSpPr>
        <p:spPr>
          <a:xfrm>
            <a:off x="8300906"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4" name="Espace réservé du texte 29">
            <a:extLst>
              <a:ext uri="{FF2B5EF4-FFF2-40B4-BE49-F238E27FC236}">
                <a16:creationId xmlns:a16="http://schemas.microsoft.com/office/drawing/2014/main" id="{1F523A0E-165F-5040-9843-1914A540B765}"/>
              </a:ext>
            </a:extLst>
          </p:cNvPr>
          <p:cNvSpPr>
            <a:spLocks noGrp="1"/>
          </p:cNvSpPr>
          <p:nvPr>
            <p:ph type="body" sz="quarter" idx="29" hasCustomPrompt="1"/>
          </p:nvPr>
        </p:nvSpPr>
        <p:spPr>
          <a:xfrm>
            <a:off x="1045971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5" name="Espace réservé du texte 6">
            <a:extLst>
              <a:ext uri="{FF2B5EF4-FFF2-40B4-BE49-F238E27FC236}">
                <a16:creationId xmlns:a16="http://schemas.microsoft.com/office/drawing/2014/main" id="{A6BF0AA5-263C-0947-9FE7-F805E73BAA6D}"/>
              </a:ext>
            </a:extLst>
          </p:cNvPr>
          <p:cNvSpPr>
            <a:spLocks noGrp="1"/>
          </p:cNvSpPr>
          <p:nvPr>
            <p:ph type="body" sz="quarter" idx="30" hasCustomPrompt="1"/>
          </p:nvPr>
        </p:nvSpPr>
        <p:spPr>
          <a:xfrm>
            <a:off x="1045918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6" name="Espace réservé du texte 29">
            <a:extLst>
              <a:ext uri="{FF2B5EF4-FFF2-40B4-BE49-F238E27FC236}">
                <a16:creationId xmlns:a16="http://schemas.microsoft.com/office/drawing/2014/main" id="{40D06BC9-4C66-E74B-B7C6-CCB4708C3307}"/>
              </a:ext>
            </a:extLst>
          </p:cNvPr>
          <p:cNvSpPr>
            <a:spLocks noGrp="1"/>
          </p:cNvSpPr>
          <p:nvPr>
            <p:ph type="body" sz="quarter" idx="31" hasCustomPrompt="1"/>
          </p:nvPr>
        </p:nvSpPr>
        <p:spPr>
          <a:xfrm>
            <a:off x="1045971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7" name="Ellipse 46">
            <a:extLst>
              <a:ext uri="{FF2B5EF4-FFF2-40B4-BE49-F238E27FC236}">
                <a16:creationId xmlns:a16="http://schemas.microsoft.com/office/drawing/2014/main" id="{956D4C39-DB69-9B4E-8352-77BB11653BE2}"/>
              </a:ext>
            </a:extLst>
          </p:cNvPr>
          <p:cNvSpPr/>
          <p:nvPr userDrawn="1"/>
        </p:nvSpPr>
        <p:spPr>
          <a:xfrm>
            <a:off x="3109759"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58DB0FB2-D108-3446-8458-B04DFF4B8F3D}"/>
              </a:ext>
            </a:extLst>
          </p:cNvPr>
          <p:cNvCxnSpPr/>
          <p:nvPr userDrawn="1"/>
        </p:nvCxnSpPr>
        <p:spPr>
          <a:xfrm flipV="1">
            <a:off x="3169025"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C18BEF3B-8578-924E-AB7F-431409A73E2B}"/>
              </a:ext>
            </a:extLst>
          </p:cNvPr>
          <p:cNvSpPr/>
          <p:nvPr userDrawn="1"/>
        </p:nvSpPr>
        <p:spPr>
          <a:xfrm>
            <a:off x="5730296"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FE273B-B01A-D843-84FF-8BE8751091A4}"/>
              </a:ext>
            </a:extLst>
          </p:cNvPr>
          <p:cNvCxnSpPr/>
          <p:nvPr userDrawn="1"/>
        </p:nvCxnSpPr>
        <p:spPr>
          <a:xfrm flipV="1">
            <a:off x="5789562"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02C9431D-03E9-474D-8694-10D1EA5ECC28}"/>
              </a:ext>
            </a:extLst>
          </p:cNvPr>
          <p:cNvSpPr/>
          <p:nvPr userDrawn="1"/>
        </p:nvSpPr>
        <p:spPr>
          <a:xfrm>
            <a:off x="8144535"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0FF1CE6F-5B74-F944-8338-236042CB4A69}"/>
              </a:ext>
            </a:extLst>
          </p:cNvPr>
          <p:cNvCxnSpPr/>
          <p:nvPr userDrawn="1"/>
        </p:nvCxnSpPr>
        <p:spPr>
          <a:xfrm flipV="1">
            <a:off x="8203801"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4DB13A0C-2F81-EE4A-B354-F59A0915F455}"/>
              </a:ext>
            </a:extLst>
          </p:cNvPr>
          <p:cNvSpPr/>
          <p:nvPr userDrawn="1"/>
        </p:nvSpPr>
        <p:spPr>
          <a:xfrm>
            <a:off x="10319022"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a:extLst>
              <a:ext uri="{FF2B5EF4-FFF2-40B4-BE49-F238E27FC236}">
                <a16:creationId xmlns:a16="http://schemas.microsoft.com/office/drawing/2014/main" id="{B7633D77-6665-EE40-9718-D3EB05EACA24}"/>
              </a:ext>
            </a:extLst>
          </p:cNvPr>
          <p:cNvCxnSpPr/>
          <p:nvPr userDrawn="1"/>
        </p:nvCxnSpPr>
        <p:spPr>
          <a:xfrm flipV="1">
            <a:off x="10378288"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1472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47164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69F5CB15-2AA5-EA43-BEB3-236C5CBFB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8586" y="2594426"/>
            <a:ext cx="4450166" cy="1304936"/>
          </a:xfrm>
          <a:prstGeom prst="rect">
            <a:avLst/>
          </a:prstGeom>
        </p:spPr>
      </p:pic>
      <p:sp>
        <p:nvSpPr>
          <p:cNvPr id="3" name="Espace réservé du texte 2">
            <a:extLst>
              <a:ext uri="{FF2B5EF4-FFF2-40B4-BE49-F238E27FC236}">
                <a16:creationId xmlns:a16="http://schemas.microsoft.com/office/drawing/2014/main" id="{7A51A17B-300D-F243-B5A6-AE1070271FEF}"/>
              </a:ext>
            </a:extLst>
          </p:cNvPr>
          <p:cNvSpPr>
            <a:spLocks noGrp="1"/>
          </p:cNvSpPr>
          <p:nvPr>
            <p:ph type="body" sz="quarter" idx="11" hasCustomPrompt="1"/>
          </p:nvPr>
        </p:nvSpPr>
        <p:spPr>
          <a:xfrm>
            <a:off x="2185988"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8" name="Espace réservé du texte 7">
            <a:extLst>
              <a:ext uri="{FF2B5EF4-FFF2-40B4-BE49-F238E27FC236}">
                <a16:creationId xmlns:a16="http://schemas.microsoft.com/office/drawing/2014/main" id="{CFBD2DB3-CF86-5747-B748-3F2E5F82720A}"/>
              </a:ext>
            </a:extLst>
          </p:cNvPr>
          <p:cNvSpPr>
            <a:spLocks noGrp="1"/>
          </p:cNvSpPr>
          <p:nvPr>
            <p:ph type="body" sz="quarter" idx="12" hasCustomPrompt="1"/>
          </p:nvPr>
        </p:nvSpPr>
        <p:spPr>
          <a:xfrm>
            <a:off x="2185988"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pic>
        <p:nvPicPr>
          <p:cNvPr id="18" name="Image 17">
            <a:extLst>
              <a:ext uri="{FF2B5EF4-FFF2-40B4-BE49-F238E27FC236}">
                <a16:creationId xmlns:a16="http://schemas.microsoft.com/office/drawing/2014/main" id="{7691516F-9B5E-D24C-BA17-6E20994734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29469" y="2594426"/>
            <a:ext cx="4450166" cy="1304936"/>
          </a:xfrm>
          <a:prstGeom prst="rect">
            <a:avLst/>
          </a:prstGeom>
        </p:spPr>
      </p:pic>
      <p:sp>
        <p:nvSpPr>
          <p:cNvPr id="19" name="Espace réservé du texte 2">
            <a:extLst>
              <a:ext uri="{FF2B5EF4-FFF2-40B4-BE49-F238E27FC236}">
                <a16:creationId xmlns:a16="http://schemas.microsoft.com/office/drawing/2014/main" id="{554EACA6-3844-6942-A24F-4DAE7DC63758}"/>
              </a:ext>
            </a:extLst>
          </p:cNvPr>
          <p:cNvSpPr>
            <a:spLocks noGrp="1"/>
          </p:cNvSpPr>
          <p:nvPr>
            <p:ph type="body" sz="quarter" idx="13" hasCustomPrompt="1"/>
          </p:nvPr>
        </p:nvSpPr>
        <p:spPr>
          <a:xfrm>
            <a:off x="7146871"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20" name="Espace réservé du texte 7">
            <a:extLst>
              <a:ext uri="{FF2B5EF4-FFF2-40B4-BE49-F238E27FC236}">
                <a16:creationId xmlns:a16="http://schemas.microsoft.com/office/drawing/2014/main" id="{68C67EA7-30B4-C14C-8498-976F805628C6}"/>
              </a:ext>
            </a:extLst>
          </p:cNvPr>
          <p:cNvSpPr>
            <a:spLocks noGrp="1"/>
          </p:cNvSpPr>
          <p:nvPr>
            <p:ph type="body" sz="quarter" idx="14" hasCustomPrompt="1"/>
          </p:nvPr>
        </p:nvSpPr>
        <p:spPr>
          <a:xfrm>
            <a:off x="7146871"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sp>
        <p:nvSpPr>
          <p:cNvPr id="21" name="Rectangle 20">
            <a:extLst>
              <a:ext uri="{FF2B5EF4-FFF2-40B4-BE49-F238E27FC236}">
                <a16:creationId xmlns:a16="http://schemas.microsoft.com/office/drawing/2014/main" id="{A8550275-67E5-9A43-92F5-3ADF60714C8E}"/>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919" y="6383526"/>
            <a:ext cx="973667" cy="319638"/>
          </a:xfrm>
          <a:prstGeom prst="rect">
            <a:avLst/>
          </a:prstGeom>
        </p:spPr>
      </p:pic>
      <p:sp>
        <p:nvSpPr>
          <p:cNvPr id="12"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424213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2BEADD-6776-6649-80E9-FD7223EF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AD799109-C5FD-BE47-B5C1-1F8E5F58C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86612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3" r:id="rId6"/>
    <p:sldLayoutId id="2147483658" r:id="rId7"/>
    <p:sldLayoutId id="2147483654" r:id="rId8"/>
    <p:sldLayoutId id="2147483655" r:id="rId9"/>
    <p:sldLayoutId id="2147483656" r:id="rId10"/>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2017305" y="2463049"/>
            <a:ext cx="8432981" cy="2358332"/>
          </a:xfrm>
        </p:spPr>
        <p:txBody>
          <a:bodyPr>
            <a:normAutofit fontScale="62500" lnSpcReduction="20000"/>
          </a:bodyPr>
          <a:lstStyle/>
          <a:p>
            <a:r>
              <a:rPr lang="fr-FR" dirty="0">
                <a:solidFill>
                  <a:schemeClr val="tx1">
                    <a:lumMod val="50000"/>
                    <a:lumOff val="50000"/>
                  </a:schemeClr>
                </a:solidFill>
              </a:rPr>
              <a:t>Matinale RH </a:t>
            </a:r>
          </a:p>
          <a:p>
            <a:r>
              <a:rPr lang="fr-FR" sz="7700" dirty="0">
                <a:solidFill>
                  <a:srgbClr val="BE2352"/>
                </a:solidFill>
              </a:rPr>
              <a:t>DISPOSITIF DE SIGNALEMENT</a:t>
            </a:r>
          </a:p>
          <a:p>
            <a:r>
              <a:rPr lang="fr-FR" dirty="0">
                <a:solidFill>
                  <a:schemeClr val="tx1">
                    <a:lumMod val="50000"/>
                    <a:lumOff val="50000"/>
                  </a:schemeClr>
                </a:solidFill>
              </a:rPr>
              <a:t>des actes de violence, de discrimination, de harcèlement </a:t>
            </a:r>
          </a:p>
          <a:p>
            <a:r>
              <a:rPr lang="fr-FR" dirty="0">
                <a:solidFill>
                  <a:schemeClr val="tx1">
                    <a:lumMod val="50000"/>
                    <a:lumOff val="50000"/>
                  </a:schemeClr>
                </a:solidFill>
              </a:rPr>
              <a:t>et d’agissements sexistes</a:t>
            </a:r>
          </a:p>
        </p:txBody>
      </p:sp>
      <p:sp>
        <p:nvSpPr>
          <p:cNvPr id="3" name="ZoneTexte 2"/>
          <p:cNvSpPr txBox="1"/>
          <p:nvPr/>
        </p:nvSpPr>
        <p:spPr>
          <a:xfrm>
            <a:off x="5427617" y="5061857"/>
            <a:ext cx="1848394" cy="372292"/>
          </a:xfrm>
          <a:prstGeom prst="rect">
            <a:avLst/>
          </a:prstGeom>
          <a:noFill/>
        </p:spPr>
        <p:txBody>
          <a:bodyPr wrap="square" rtlCol="0">
            <a:spAutoFit/>
          </a:bodyPr>
          <a:lstStyle/>
          <a:p>
            <a:r>
              <a:rPr lang="fr-FR">
                <a:latin typeface="Barlow Condensed" panose="00000506000000000000" pitchFamily="2" charset="0"/>
              </a:rPr>
              <a:t>Jeudi 16 mai 2024</a:t>
            </a:r>
            <a:endParaRPr lang="fr-FR" dirty="0">
              <a:latin typeface="Barlow Condensed" panose="00000506000000000000" pitchFamily="2" charset="0"/>
            </a:endParaRPr>
          </a:p>
        </p:txBody>
      </p:sp>
    </p:spTree>
    <p:extLst>
      <p:ext uri="{BB962C8B-B14F-4D97-AF65-F5344CB8AC3E}">
        <p14:creationId xmlns:p14="http://schemas.microsoft.com/office/powerpoint/2010/main" val="110353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p:txBody>
          <a:bodyPr>
            <a:normAutofit/>
          </a:bodyPr>
          <a:lstStyle/>
          <a:p>
            <a:r>
              <a:rPr lang="fr-FR" dirty="0"/>
              <a:t>Définition</a:t>
            </a:r>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10</a:t>
            </a:fld>
            <a:endParaRPr lang="fr-FR"/>
          </a:p>
        </p:txBody>
      </p:sp>
      <p:sp>
        <p:nvSpPr>
          <p:cNvPr id="6" name="Espace réservé du texte 5"/>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24723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lstStyle/>
          <a:p>
            <a:r>
              <a:rPr lang="fr-FR" dirty="0"/>
              <a:t>Définition: discriminations</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11</a:t>
            </a:fld>
            <a:endParaRPr lang="fr-FR"/>
          </a:p>
        </p:txBody>
      </p:sp>
      <p:sp>
        <p:nvSpPr>
          <p:cNvPr id="5" name="Rectangle 4"/>
          <p:cNvSpPr/>
          <p:nvPr/>
        </p:nvSpPr>
        <p:spPr>
          <a:xfrm>
            <a:off x="1046637" y="2086444"/>
            <a:ext cx="10220077" cy="3970318"/>
          </a:xfrm>
          <a:prstGeom prst="rect">
            <a:avLst/>
          </a:prstGeom>
        </p:spPr>
        <p:txBody>
          <a:bodyPr wrap="square" numCol="3" spcCol="360000">
            <a:spAutoFit/>
          </a:bodyPr>
          <a:lstStyle/>
          <a:p>
            <a:pPr marL="285750" indent="-285750">
              <a:buClr>
                <a:srgbClr val="BE2352"/>
              </a:buClr>
              <a:buFont typeface="Arial" panose="020B0604020202020204" pitchFamily="34" charset="0"/>
              <a:buChar char="•"/>
            </a:pPr>
            <a:r>
              <a:rPr lang="fr-FR" dirty="0">
                <a:latin typeface="Barlow Condensed" panose="00000506000000000000" pitchFamily="2" charset="0"/>
              </a:rPr>
              <a:t>L’âge</a:t>
            </a:r>
          </a:p>
          <a:p>
            <a:pPr marL="285750" indent="-285750">
              <a:buClr>
                <a:srgbClr val="BE2352"/>
              </a:buClr>
              <a:buFont typeface="Arial" panose="020B0604020202020204" pitchFamily="34" charset="0"/>
              <a:buChar char="•"/>
            </a:pPr>
            <a:r>
              <a:rPr lang="fr-FR" dirty="0">
                <a:latin typeface="Barlow Condensed" panose="00000506000000000000" pitchFamily="2" charset="0"/>
              </a:rPr>
              <a:t>L’apparence physique</a:t>
            </a:r>
          </a:p>
          <a:p>
            <a:pPr marL="285750" indent="-285750">
              <a:buClr>
                <a:srgbClr val="BE2352"/>
              </a:buClr>
              <a:buFont typeface="Arial" panose="020B0604020202020204" pitchFamily="34" charset="0"/>
              <a:buChar char="•"/>
            </a:pPr>
            <a:r>
              <a:rPr lang="fr-FR" dirty="0">
                <a:latin typeface="Barlow Condensed" panose="00000506000000000000" pitchFamily="2" charset="0"/>
              </a:rPr>
              <a:t>L’appartenance ou non-appartenance, vraie ou supposée, à une ethnie</a:t>
            </a:r>
          </a:p>
          <a:p>
            <a:pPr marL="285750" indent="-285750">
              <a:buClr>
                <a:srgbClr val="BE2352"/>
              </a:buClr>
              <a:buFont typeface="Arial" panose="020B0604020202020204" pitchFamily="34" charset="0"/>
              <a:buChar char="•"/>
            </a:pPr>
            <a:r>
              <a:rPr lang="fr-FR" dirty="0">
                <a:latin typeface="Barlow Condensed" panose="00000506000000000000" pitchFamily="2" charset="0"/>
              </a:rPr>
              <a:t>L’appartenance ou non-appartenance, vraie ou supposée, à une nation</a:t>
            </a:r>
          </a:p>
          <a:p>
            <a:pPr marL="285750" indent="-285750">
              <a:buClr>
                <a:srgbClr val="BE2352"/>
              </a:buClr>
              <a:buFont typeface="Arial" panose="020B0604020202020204" pitchFamily="34" charset="0"/>
              <a:buChar char="•"/>
            </a:pPr>
            <a:r>
              <a:rPr lang="fr-FR" dirty="0">
                <a:latin typeface="Barlow Condensed" panose="00000506000000000000" pitchFamily="2" charset="0"/>
              </a:rPr>
              <a:t>L’appartenance ou non-appartenance, vraie ou supposée, à une prétendue race</a:t>
            </a:r>
          </a:p>
          <a:p>
            <a:pPr marL="285750" indent="-285750">
              <a:buClr>
                <a:srgbClr val="BE2352"/>
              </a:buClr>
              <a:buFont typeface="Arial" panose="020B0604020202020204" pitchFamily="34" charset="0"/>
              <a:buChar char="•"/>
            </a:pPr>
            <a:r>
              <a:rPr lang="fr-FR" dirty="0">
                <a:latin typeface="Barlow Condensed" panose="00000506000000000000" pitchFamily="2" charset="0"/>
              </a:rPr>
              <a:t>L’appartenance ou non-appartenance, vraie ou supposée, à une religion déterminée</a:t>
            </a:r>
          </a:p>
          <a:p>
            <a:pPr marL="285750" indent="-285750">
              <a:buClr>
                <a:srgbClr val="BE2352"/>
              </a:buClr>
              <a:buFont typeface="Arial" panose="020B0604020202020204" pitchFamily="34" charset="0"/>
              <a:buChar char="•"/>
            </a:pPr>
            <a:r>
              <a:rPr lang="fr-FR" dirty="0">
                <a:latin typeface="Barlow Condensed" panose="00000506000000000000" pitchFamily="2" charset="0"/>
              </a:rPr>
              <a:t>L’état de santé</a:t>
            </a:r>
          </a:p>
          <a:p>
            <a:pPr marL="285750" indent="-285750">
              <a:buClr>
                <a:srgbClr val="BE2352"/>
              </a:buClr>
              <a:buFont typeface="Arial" panose="020B0604020202020204" pitchFamily="34" charset="0"/>
              <a:buChar char="•"/>
            </a:pPr>
            <a:r>
              <a:rPr lang="fr-FR" dirty="0">
                <a:latin typeface="Barlow Condensed" panose="00000506000000000000" pitchFamily="2" charset="0"/>
              </a:rPr>
              <a:t>L’identité de genre</a:t>
            </a:r>
          </a:p>
          <a:p>
            <a:pPr marL="285750" indent="-285750">
              <a:buClr>
                <a:srgbClr val="BE2352"/>
              </a:buClr>
              <a:buFont typeface="Arial" panose="020B0604020202020204" pitchFamily="34" charset="0"/>
              <a:buChar char="•"/>
            </a:pPr>
            <a:r>
              <a:rPr lang="fr-FR" dirty="0">
                <a:latin typeface="Barlow Condensed" panose="00000506000000000000" pitchFamily="2" charset="0"/>
              </a:rPr>
              <a:t>L’orientation sexuelle</a:t>
            </a:r>
          </a:p>
          <a:p>
            <a:pPr marL="285750" indent="-285750">
              <a:buClr>
                <a:srgbClr val="BE2352"/>
              </a:buClr>
              <a:buFont typeface="Arial" panose="020B0604020202020204" pitchFamily="34" charset="0"/>
              <a:buChar char="•"/>
            </a:pPr>
            <a:r>
              <a:rPr lang="fr-FR" dirty="0">
                <a:latin typeface="Barlow Condensed" panose="00000506000000000000" pitchFamily="2" charset="0"/>
              </a:rPr>
              <a:t>La grossesse</a:t>
            </a:r>
          </a:p>
          <a:p>
            <a:pPr marL="285750" indent="-285750">
              <a:buClr>
                <a:srgbClr val="BE2352"/>
              </a:buClr>
              <a:buFont typeface="Arial" panose="020B0604020202020204" pitchFamily="34" charset="0"/>
              <a:buChar char="•"/>
            </a:pPr>
            <a:r>
              <a:rPr lang="fr-FR" dirty="0">
                <a:latin typeface="Barlow Condensed" panose="00000506000000000000" pitchFamily="2" charset="0"/>
              </a:rPr>
              <a:t>La situation de famille</a:t>
            </a:r>
          </a:p>
          <a:p>
            <a:pPr marL="285750" indent="-285750">
              <a:buClr>
                <a:srgbClr val="BE2352"/>
              </a:buClr>
              <a:buFont typeface="Arial" panose="020B0604020202020204" pitchFamily="34" charset="0"/>
              <a:buChar char="•"/>
            </a:pPr>
            <a:r>
              <a:rPr lang="fr-FR" dirty="0">
                <a:latin typeface="Barlow Condensed" panose="00000506000000000000" pitchFamily="2" charset="0"/>
              </a:rPr>
              <a:t>Le handicap</a:t>
            </a:r>
          </a:p>
          <a:p>
            <a:pPr marL="285750" indent="-285750">
              <a:buClr>
                <a:srgbClr val="BE2352"/>
              </a:buClr>
              <a:buFont typeface="Arial" panose="020B0604020202020204" pitchFamily="34" charset="0"/>
              <a:buChar char="•"/>
            </a:pPr>
            <a:r>
              <a:rPr lang="fr-FR" dirty="0">
                <a:latin typeface="Barlow Condensed" panose="00000506000000000000" pitchFamily="2" charset="0"/>
              </a:rPr>
              <a:t>Le patronyme</a:t>
            </a:r>
          </a:p>
          <a:p>
            <a:pPr marL="285750" indent="-285750">
              <a:buClr>
                <a:srgbClr val="BE2352"/>
              </a:buClr>
              <a:buFont typeface="Arial" panose="020B0604020202020204" pitchFamily="34" charset="0"/>
              <a:buChar char="•"/>
            </a:pPr>
            <a:r>
              <a:rPr lang="fr-FR" dirty="0">
                <a:latin typeface="Barlow Condensed" panose="00000506000000000000" pitchFamily="2" charset="0"/>
              </a:rPr>
              <a:t>Le sexe</a:t>
            </a:r>
          </a:p>
          <a:p>
            <a:pPr marL="285750" indent="-285750">
              <a:buClr>
                <a:srgbClr val="BE2352"/>
              </a:buClr>
              <a:buFont typeface="Arial" panose="020B0604020202020204" pitchFamily="34" charset="0"/>
              <a:buChar char="•"/>
            </a:pPr>
            <a:r>
              <a:rPr lang="fr-FR" dirty="0">
                <a:latin typeface="Barlow Condensed" panose="00000506000000000000" pitchFamily="2" charset="0"/>
              </a:rPr>
              <a:t>Les activités syndicales</a:t>
            </a:r>
          </a:p>
          <a:p>
            <a:pPr marL="285750" indent="-285750">
              <a:buClr>
                <a:srgbClr val="BE2352"/>
              </a:buClr>
              <a:buFont typeface="Arial" panose="020B0604020202020204" pitchFamily="34" charset="0"/>
              <a:buChar char="•"/>
            </a:pPr>
            <a:r>
              <a:rPr lang="fr-FR" dirty="0">
                <a:latin typeface="Barlow Condensed" panose="00000506000000000000" pitchFamily="2" charset="0"/>
              </a:rPr>
              <a:t>Les caractéristiques génétiques</a:t>
            </a:r>
          </a:p>
          <a:p>
            <a:pPr marL="285750" indent="-285750">
              <a:buClr>
                <a:srgbClr val="BE2352"/>
              </a:buClr>
              <a:buFont typeface="Arial" panose="020B0604020202020204" pitchFamily="34" charset="0"/>
              <a:buChar char="•"/>
            </a:pPr>
            <a:r>
              <a:rPr lang="fr-FR" dirty="0">
                <a:latin typeface="Barlow Condensed" panose="00000506000000000000" pitchFamily="2" charset="0"/>
              </a:rPr>
              <a:t>Les mœurs</a:t>
            </a:r>
          </a:p>
          <a:p>
            <a:pPr marL="285750" indent="-285750">
              <a:buClr>
                <a:srgbClr val="BE2352"/>
              </a:buClr>
              <a:buFont typeface="Arial" panose="020B0604020202020204" pitchFamily="34" charset="0"/>
              <a:buChar char="•"/>
            </a:pPr>
            <a:r>
              <a:rPr lang="fr-FR" dirty="0">
                <a:latin typeface="Barlow Condensed" panose="00000506000000000000" pitchFamily="2" charset="0"/>
              </a:rPr>
              <a:t>Les opinions politiques</a:t>
            </a:r>
          </a:p>
          <a:p>
            <a:pPr marL="285750" indent="-285750">
              <a:buClr>
                <a:srgbClr val="BE2352"/>
              </a:buClr>
              <a:buFont typeface="Arial" panose="020B0604020202020204" pitchFamily="34" charset="0"/>
              <a:buChar char="•"/>
            </a:pPr>
            <a:r>
              <a:rPr lang="fr-FR" dirty="0">
                <a:latin typeface="Barlow Condensed" panose="00000506000000000000" pitchFamily="2" charset="0"/>
              </a:rPr>
              <a:t>L’origine</a:t>
            </a:r>
          </a:p>
          <a:p>
            <a:pPr marL="285750" indent="-285750">
              <a:buClr>
                <a:srgbClr val="BE2352"/>
              </a:buClr>
              <a:buFont typeface="Arial" panose="020B0604020202020204" pitchFamily="34" charset="0"/>
              <a:buChar char="•"/>
            </a:pPr>
            <a:r>
              <a:rPr lang="fr-FR" dirty="0">
                <a:latin typeface="Barlow Condensed" panose="00000506000000000000" pitchFamily="2" charset="0"/>
              </a:rPr>
              <a:t>Lieu de résidence</a:t>
            </a:r>
          </a:p>
          <a:p>
            <a:pPr marL="285750" indent="-285750">
              <a:buClr>
                <a:srgbClr val="BE2352"/>
              </a:buClr>
              <a:buFont typeface="Arial" panose="020B0604020202020204" pitchFamily="34" charset="0"/>
              <a:buChar char="•"/>
            </a:pPr>
            <a:r>
              <a:rPr lang="fr-FR" dirty="0">
                <a:latin typeface="Barlow Condensed" panose="00000506000000000000" pitchFamily="2" charset="0"/>
              </a:rPr>
              <a:t>La perte d’autonomie</a:t>
            </a:r>
          </a:p>
          <a:p>
            <a:pPr marL="285750" indent="-285750">
              <a:buClr>
                <a:srgbClr val="BE2352"/>
              </a:buClr>
              <a:buFont typeface="Arial" panose="020B0604020202020204" pitchFamily="34" charset="0"/>
              <a:buChar char="•"/>
            </a:pPr>
            <a:r>
              <a:rPr lang="fr-FR" dirty="0">
                <a:latin typeface="Barlow Condensed" panose="00000506000000000000" pitchFamily="2" charset="0"/>
              </a:rPr>
              <a:t>La discrimination à l’égard d’une personne en raison de sa particulière vulnérabilité résultant de sa situation économique, apparente ou connue de son auteur</a:t>
            </a:r>
          </a:p>
          <a:p>
            <a:pPr marL="285750" indent="-285750">
              <a:buClr>
                <a:srgbClr val="BE2352"/>
              </a:buClr>
              <a:buFont typeface="Arial" panose="020B0604020202020204" pitchFamily="34" charset="0"/>
              <a:buChar char="•"/>
            </a:pPr>
            <a:r>
              <a:rPr lang="fr-FR" dirty="0">
                <a:latin typeface="Barlow Condensed" panose="00000506000000000000" pitchFamily="2" charset="0"/>
              </a:rPr>
              <a:t>La capacité à s’exprimer dans une langue autre que le français</a:t>
            </a:r>
          </a:p>
          <a:p>
            <a:pPr marL="285750" indent="-285750">
              <a:buClr>
                <a:srgbClr val="BE2352"/>
              </a:buClr>
              <a:buFont typeface="Arial" panose="020B0604020202020204" pitchFamily="34" charset="0"/>
              <a:buChar char="•"/>
            </a:pPr>
            <a:r>
              <a:rPr lang="fr-FR" dirty="0">
                <a:latin typeface="Barlow Condensed" panose="00000506000000000000" pitchFamily="2" charset="0"/>
              </a:rPr>
              <a:t>La </a:t>
            </a:r>
            <a:r>
              <a:rPr lang="fr-FR" dirty="0" err="1">
                <a:latin typeface="Barlow Condensed" panose="00000506000000000000" pitchFamily="2" charset="0"/>
              </a:rPr>
              <a:t>domicilation</a:t>
            </a:r>
            <a:r>
              <a:rPr lang="fr-FR" dirty="0">
                <a:latin typeface="Barlow Condensed" panose="00000506000000000000" pitchFamily="2" charset="0"/>
              </a:rPr>
              <a:t> bancaire</a:t>
            </a:r>
          </a:p>
          <a:p>
            <a:endParaRPr lang="fr-FR" dirty="0"/>
          </a:p>
        </p:txBody>
      </p:sp>
      <p:sp>
        <p:nvSpPr>
          <p:cNvPr id="7" name="Rectangle 6"/>
          <p:cNvSpPr/>
          <p:nvPr/>
        </p:nvSpPr>
        <p:spPr>
          <a:xfrm>
            <a:off x="951411" y="938755"/>
            <a:ext cx="10850879" cy="923330"/>
          </a:xfrm>
          <a:prstGeom prst="rect">
            <a:avLst/>
          </a:prstGeom>
        </p:spPr>
        <p:txBody>
          <a:bodyPr wrap="square">
            <a:spAutoFit/>
          </a:bodyPr>
          <a:lstStyle/>
          <a:p>
            <a:r>
              <a:rPr lang="fr-FR" dirty="0">
                <a:latin typeface="Barlow Condensed" panose="00000506000000000000" pitchFamily="2" charset="0"/>
              </a:rPr>
              <a:t>Une discrimination est une inégalité de traitement dans le domaine de l’emploi, du logement, de l’éducation, de la formation, de l’accès aux biens et services, de l’accès aux soins et aux services sociaux ,sur le fondement des critères prohibés par la loi. </a:t>
            </a:r>
          </a:p>
          <a:p>
            <a:r>
              <a:rPr lang="fr-FR" dirty="0">
                <a:latin typeface="Barlow Condensed" panose="00000506000000000000" pitchFamily="2" charset="0"/>
              </a:rPr>
              <a:t>Voici les principaux, ces derniers pouvant être évolutifs selon les changements réglementaires :</a:t>
            </a:r>
          </a:p>
        </p:txBody>
      </p:sp>
    </p:spTree>
    <p:extLst>
      <p:ext uri="{BB962C8B-B14F-4D97-AF65-F5344CB8AC3E}">
        <p14:creationId xmlns:p14="http://schemas.microsoft.com/office/powerpoint/2010/main" val="286313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lstStyle/>
          <a:p>
            <a:r>
              <a:rPr lang="fr-FR" dirty="0"/>
              <a:t>Définition : agissements sexistes</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1689603"/>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12</a:t>
            </a:fld>
            <a:endParaRPr lang="fr-FR"/>
          </a:p>
        </p:txBody>
      </p:sp>
      <p:sp>
        <p:nvSpPr>
          <p:cNvPr id="4" name="Rectangle 3"/>
          <p:cNvSpPr/>
          <p:nvPr/>
        </p:nvSpPr>
        <p:spPr>
          <a:xfrm>
            <a:off x="1123191" y="1615164"/>
            <a:ext cx="6096000" cy="2031325"/>
          </a:xfrm>
          <a:prstGeom prst="rect">
            <a:avLst/>
          </a:prstGeom>
        </p:spPr>
        <p:txBody>
          <a:bodyPr>
            <a:spAutoFit/>
          </a:bodyPr>
          <a:lstStyle/>
          <a:p>
            <a:r>
              <a:rPr lang="fr-FR" b="1" dirty="0">
                <a:solidFill>
                  <a:srgbClr val="BE2352"/>
                </a:solidFill>
                <a:latin typeface="Barlow Condensed" panose="00000506000000000000" pitchFamily="2" charset="0"/>
              </a:rPr>
              <a:t>Les agissements sexistes </a:t>
            </a:r>
          </a:p>
          <a:p>
            <a:r>
              <a:rPr lang="fr-FR" dirty="0">
                <a:latin typeface="Barlow Condensed" panose="00000506000000000000" pitchFamily="2" charset="0"/>
              </a:rPr>
              <a:t>se caractérisent notamment par le fait d’avoir pour objet ou pour effet de porter atteinte à la dignité de la personne ou de créer un environnement défavorable en fonction du sexe. Les agissements peuvent être volontaires ou involontaires. Ils peuvent, par exemple, consister en des remarques renforçant des </a:t>
            </a:r>
            <a:r>
              <a:rPr lang="fr-FR" dirty="0" err="1">
                <a:latin typeface="Barlow Condensed" panose="00000506000000000000" pitchFamily="2" charset="0"/>
              </a:rPr>
              <a:t>stéréotypessexistes</a:t>
            </a:r>
            <a:r>
              <a:rPr lang="fr-FR" dirty="0">
                <a:latin typeface="Barlow Condensed" panose="00000506000000000000" pitchFamily="2" charset="0"/>
              </a:rPr>
              <a:t>, en des incivilités ou encore en des compliments sur le physique/qualités ramenant les travailleurs à leur sexe.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191" y="1242933"/>
            <a:ext cx="4485129" cy="4485129"/>
          </a:xfrm>
          <a:prstGeom prst="rect">
            <a:avLst/>
          </a:prstGeom>
        </p:spPr>
      </p:pic>
    </p:spTree>
    <p:extLst>
      <p:ext uri="{BB962C8B-B14F-4D97-AF65-F5344CB8AC3E}">
        <p14:creationId xmlns:p14="http://schemas.microsoft.com/office/powerpoint/2010/main" val="318115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fontScale="70000" lnSpcReduction="20000"/>
          </a:bodyPr>
          <a:lstStyle/>
          <a:p>
            <a:r>
              <a:rPr lang="fr-FR" dirty="0"/>
              <a:t>Définition: violences verbales et violences physiques</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350" y="1393550"/>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13</a:t>
            </a:fld>
            <a:endParaRPr lang="fr-FR"/>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349" y="3284837"/>
            <a:ext cx="263681" cy="296053"/>
          </a:xfrm>
          <a:prstGeom prst="rect">
            <a:avLst/>
          </a:prstGeom>
        </p:spPr>
      </p:pic>
      <p:sp>
        <p:nvSpPr>
          <p:cNvPr id="4" name="Rectangle 3"/>
          <p:cNvSpPr/>
          <p:nvPr/>
        </p:nvSpPr>
        <p:spPr>
          <a:xfrm>
            <a:off x="1284514" y="1310792"/>
            <a:ext cx="10069286" cy="4524315"/>
          </a:xfrm>
          <a:prstGeom prst="rect">
            <a:avLst/>
          </a:prstGeom>
        </p:spPr>
        <p:txBody>
          <a:bodyPr wrap="square">
            <a:spAutoFit/>
          </a:bodyPr>
          <a:lstStyle/>
          <a:p>
            <a:r>
              <a:rPr lang="fr-FR" b="1" dirty="0">
                <a:solidFill>
                  <a:srgbClr val="BE2352"/>
                </a:solidFill>
                <a:latin typeface="Barlow Condensed" panose="00000506000000000000" pitchFamily="2" charset="0"/>
              </a:rPr>
              <a:t>Les violences verbales </a:t>
            </a:r>
          </a:p>
          <a:p>
            <a:r>
              <a:rPr lang="fr-FR" dirty="0">
                <a:latin typeface="Barlow Condensed" panose="00000506000000000000" pitchFamily="2" charset="0"/>
              </a:rPr>
              <a:t>sont des propos excessifs, blessants, grossiers ou des provocations à la haine, à la violence ou aux discriminations. Les propos tenus sur le ton de l’humour mais qui blessent ou stigmatisent peuvent aussi être vécus par les agents qui se sentent mis en cause comme des violences verbales. Rentrent notamment dans le cadre des violences verbales : menaces, insultes, intimidations, injures, outrages, diffamations.</a:t>
            </a:r>
          </a:p>
          <a:p>
            <a:endParaRPr lang="fr-FR" dirty="0">
              <a:latin typeface="Barlow Condensed" panose="00000506000000000000" pitchFamily="2" charset="0"/>
            </a:endParaRPr>
          </a:p>
          <a:p>
            <a:endParaRPr lang="fr-FR" dirty="0">
              <a:latin typeface="Barlow Condensed" panose="00000506000000000000" pitchFamily="2" charset="0"/>
            </a:endParaRPr>
          </a:p>
          <a:p>
            <a:r>
              <a:rPr lang="fr-FR" b="1" dirty="0">
                <a:solidFill>
                  <a:srgbClr val="BE2352"/>
                </a:solidFill>
                <a:latin typeface="Barlow Condensed" panose="00000506000000000000" pitchFamily="2" charset="0"/>
              </a:rPr>
              <a:t>Les violences physiques </a:t>
            </a:r>
          </a:p>
          <a:p>
            <a:r>
              <a:rPr lang="fr-FR" dirty="0">
                <a:latin typeface="Barlow Condensed" panose="00000506000000000000" pitchFamily="2" charset="0"/>
              </a:rPr>
              <a:t>englobent les violences qui portent atteinte à l’intégrité physique de l’individu. Il peut s’agir de coups et blessures qui impliquent un contact direct entre l’agresseur et sa victime. Elles se traduisent principalement par une ou des blessures aux conséquences multiples : préjudice esthétique, souffrance, handicap irréversible, voire perte de la vie. Sont par ailleurs aussi des violences physiques, les gestes ou agissements destinés à impressionner fortement, intimider, causer un choc émotionnel ou un trouble psychologique.</a:t>
            </a:r>
          </a:p>
          <a:p>
            <a:endParaRPr lang="fr-FR" dirty="0"/>
          </a:p>
          <a:p>
            <a:endParaRPr lang="fr-FR" dirty="0"/>
          </a:p>
          <a:p>
            <a:endParaRPr lang="fr-FR" dirty="0"/>
          </a:p>
        </p:txBody>
      </p:sp>
    </p:spTree>
    <p:extLst>
      <p:ext uri="{BB962C8B-B14F-4D97-AF65-F5344CB8AC3E}">
        <p14:creationId xmlns:p14="http://schemas.microsoft.com/office/powerpoint/2010/main" val="134320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Définition : harcèlement moral</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497" y="1291751"/>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14</a:t>
            </a:fld>
            <a:endParaRPr lang="fr-FR"/>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509" y="3323063"/>
            <a:ext cx="263681" cy="296053"/>
          </a:xfrm>
          <a:prstGeom prst="rect">
            <a:avLst/>
          </a:prstGeom>
        </p:spPr>
      </p:pic>
      <p:sp>
        <p:nvSpPr>
          <p:cNvPr id="4" name="Rectangle 3"/>
          <p:cNvSpPr/>
          <p:nvPr/>
        </p:nvSpPr>
        <p:spPr>
          <a:xfrm>
            <a:off x="1123190" y="1241241"/>
            <a:ext cx="9832983" cy="1754326"/>
          </a:xfrm>
          <a:prstGeom prst="rect">
            <a:avLst/>
          </a:prstGeom>
        </p:spPr>
        <p:txBody>
          <a:bodyPr wrap="square">
            <a:spAutoFit/>
          </a:bodyPr>
          <a:lstStyle/>
          <a:p>
            <a:r>
              <a:rPr lang="fr-FR" b="1" dirty="0">
                <a:solidFill>
                  <a:srgbClr val="BE2352"/>
                </a:solidFill>
                <a:latin typeface="Barlow Condensed" panose="00000506000000000000" pitchFamily="2" charset="0"/>
              </a:rPr>
              <a:t>Le harcèlement moral au travail </a:t>
            </a:r>
          </a:p>
          <a:p>
            <a:r>
              <a:rPr lang="fr-FR" dirty="0">
                <a:latin typeface="Barlow Condensed" panose="00000506000000000000" pitchFamily="2" charset="0"/>
              </a:rPr>
              <a:t>peut être défini comme un ensemble d’agissements répétés qui ont pour objet ou pour effet une dégradation des conditions de travail susceptible de porter atteinte aux droits de l’agent, et à sa dignité, d’altérer sa santé physique ou mentale ou encore de compromettre son avenir professionnel. Le harcèlement moral peut se manifester par des gestes, des paroles ou une simple attitude. Ainsi, une personne est victime de harcèlement moral lorsqu’elle est confrontée à des situations humiliantes de façon répétée, dans l’exercice de ses fonctions.</a:t>
            </a:r>
          </a:p>
        </p:txBody>
      </p:sp>
      <p:sp>
        <p:nvSpPr>
          <p:cNvPr id="5" name="Rectangle 4"/>
          <p:cNvSpPr/>
          <p:nvPr/>
        </p:nvSpPr>
        <p:spPr>
          <a:xfrm>
            <a:off x="1212668" y="3323063"/>
            <a:ext cx="7702732" cy="1477328"/>
          </a:xfrm>
          <a:prstGeom prst="rect">
            <a:avLst/>
          </a:prstGeom>
        </p:spPr>
        <p:txBody>
          <a:bodyPr wrap="square">
            <a:spAutoFit/>
          </a:bodyPr>
          <a:lstStyle/>
          <a:p>
            <a:r>
              <a:rPr lang="fr-FR" b="1" dirty="0">
                <a:solidFill>
                  <a:srgbClr val="BE2352"/>
                </a:solidFill>
                <a:latin typeface="Barlow Condensed" panose="00000506000000000000" pitchFamily="2" charset="0"/>
              </a:rPr>
              <a:t>Différentes situations sont récurrentes :</a:t>
            </a:r>
          </a:p>
          <a:p>
            <a:pPr marL="742950" lvl="1" indent="-285750">
              <a:buClr>
                <a:srgbClr val="D01050"/>
              </a:buClr>
              <a:buFont typeface="Arial" panose="020B0604020202020204" pitchFamily="34" charset="0"/>
              <a:buChar char="•"/>
            </a:pPr>
            <a:r>
              <a:rPr lang="fr-FR" dirty="0">
                <a:latin typeface="Barlow Condensed" panose="00000506000000000000" pitchFamily="2" charset="0"/>
              </a:rPr>
              <a:t>Relation de pouvoir entre l’agent et sa victime ;</a:t>
            </a:r>
          </a:p>
          <a:p>
            <a:pPr marL="742950" lvl="1" indent="-285750">
              <a:buClr>
                <a:srgbClr val="D01050"/>
              </a:buClr>
              <a:buFont typeface="Arial" panose="020B0604020202020204" pitchFamily="34" charset="0"/>
              <a:buChar char="•"/>
            </a:pPr>
            <a:r>
              <a:rPr lang="fr-FR" dirty="0">
                <a:latin typeface="Barlow Condensed" panose="00000506000000000000" pitchFamily="2" charset="0"/>
              </a:rPr>
              <a:t>Isolement qui vise à la séparation de l’agent de son collectif de travail ;</a:t>
            </a:r>
          </a:p>
          <a:p>
            <a:pPr marL="742950" lvl="1" indent="-285750">
              <a:buClr>
                <a:srgbClr val="D01050"/>
              </a:buClr>
              <a:buFont typeface="Arial" panose="020B0604020202020204" pitchFamily="34" charset="0"/>
              <a:buChar char="•"/>
            </a:pPr>
            <a:r>
              <a:rPr lang="fr-FR" dirty="0">
                <a:latin typeface="Barlow Condensed" panose="00000506000000000000" pitchFamily="2" charset="0"/>
              </a:rPr>
              <a:t>Persécutions qui visent la surveillance permanente des faits et gestes de l’agent ;</a:t>
            </a:r>
          </a:p>
          <a:p>
            <a:pPr marL="742950" lvl="1" indent="-285750">
              <a:buClr>
                <a:srgbClr val="D01050"/>
              </a:buClr>
              <a:buFont typeface="Arial" panose="020B0604020202020204" pitchFamily="34" charset="0"/>
              <a:buChar char="•"/>
            </a:pPr>
            <a:r>
              <a:rPr lang="fr-FR" dirty="0">
                <a:latin typeface="Barlow Condensed" panose="00000506000000000000" pitchFamily="2" charset="0"/>
              </a:rPr>
              <a:t>Harcèlement punitif qui met les personnes en situation de justification constante.</a:t>
            </a:r>
          </a:p>
        </p:txBody>
      </p:sp>
    </p:spTree>
    <p:extLst>
      <p:ext uri="{BB962C8B-B14F-4D97-AF65-F5344CB8AC3E}">
        <p14:creationId xmlns:p14="http://schemas.microsoft.com/office/powerpoint/2010/main" val="38277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Définition : harcèlement moral</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259" y="2269338"/>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15</a:t>
            </a:fld>
            <a:endParaRPr lang="fr-FR"/>
          </a:p>
        </p:txBody>
      </p:sp>
      <p:sp>
        <p:nvSpPr>
          <p:cNvPr id="4" name="Rectangle 3"/>
          <p:cNvSpPr/>
          <p:nvPr/>
        </p:nvSpPr>
        <p:spPr>
          <a:xfrm>
            <a:off x="1123191" y="2269338"/>
            <a:ext cx="5506209" cy="2031325"/>
          </a:xfrm>
          <a:prstGeom prst="rect">
            <a:avLst/>
          </a:prstGeom>
        </p:spPr>
        <p:txBody>
          <a:bodyPr wrap="square">
            <a:spAutoFit/>
          </a:bodyPr>
          <a:lstStyle/>
          <a:p>
            <a:r>
              <a:rPr lang="fr-FR" b="1" dirty="0">
                <a:solidFill>
                  <a:srgbClr val="BE2352"/>
                </a:solidFill>
                <a:latin typeface="Barlow Condensed" panose="00000506000000000000" pitchFamily="2" charset="0"/>
              </a:rPr>
              <a:t>Le harcèlement moral, </a:t>
            </a:r>
            <a:r>
              <a:rPr lang="fr-FR" dirty="0">
                <a:latin typeface="Barlow Condensed" panose="00000506000000000000" pitchFamily="2" charset="0"/>
              </a:rPr>
              <a:t>c’est le cumul des 3 facteurs :</a:t>
            </a:r>
          </a:p>
          <a:p>
            <a:pPr marL="742950" lvl="1" indent="-285750">
              <a:buClr>
                <a:srgbClr val="D01050"/>
              </a:buClr>
              <a:buFont typeface="Arial" panose="020B0604020202020204" pitchFamily="34" charset="0"/>
              <a:buChar char="•"/>
            </a:pPr>
            <a:r>
              <a:rPr lang="fr-FR" dirty="0">
                <a:latin typeface="Barlow Condensed" panose="00000506000000000000" pitchFamily="2" charset="0"/>
              </a:rPr>
              <a:t>Des agissements répétés mais un seul acte peut suffire pour caractériser le harcèlement moral discriminatoire.</a:t>
            </a:r>
          </a:p>
          <a:p>
            <a:pPr marL="742950" lvl="1" indent="-285750">
              <a:buClr>
                <a:srgbClr val="D01050"/>
              </a:buClr>
              <a:buFont typeface="Arial" panose="020B0604020202020204" pitchFamily="34" charset="0"/>
              <a:buChar char="•"/>
            </a:pPr>
            <a:r>
              <a:rPr lang="fr-FR" dirty="0">
                <a:latin typeface="Barlow Condensed" panose="00000506000000000000" pitchFamily="2" charset="0"/>
              </a:rPr>
              <a:t>Une dégradation des conditions de travail.</a:t>
            </a:r>
          </a:p>
          <a:p>
            <a:pPr marL="742950" lvl="1" indent="-285750">
              <a:buClr>
                <a:srgbClr val="D01050"/>
              </a:buClr>
              <a:buFont typeface="Arial" panose="020B0604020202020204" pitchFamily="34" charset="0"/>
              <a:buChar char="•"/>
            </a:pPr>
            <a:r>
              <a:rPr lang="fr-FR" dirty="0">
                <a:latin typeface="Barlow Condensed" panose="00000506000000000000" pitchFamily="2" charset="0"/>
              </a:rPr>
              <a:t>Une atteinte aux droits et à la dignité, une altération de la santé physique ou mentale ou le fait de compromettre l’avenir professionnel de l’agent.</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321" y="0"/>
            <a:ext cx="3967479" cy="3957195"/>
          </a:xfrm>
          <a:prstGeom prst="rect">
            <a:avLst/>
          </a:prstGeom>
        </p:spPr>
      </p:pic>
    </p:spTree>
    <p:extLst>
      <p:ext uri="{BB962C8B-B14F-4D97-AF65-F5344CB8AC3E}">
        <p14:creationId xmlns:p14="http://schemas.microsoft.com/office/powerpoint/2010/main" val="157371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Définition: harcèlement sexuel</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154" y="1603823"/>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16</a:t>
            </a:fld>
            <a:endParaRPr lang="fr-FR"/>
          </a:p>
        </p:txBody>
      </p:sp>
      <p:sp>
        <p:nvSpPr>
          <p:cNvPr id="4" name="Rectangle 3"/>
          <p:cNvSpPr/>
          <p:nvPr/>
        </p:nvSpPr>
        <p:spPr>
          <a:xfrm>
            <a:off x="1123191" y="2875359"/>
            <a:ext cx="9138261" cy="2616101"/>
          </a:xfrm>
          <a:prstGeom prst="rect">
            <a:avLst/>
          </a:prstGeom>
        </p:spPr>
        <p:txBody>
          <a:bodyPr wrap="square">
            <a:spAutoFit/>
          </a:bodyPr>
          <a:lstStyle/>
          <a:p>
            <a:r>
              <a:rPr lang="fr-FR" b="1" dirty="0">
                <a:solidFill>
                  <a:srgbClr val="BE2352"/>
                </a:solidFill>
                <a:latin typeface="Barlow Condensed" panose="00000506000000000000" pitchFamily="2" charset="0"/>
              </a:rPr>
              <a:t>Le fait d’imposer </a:t>
            </a:r>
            <a:r>
              <a:rPr lang="fr-FR" dirty="0">
                <a:latin typeface="Barlow Condensed" panose="00000506000000000000" pitchFamily="2" charset="0"/>
              </a:rPr>
              <a:t>à une personne, de façon répétée, des propos ou des comportements à connotation sexuelle. </a:t>
            </a:r>
          </a:p>
          <a:p>
            <a:r>
              <a:rPr lang="fr-FR" dirty="0">
                <a:latin typeface="Barlow Condensed" panose="00000506000000000000" pitchFamily="2" charset="0"/>
              </a:rPr>
              <a:t>Ces propos ou comportements à connotation sexuelle :</a:t>
            </a:r>
          </a:p>
          <a:p>
            <a:r>
              <a:rPr lang="fr-FR" dirty="0">
                <a:latin typeface="Barlow Condensed" panose="00000506000000000000" pitchFamily="2" charset="0"/>
              </a:rPr>
              <a:t>• portent atteinte à la dignité de cette personne en raison de leur caractère dégradant</a:t>
            </a:r>
          </a:p>
          <a:p>
            <a:r>
              <a:rPr lang="fr-FR" dirty="0">
                <a:latin typeface="Barlow Condensed" panose="00000506000000000000" pitchFamily="2" charset="0"/>
              </a:rPr>
              <a:t>ou humiliant ;</a:t>
            </a:r>
          </a:p>
          <a:p>
            <a:r>
              <a:rPr lang="fr-FR" dirty="0">
                <a:latin typeface="Barlow Condensed" panose="00000506000000000000" pitchFamily="2" charset="0"/>
              </a:rPr>
              <a:t>• créent à son encontre une situation intimidante, hostile ou offensante.</a:t>
            </a:r>
          </a:p>
          <a:p>
            <a:endParaRPr lang="fr-FR" dirty="0">
              <a:latin typeface="Barlow Condensed" panose="00000506000000000000" pitchFamily="2" charset="0"/>
            </a:endParaRPr>
          </a:p>
          <a:p>
            <a:r>
              <a:rPr lang="fr-FR" b="1" dirty="0">
                <a:solidFill>
                  <a:srgbClr val="BE2352"/>
                </a:solidFill>
                <a:latin typeface="Barlow Condensed" panose="00000506000000000000" pitchFamily="2" charset="0"/>
              </a:rPr>
              <a:t>Le fait, même non répété</a:t>
            </a:r>
            <a:r>
              <a:rPr lang="fr-FR" dirty="0">
                <a:latin typeface="Barlow Condensed" panose="00000506000000000000" pitchFamily="2" charset="0"/>
              </a:rPr>
              <a:t>, d’user de toute forme de pression grave, dans le but réel ou apparent d’obtenir un acte de nature sexuelle, que celui-ci soit recherché au profit de l’auteur des faits ou au profit d’un tiers.</a:t>
            </a:r>
          </a:p>
          <a:p>
            <a:endParaRPr lang="fr-FR" sz="2000" dirty="0">
              <a:latin typeface="Barlow Condensed" panose="00000506000000000000" pitchFamily="2" charset="0"/>
            </a:endParaRPr>
          </a:p>
        </p:txBody>
      </p:sp>
      <p:sp>
        <p:nvSpPr>
          <p:cNvPr id="7" name="Rectangle 6"/>
          <p:cNvSpPr/>
          <p:nvPr/>
        </p:nvSpPr>
        <p:spPr>
          <a:xfrm>
            <a:off x="1271451" y="1560653"/>
            <a:ext cx="9348652" cy="923330"/>
          </a:xfrm>
          <a:prstGeom prst="rect">
            <a:avLst/>
          </a:prstGeom>
        </p:spPr>
        <p:txBody>
          <a:bodyPr wrap="square">
            <a:spAutoFit/>
          </a:bodyPr>
          <a:lstStyle/>
          <a:p>
            <a:r>
              <a:rPr lang="fr-FR" b="1" dirty="0">
                <a:solidFill>
                  <a:srgbClr val="BE2352"/>
                </a:solidFill>
                <a:latin typeface="Barlow Condensed" panose="00000506000000000000" pitchFamily="2" charset="0"/>
              </a:rPr>
              <a:t>Le harcèlement sexuel </a:t>
            </a:r>
          </a:p>
          <a:p>
            <a:r>
              <a:rPr lang="fr-FR" dirty="0">
                <a:latin typeface="Barlow Condensed" panose="00000506000000000000" pitchFamily="2" charset="0"/>
              </a:rPr>
              <a:t>peut se manifester par des propos ou gestes à connotation sexuelle, par une attitude particulièrement insistante malgré des refus répétés ou encore par des propositions de nature sexuelle. </a:t>
            </a:r>
          </a:p>
        </p:txBody>
      </p:sp>
    </p:spTree>
    <p:extLst>
      <p:ext uri="{BB962C8B-B14F-4D97-AF65-F5344CB8AC3E}">
        <p14:creationId xmlns:p14="http://schemas.microsoft.com/office/powerpoint/2010/main" val="44235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Vrai/faux harcèlement moral</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17</a:t>
            </a:fld>
            <a:endParaRPr lang="fr-FR"/>
          </a:p>
        </p:txBody>
      </p:sp>
      <p:sp>
        <p:nvSpPr>
          <p:cNvPr id="18" name="Rectangle 17"/>
          <p:cNvSpPr/>
          <p:nvPr/>
        </p:nvSpPr>
        <p:spPr>
          <a:xfrm>
            <a:off x="782003" y="1155876"/>
            <a:ext cx="9911542" cy="4644861"/>
          </a:xfrm>
          <a:prstGeom prst="rect">
            <a:avLst/>
          </a:prstGeom>
        </p:spPr>
        <p:txBody>
          <a:bodyPr wrap="square">
            <a:spAutoFit/>
          </a:bodyPr>
          <a:lstStyle/>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Critiques incessantes, sarcasmes répétés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Brimades, humiliations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Propos calomnieux, insultes, menaces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 Mise au placard », conditions de travail dégradantes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Refus de toute communication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Absence de consignes ou consignes contradictoires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Privation de travail ou charge excessive abusive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Tâches dépourvues de sens ou sans rapport avec les fonctions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Demander à quelqu’un de plus s’investir dans un dossier ;</a:t>
            </a: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Recadrer quelqu’un sur la qualité de son travail.</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075" y="-78373"/>
            <a:ext cx="4977390" cy="4948049"/>
          </a:xfrm>
          <a:prstGeom prst="rect">
            <a:avLst/>
          </a:prstGeom>
        </p:spPr>
      </p:pic>
    </p:spTree>
    <p:extLst>
      <p:ext uri="{BB962C8B-B14F-4D97-AF65-F5344CB8AC3E}">
        <p14:creationId xmlns:p14="http://schemas.microsoft.com/office/powerpoint/2010/main" val="161238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Vrai/faux harcèlement sexuel</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18</a:t>
            </a:fld>
            <a:endParaRPr lang="fr-FR"/>
          </a:p>
        </p:txBody>
      </p:sp>
      <p:sp>
        <p:nvSpPr>
          <p:cNvPr id="7" name="Rectangle 6"/>
          <p:cNvSpPr/>
          <p:nvPr/>
        </p:nvSpPr>
        <p:spPr>
          <a:xfrm>
            <a:off x="238302" y="1085982"/>
            <a:ext cx="4375265" cy="1477328"/>
          </a:xfrm>
          <a:prstGeom prst="rect">
            <a:avLst/>
          </a:prstGeom>
          <a:ln>
            <a:solidFill>
              <a:srgbClr val="ED8928"/>
            </a:solidFill>
          </a:ln>
        </p:spPr>
        <p:txBody>
          <a:bodyPr wrap="square">
            <a:spAutoFit/>
          </a:bodyPr>
          <a:lstStyle/>
          <a:p>
            <a:r>
              <a:rPr lang="fr-FR" dirty="0"/>
              <a:t>Le fait pour un président d’association d’avoir « conseillé » à une salariée qui se plaignait de coup de soleil de « dormir avec lui dans sa chambre, ce qui lui permettrait de lui faire du bien »</a:t>
            </a:r>
          </a:p>
        </p:txBody>
      </p:sp>
      <p:sp>
        <p:nvSpPr>
          <p:cNvPr id="10" name="Rectangle 9"/>
          <p:cNvSpPr/>
          <p:nvPr/>
        </p:nvSpPr>
        <p:spPr>
          <a:xfrm>
            <a:off x="7231405" y="4551997"/>
            <a:ext cx="3832698" cy="1200329"/>
          </a:xfrm>
          <a:prstGeom prst="rect">
            <a:avLst/>
          </a:prstGeom>
          <a:ln>
            <a:solidFill>
              <a:srgbClr val="BE2352"/>
            </a:solidFill>
          </a:ln>
        </p:spPr>
        <p:txBody>
          <a:bodyPr wrap="square">
            <a:spAutoFit/>
          </a:bodyPr>
          <a:lstStyle/>
          <a:p>
            <a:r>
              <a:rPr lang="fr-FR" dirty="0"/>
              <a:t>les remarques et blagues sexistes (exemple : raconter régulièrement des blagues sexistes à une de ses collègues de travail qui la mettent mal à l’aise) ;</a:t>
            </a:r>
          </a:p>
        </p:txBody>
      </p:sp>
      <p:sp>
        <p:nvSpPr>
          <p:cNvPr id="13" name="Rectangle 12"/>
          <p:cNvSpPr/>
          <p:nvPr/>
        </p:nvSpPr>
        <p:spPr>
          <a:xfrm>
            <a:off x="7231405" y="835283"/>
            <a:ext cx="4295842" cy="1200329"/>
          </a:xfrm>
          <a:prstGeom prst="rect">
            <a:avLst/>
          </a:prstGeom>
          <a:ln>
            <a:solidFill>
              <a:srgbClr val="BE2352"/>
            </a:solidFill>
          </a:ln>
        </p:spPr>
        <p:txBody>
          <a:bodyPr wrap="square">
            <a:spAutoFit/>
          </a:bodyPr>
          <a:lstStyle/>
          <a:p>
            <a:r>
              <a:rPr lang="fr-FR" dirty="0"/>
              <a:t>Les interpellations familières (exemples : s’adresser à une femme en employant des termes tels que « ma petite », « ma mignonne », « ma belle », « ma chérie ») ;</a:t>
            </a:r>
          </a:p>
        </p:txBody>
      </p:sp>
      <p:sp>
        <p:nvSpPr>
          <p:cNvPr id="15" name="Rectangle 14"/>
          <p:cNvSpPr/>
          <p:nvPr/>
        </p:nvSpPr>
        <p:spPr>
          <a:xfrm>
            <a:off x="661945" y="4553450"/>
            <a:ext cx="3367678" cy="923330"/>
          </a:xfrm>
          <a:prstGeom prst="rect">
            <a:avLst/>
          </a:prstGeom>
          <a:ln>
            <a:solidFill>
              <a:srgbClr val="ED8928"/>
            </a:solidFill>
          </a:ln>
        </p:spPr>
        <p:txBody>
          <a:bodyPr wrap="square">
            <a:spAutoFit/>
          </a:bodyPr>
          <a:lstStyle/>
          <a:p>
            <a:r>
              <a:rPr lang="fr-FR" dirty="0"/>
              <a:t>le fait de bloquer</a:t>
            </a:r>
          </a:p>
          <a:p>
            <a:r>
              <a:rPr lang="fr-FR" dirty="0"/>
              <a:t>une salariée contre un mur en lui touchant les fesses</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856" y="2205400"/>
            <a:ext cx="2964235" cy="2946761"/>
          </a:xfrm>
          <a:prstGeom prst="rect">
            <a:avLst/>
          </a:prstGeom>
        </p:spPr>
      </p:pic>
    </p:spTree>
    <p:extLst>
      <p:ext uri="{BB962C8B-B14F-4D97-AF65-F5344CB8AC3E}">
        <p14:creationId xmlns:p14="http://schemas.microsoft.com/office/powerpoint/2010/main" val="415696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Vrai/faux harcèlement sexuel</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19</a:t>
            </a:fld>
            <a:endParaRPr lang="fr-FR"/>
          </a:p>
        </p:txBody>
      </p:sp>
      <p:sp>
        <p:nvSpPr>
          <p:cNvPr id="8" name="Rectangle 7"/>
          <p:cNvSpPr/>
          <p:nvPr/>
        </p:nvSpPr>
        <p:spPr>
          <a:xfrm>
            <a:off x="314087" y="3531368"/>
            <a:ext cx="5630303" cy="1754326"/>
          </a:xfrm>
          <a:prstGeom prst="rect">
            <a:avLst/>
          </a:prstGeom>
          <a:ln>
            <a:solidFill>
              <a:srgbClr val="ED8928"/>
            </a:solidFill>
          </a:ln>
        </p:spPr>
        <p:txBody>
          <a:bodyPr wrap="square">
            <a:spAutoFit/>
          </a:bodyPr>
          <a:lstStyle/>
          <a:p>
            <a:r>
              <a:rPr lang="fr-FR" dirty="0"/>
              <a:t>Adresser à une jeune collègue nouvellement embauchée</a:t>
            </a:r>
          </a:p>
          <a:p>
            <a:r>
              <a:rPr lang="fr-FR" dirty="0"/>
              <a:t>de longs courriers manuscrits et de nombreux courriels</a:t>
            </a:r>
          </a:p>
          <a:p>
            <a:r>
              <a:rPr lang="fr-FR" dirty="0"/>
              <a:t>contenant des propositions et des déclarations, lui</a:t>
            </a:r>
          </a:p>
          <a:p>
            <a:r>
              <a:rPr lang="fr-FR" dirty="0"/>
              <a:t>exprimer le souhait de la rencontrer seule dans son bureau, lui adresser des invitations qu’elle a toujours refusées et lui faire faire parvenir des bouquets de fleurs </a:t>
            </a:r>
          </a:p>
        </p:txBody>
      </p:sp>
      <p:sp>
        <p:nvSpPr>
          <p:cNvPr id="9" name="Rectangle 8"/>
          <p:cNvSpPr/>
          <p:nvPr/>
        </p:nvSpPr>
        <p:spPr>
          <a:xfrm>
            <a:off x="416202" y="1256870"/>
            <a:ext cx="4700402" cy="1754326"/>
          </a:xfrm>
          <a:prstGeom prst="rect">
            <a:avLst/>
          </a:prstGeom>
          <a:ln>
            <a:solidFill>
              <a:srgbClr val="BE2352"/>
            </a:solidFill>
          </a:ln>
        </p:spPr>
        <p:txBody>
          <a:bodyPr wrap="square">
            <a:spAutoFit/>
          </a:bodyPr>
          <a:lstStyle/>
          <a:p>
            <a:r>
              <a:rPr lang="fr-FR" dirty="0"/>
              <a:t>Le fait pour un employeur de déposer sur le bureau d’une salariée, des ouvrages ou articles à caractère ou contenu sexuel, de proférer à son encontre des remarques, invitations ou propositions sexuelles parfois accompagnées de gestes déplacés.</a:t>
            </a:r>
          </a:p>
        </p:txBody>
      </p:sp>
      <p:sp>
        <p:nvSpPr>
          <p:cNvPr id="14" name="Rectangle 13"/>
          <p:cNvSpPr/>
          <p:nvPr/>
        </p:nvSpPr>
        <p:spPr>
          <a:xfrm>
            <a:off x="6572864" y="635464"/>
            <a:ext cx="4694903" cy="1200329"/>
          </a:xfrm>
          <a:prstGeom prst="rect">
            <a:avLst/>
          </a:prstGeom>
          <a:ln>
            <a:solidFill>
              <a:srgbClr val="ED8928"/>
            </a:solidFill>
          </a:ln>
        </p:spPr>
        <p:txBody>
          <a:bodyPr wrap="square">
            <a:spAutoFit/>
          </a:bodyPr>
          <a:lstStyle/>
          <a:p>
            <a:r>
              <a:rPr lang="fr-FR" dirty="0"/>
              <a:t>les considérations sexistes sur la maternité ou les charges familiales (exemple : souligner la non disponibilité d’une salariée en soirée car elle doit s’occuper de ses enfants).</a:t>
            </a:r>
          </a:p>
        </p:txBody>
      </p:sp>
      <p:sp>
        <p:nvSpPr>
          <p:cNvPr id="16" name="Rectangle 15"/>
          <p:cNvSpPr/>
          <p:nvPr/>
        </p:nvSpPr>
        <p:spPr>
          <a:xfrm>
            <a:off x="7204340" y="5101028"/>
            <a:ext cx="3431950" cy="369332"/>
          </a:xfrm>
          <a:prstGeom prst="rect">
            <a:avLst/>
          </a:prstGeom>
          <a:ln>
            <a:solidFill>
              <a:srgbClr val="BE2352"/>
            </a:solidFill>
          </a:ln>
        </p:spPr>
        <p:txBody>
          <a:bodyPr wrap="square">
            <a:spAutoFit/>
          </a:bodyPr>
          <a:lstStyle/>
          <a:p>
            <a:r>
              <a:rPr lang="fr-FR" dirty="0"/>
              <a:t>Inviter son collègue au restaurant</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075" y="1849607"/>
            <a:ext cx="3037977" cy="3020069"/>
          </a:xfrm>
          <a:prstGeom prst="rect">
            <a:avLst/>
          </a:prstGeom>
        </p:spPr>
      </p:pic>
    </p:spTree>
    <p:extLst>
      <p:ext uri="{BB962C8B-B14F-4D97-AF65-F5344CB8AC3E}">
        <p14:creationId xmlns:p14="http://schemas.microsoft.com/office/powerpoint/2010/main" val="89042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p:txBody>
          <a:bodyPr/>
          <a:lstStyle/>
          <a:p>
            <a:r>
              <a:rPr lang="fr-FR" dirty="0"/>
              <a:t>Au programme :</a:t>
            </a:r>
          </a:p>
        </p:txBody>
      </p:sp>
      <p:sp>
        <p:nvSpPr>
          <p:cNvPr id="6" name="Rectangle 5"/>
          <p:cNvSpPr/>
          <p:nvPr/>
        </p:nvSpPr>
        <p:spPr>
          <a:xfrm>
            <a:off x="823877" y="1397884"/>
            <a:ext cx="4642928" cy="2410403"/>
          </a:xfrm>
          <a:prstGeom prst="rect">
            <a:avLst/>
          </a:prstGeom>
        </p:spPr>
        <p:txBody>
          <a:bodyPr wrap="square" numCol="1" spcCol="36000">
            <a:spAutoFit/>
          </a:bodyPr>
          <a:lstStyle/>
          <a:p>
            <a:pPr>
              <a:lnSpc>
                <a:spcPct val="150000"/>
              </a:lnSpc>
              <a:spcAft>
                <a:spcPts val="600"/>
              </a:spcAft>
              <a:buClr>
                <a:srgbClr val="BD2C54"/>
              </a:buClr>
            </a:pPr>
            <a:r>
              <a:rPr lang="fr-FR" sz="1900" dirty="0">
                <a:solidFill>
                  <a:schemeClr val="tx1">
                    <a:lumMod val="50000"/>
                    <a:lumOff val="50000"/>
                  </a:schemeClr>
                </a:solidFill>
                <a:latin typeface="Barlow Condensed Medium" pitchFamily="2" charset="77"/>
              </a:rPr>
              <a:t>Propos introductif du DGS du CDG 63, Jean Patrick Serres </a:t>
            </a:r>
          </a:p>
          <a:p>
            <a:pPr>
              <a:lnSpc>
                <a:spcPct val="150000"/>
              </a:lnSpc>
              <a:spcAft>
                <a:spcPts val="600"/>
              </a:spcAft>
              <a:buClr>
                <a:srgbClr val="BD2C54"/>
              </a:buClr>
            </a:pPr>
            <a:r>
              <a:rPr lang="fr-FR" sz="1900" dirty="0">
                <a:solidFill>
                  <a:schemeClr val="tx1">
                    <a:lumMod val="50000"/>
                    <a:lumOff val="50000"/>
                  </a:schemeClr>
                </a:solidFill>
                <a:latin typeface="Barlow Condensed Medium" pitchFamily="2" charset="77"/>
              </a:rPr>
              <a:t>Cadre réglementaire</a:t>
            </a:r>
          </a:p>
          <a:p>
            <a:pPr>
              <a:lnSpc>
                <a:spcPct val="70000"/>
              </a:lnSpc>
              <a:spcBef>
                <a:spcPts val="1000"/>
              </a:spcBef>
              <a:spcAft>
                <a:spcPts val="600"/>
              </a:spcAft>
              <a:buClr>
                <a:srgbClr val="BD2C54"/>
              </a:buClr>
            </a:pPr>
            <a:r>
              <a:rPr lang="fr-FR" sz="1900" dirty="0">
                <a:solidFill>
                  <a:schemeClr val="tx1">
                    <a:lumMod val="50000"/>
                    <a:lumOff val="50000"/>
                  </a:schemeClr>
                </a:solidFill>
                <a:latin typeface="Barlow Condensed Medium" pitchFamily="2" charset="77"/>
              </a:rPr>
              <a:t>Définition et enjeux</a:t>
            </a:r>
          </a:p>
          <a:p>
            <a:pPr>
              <a:lnSpc>
                <a:spcPct val="150000"/>
              </a:lnSpc>
              <a:spcAft>
                <a:spcPts val="600"/>
              </a:spcAft>
              <a:buClr>
                <a:srgbClr val="BD2C54"/>
              </a:buClr>
            </a:pPr>
            <a:r>
              <a:rPr lang="fr-FR" sz="1900" dirty="0">
                <a:solidFill>
                  <a:schemeClr val="tx1">
                    <a:lumMod val="50000"/>
                    <a:lumOff val="50000"/>
                  </a:schemeClr>
                </a:solidFill>
                <a:latin typeface="Barlow Condensed Medium" pitchFamily="2" charset="77"/>
              </a:rPr>
              <a:t>Présentation du dispositif</a:t>
            </a:r>
            <a:endParaRPr lang="fr-FR" sz="1600" dirty="0">
              <a:solidFill>
                <a:schemeClr val="tx1">
                  <a:lumMod val="50000"/>
                  <a:lumOff val="50000"/>
                </a:schemeClr>
              </a:solidFill>
              <a:latin typeface="Barlow Condensed" panose="00000506000000000000" pitchFamily="2" charset="0"/>
            </a:endParaRP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2037" y="-77638"/>
            <a:ext cx="5094473" cy="6289909"/>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639763" y="113422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1561609"/>
            <a:ext cx="263681" cy="296053"/>
          </a:xfrm>
          <a:prstGeom prst="rect">
            <a:avLst/>
          </a:prstGeom>
        </p:spPr>
      </p:pic>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2508284"/>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2995362"/>
            <a:ext cx="263681" cy="296053"/>
          </a:xfrm>
          <a:prstGeom prst="rect">
            <a:avLst/>
          </a:prstGeom>
        </p:spPr>
      </p:pic>
      <p:pic>
        <p:nvPicPr>
          <p:cNvPr id="12" name="Image 11">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3401824"/>
            <a:ext cx="263681" cy="296053"/>
          </a:xfrm>
          <a:prstGeom prst="rect">
            <a:avLst/>
          </a:prstGeom>
        </p:spPr>
      </p:pic>
      <p:sp>
        <p:nvSpPr>
          <p:cNvPr id="2" name="Espace réservé du numéro de diapositive 1"/>
          <p:cNvSpPr>
            <a:spLocks noGrp="1"/>
          </p:cNvSpPr>
          <p:nvPr>
            <p:ph type="sldNum" sz="quarter" idx="4"/>
          </p:nvPr>
        </p:nvSpPr>
        <p:spPr/>
        <p:txBody>
          <a:bodyPr/>
          <a:lstStyle/>
          <a:p>
            <a:fld id="{FCAEEC02-F408-B546-9D74-306F62B0579E}" type="slidenum">
              <a:rPr lang="fr-FR" smtClean="0"/>
              <a:t>2</a:t>
            </a:fld>
            <a:endParaRPr lang="fr-FR" dirty="0"/>
          </a:p>
        </p:txBody>
      </p:sp>
    </p:spTree>
    <p:extLst>
      <p:ext uri="{BB962C8B-B14F-4D97-AF65-F5344CB8AC3E}">
        <p14:creationId xmlns:p14="http://schemas.microsoft.com/office/powerpoint/2010/main" val="184344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6186949" y="2848384"/>
            <a:ext cx="4847302" cy="1531887"/>
          </a:xfrm>
        </p:spPr>
        <p:txBody>
          <a:bodyPr>
            <a:normAutofit/>
          </a:bodyPr>
          <a:lstStyle/>
          <a:p>
            <a:r>
              <a:rPr lang="fr-FR" sz="4000" dirty="0"/>
              <a:t>Le dispositif proposé par le Centre de Gestion</a:t>
            </a:r>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20</a:t>
            </a:fld>
            <a:endParaRPr lang="fr-FR"/>
          </a:p>
        </p:txBody>
      </p:sp>
    </p:spTree>
    <p:extLst>
      <p:ext uri="{BB962C8B-B14F-4D97-AF65-F5344CB8AC3E}">
        <p14:creationId xmlns:p14="http://schemas.microsoft.com/office/powerpoint/2010/main" val="435028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Dispositif CDG 63</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069" y="1606664"/>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21</a:t>
            </a:fld>
            <a:endParaRPr lang="fr-FR"/>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069" y="3177095"/>
            <a:ext cx="263681" cy="296053"/>
          </a:xfrm>
          <a:prstGeom prst="rect">
            <a:avLst/>
          </a:prstGeom>
        </p:spPr>
      </p:pic>
      <p:sp>
        <p:nvSpPr>
          <p:cNvPr id="4" name="Rectangle 3"/>
          <p:cNvSpPr/>
          <p:nvPr/>
        </p:nvSpPr>
        <p:spPr>
          <a:xfrm>
            <a:off x="1565787" y="1507648"/>
            <a:ext cx="7622458" cy="4524315"/>
          </a:xfrm>
          <a:prstGeom prst="rect">
            <a:avLst/>
          </a:prstGeom>
        </p:spPr>
        <p:txBody>
          <a:bodyPr wrap="square">
            <a:spAutoFit/>
          </a:bodyPr>
          <a:lstStyle/>
          <a:p>
            <a:r>
              <a:rPr lang="fr-FR" dirty="0">
                <a:latin typeface="Barlow Condensed" panose="00000506000000000000" pitchFamily="2" charset="0"/>
              </a:rPr>
              <a:t>Un préalable pour les structures qui souhaitent bénéficier du dispositif : </a:t>
            </a:r>
          </a:p>
          <a:p>
            <a:r>
              <a:rPr lang="fr-FR" dirty="0">
                <a:latin typeface="Barlow Condensed" panose="00000506000000000000" pitchFamily="2" charset="0"/>
              </a:rPr>
              <a:t>délibérer pour </a:t>
            </a:r>
            <a:r>
              <a:rPr lang="fr-FR" b="1" dirty="0">
                <a:solidFill>
                  <a:srgbClr val="BE2352"/>
                </a:solidFill>
                <a:latin typeface="Barlow Condensed" panose="00000506000000000000" pitchFamily="2" charset="0"/>
              </a:rPr>
              <a:t>adhérer au dispositif </a:t>
            </a:r>
            <a:r>
              <a:rPr lang="fr-FR" dirty="0">
                <a:latin typeface="Barlow Condensed" panose="00000506000000000000" pitchFamily="2" charset="0"/>
              </a:rPr>
              <a:t>du CDG 63 via convention.</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coût pour les affiliés au CDG : inclus dans la cotisation obligatoire</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coût pour les collectivités non affiliés au CDG : 400 euros par dossier bénéficiant d’une orientation de la cellule signalement.</a:t>
            </a:r>
          </a:p>
          <a:p>
            <a:endParaRPr lang="fr-FR" dirty="0">
              <a:latin typeface="Barlow Condensed" panose="00000506000000000000" pitchFamily="2" charset="0"/>
            </a:endParaRPr>
          </a:p>
          <a:p>
            <a:r>
              <a:rPr lang="fr-FR" dirty="0">
                <a:latin typeface="Barlow Condensed" panose="00000506000000000000" pitchFamily="2" charset="0"/>
              </a:rPr>
              <a:t>Mise en place au sein du CDG 63 </a:t>
            </a:r>
            <a:r>
              <a:rPr lang="fr-FR" b="1" dirty="0">
                <a:solidFill>
                  <a:srgbClr val="BE2352"/>
                </a:solidFill>
                <a:latin typeface="Barlow Condensed" panose="00000506000000000000" pitchFamily="2" charset="0"/>
              </a:rPr>
              <a:t>d’un référent signalement et d’une cellule signalement</a:t>
            </a:r>
          </a:p>
          <a:p>
            <a:endParaRPr lang="fr-FR" dirty="0">
              <a:latin typeface="Barlow Condensed" panose="00000506000000000000" pitchFamily="2" charset="0"/>
            </a:endParaRPr>
          </a:p>
          <a:p>
            <a:r>
              <a:rPr lang="fr-FR" dirty="0">
                <a:latin typeface="Barlow Condensed" panose="00000506000000000000" pitchFamily="2" charset="0"/>
              </a:rPr>
              <a:t>Signalement possible via :</a:t>
            </a:r>
          </a:p>
          <a:p>
            <a:pPr marL="742950" lvl="1" indent="-285750">
              <a:buClr>
                <a:srgbClr val="BE2352"/>
              </a:buClr>
              <a:buFont typeface="Arial" panose="020B0604020202020204" pitchFamily="34" charset="0"/>
              <a:buChar char="•"/>
            </a:pPr>
            <a:r>
              <a:rPr lang="fr-FR" b="1" dirty="0">
                <a:solidFill>
                  <a:srgbClr val="BE2352"/>
                </a:solidFill>
                <a:latin typeface="Barlow Condensed" panose="00000506000000000000" pitchFamily="2" charset="0"/>
              </a:rPr>
              <a:t>Un formulaire de contact </a:t>
            </a:r>
            <a:r>
              <a:rPr lang="fr-FR" dirty="0">
                <a:latin typeface="Barlow Condensed" panose="00000506000000000000" pitchFamily="2" charset="0"/>
              </a:rPr>
              <a:t>accessible sur le site internet du CDG 63 </a:t>
            </a:r>
          </a:p>
          <a:p>
            <a:pPr lvl="1">
              <a:buClr>
                <a:srgbClr val="BE2352"/>
              </a:buClr>
            </a:pPr>
            <a:r>
              <a:rPr lang="fr-FR" dirty="0">
                <a:latin typeface="Barlow Condensed" panose="00000506000000000000" pitchFamily="2" charset="0"/>
              </a:rPr>
              <a:t>(envoi possible via courrier ou par courriel)</a:t>
            </a:r>
          </a:p>
          <a:p>
            <a:pPr marL="742950" lvl="1" indent="-285750">
              <a:buClr>
                <a:srgbClr val="BE2352"/>
              </a:buClr>
              <a:buFont typeface="Arial" panose="020B0604020202020204" pitchFamily="34" charset="0"/>
              <a:buChar char="•"/>
            </a:pPr>
            <a:r>
              <a:rPr lang="fr-FR" b="1" dirty="0">
                <a:solidFill>
                  <a:srgbClr val="BE2352"/>
                </a:solidFill>
                <a:latin typeface="Barlow Condensed" panose="00000506000000000000" pitchFamily="2" charset="0"/>
              </a:rPr>
              <a:t>Contact téléphonique </a:t>
            </a:r>
            <a:r>
              <a:rPr lang="fr-FR" dirty="0">
                <a:latin typeface="Barlow Condensed" panose="00000506000000000000" pitchFamily="2" charset="0"/>
              </a:rPr>
              <a:t>04 73 25 59 80 </a:t>
            </a:r>
          </a:p>
          <a:p>
            <a:pPr lvl="1">
              <a:buClr>
                <a:srgbClr val="BE2352"/>
              </a:buClr>
            </a:pPr>
            <a:r>
              <a:rPr lang="fr-FR" dirty="0">
                <a:latin typeface="Barlow Condensed" panose="00000506000000000000" pitchFamily="2" charset="0"/>
              </a:rPr>
              <a:t>(recueilli si et uniquement si un formulaire est adressé au CDG suite à l’appel téléphonique)</a:t>
            </a:r>
          </a:p>
          <a:p>
            <a:endParaRPr lang="fr-FR" dirty="0">
              <a:latin typeface="Barlow Condensed" panose="00000506000000000000" pitchFamily="2" charset="0"/>
            </a:endParaRPr>
          </a:p>
          <a:p>
            <a:endParaRPr lang="fr-FR" dirty="0"/>
          </a:p>
        </p:txBody>
      </p:sp>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069" y="3767031"/>
            <a:ext cx="263681" cy="29605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555" y="2481250"/>
            <a:ext cx="4564626" cy="4564626"/>
          </a:xfrm>
          <a:prstGeom prst="rect">
            <a:avLst/>
          </a:prstGeom>
        </p:spPr>
      </p:pic>
    </p:spTree>
    <p:extLst>
      <p:ext uri="{BB962C8B-B14F-4D97-AF65-F5344CB8AC3E}">
        <p14:creationId xmlns:p14="http://schemas.microsoft.com/office/powerpoint/2010/main" val="137738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Dispositif CDG 63</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22</a:t>
            </a:fld>
            <a:endParaRPr lang="fr-FR"/>
          </a:p>
        </p:txBody>
      </p:sp>
      <p:sp>
        <p:nvSpPr>
          <p:cNvPr id="4" name="ZoneTexte 3"/>
          <p:cNvSpPr txBox="1"/>
          <p:nvPr/>
        </p:nvSpPr>
        <p:spPr>
          <a:xfrm>
            <a:off x="864524" y="1553354"/>
            <a:ext cx="5610018" cy="5078313"/>
          </a:xfrm>
          <a:prstGeom prst="rect">
            <a:avLst/>
          </a:prstGeom>
          <a:noFill/>
        </p:spPr>
        <p:txBody>
          <a:bodyPr wrap="square" rtlCol="0">
            <a:spAutoFit/>
          </a:bodyPr>
          <a:lstStyle/>
          <a:p>
            <a:r>
              <a:rPr lang="fr-FR" b="1" dirty="0">
                <a:solidFill>
                  <a:srgbClr val="BE2352"/>
                </a:solidFill>
                <a:latin typeface="Barlow Condensed" panose="00000506000000000000" pitchFamily="2" charset="0"/>
              </a:rPr>
              <a:t>Recueil du signalement par le référent signalement :</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Accuse sans délai réception du signalement</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S’entretient avec l’agent présumé victime ou témoin afin de compléter les éléments à disposition (pièces du dossier…)</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Après consentement écrit de la personne, le référent en question peut s’entretenir avec d’autres témoins. Ces entretiens sont retranscrits dans un document écrit</a:t>
            </a:r>
          </a:p>
          <a:p>
            <a:endParaRPr lang="fr-FR" dirty="0">
              <a:latin typeface="Barlow Condensed" panose="00000506000000000000" pitchFamily="2" charset="0"/>
            </a:endParaRPr>
          </a:p>
          <a:p>
            <a:r>
              <a:rPr lang="fr-FR" b="1" dirty="0">
                <a:solidFill>
                  <a:srgbClr val="BE2352"/>
                </a:solidFill>
                <a:latin typeface="Barlow Condensed" panose="00000506000000000000" pitchFamily="2" charset="0"/>
              </a:rPr>
              <a:t>Orientation de l’agent présumé victime par le réfèrent signalement</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Logique de soutien immédiate</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Orientation vers les intervenants extérieurs : associations, professionnels compétents</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Orientation vers les services de santé au travail des employeurs de la présumée victime</a:t>
            </a:r>
          </a:p>
          <a:p>
            <a:endParaRPr lang="fr-FR" dirty="0"/>
          </a:p>
          <a:p>
            <a:endParaRPr lang="fr-FR" dirty="0"/>
          </a:p>
          <a:p>
            <a:endParaRPr lang="fr-FR" dirty="0"/>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843" y="1629386"/>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255" y="3944483"/>
            <a:ext cx="263681" cy="29605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542" y="254441"/>
            <a:ext cx="5796116" cy="5796116"/>
          </a:xfrm>
          <a:prstGeom prst="rect">
            <a:avLst/>
          </a:prstGeom>
        </p:spPr>
      </p:pic>
    </p:spTree>
    <p:extLst>
      <p:ext uri="{BB962C8B-B14F-4D97-AF65-F5344CB8AC3E}">
        <p14:creationId xmlns:p14="http://schemas.microsoft.com/office/powerpoint/2010/main" val="77195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Dispositif CDG 63</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23</a:t>
            </a:fld>
            <a:endParaRPr lang="fr-FR"/>
          </a:p>
        </p:txBody>
      </p:sp>
      <p:sp>
        <p:nvSpPr>
          <p:cNvPr id="4" name="Rectangle 3"/>
          <p:cNvSpPr/>
          <p:nvPr/>
        </p:nvSpPr>
        <p:spPr>
          <a:xfrm>
            <a:off x="873466" y="1259451"/>
            <a:ext cx="10150953" cy="3970318"/>
          </a:xfrm>
          <a:prstGeom prst="rect">
            <a:avLst/>
          </a:prstGeom>
        </p:spPr>
        <p:txBody>
          <a:bodyPr wrap="square">
            <a:spAutoFit/>
          </a:bodyPr>
          <a:lstStyle/>
          <a:p>
            <a:r>
              <a:rPr lang="fr-FR" b="1" dirty="0">
                <a:solidFill>
                  <a:srgbClr val="BE2352"/>
                </a:solidFill>
              </a:rPr>
              <a:t>Analyse par la cellule signalement </a:t>
            </a:r>
            <a:r>
              <a:rPr lang="fr-FR" dirty="0"/>
              <a:t>afin si nécessaire d’orienter la victime vers les autorités compétentes pour prendre toute mesure de protection fonctionnelle appropriée et assurer le traitement des faits signalés.</a:t>
            </a:r>
          </a:p>
          <a:p>
            <a:pPr marL="742950" lvl="1" indent="-285750">
              <a:buClr>
                <a:srgbClr val="D01050"/>
              </a:buClr>
              <a:buFont typeface="Arial" panose="020B0604020202020204" pitchFamily="34" charset="0"/>
              <a:buChar char="•"/>
            </a:pPr>
            <a:r>
              <a:rPr lang="fr-FR" dirty="0"/>
              <a:t>Dans les 15 jours suivant le signalement</a:t>
            </a:r>
          </a:p>
          <a:p>
            <a:pPr marL="742950" lvl="1" indent="-285750">
              <a:buClr>
                <a:srgbClr val="D01050"/>
              </a:buClr>
              <a:buFont typeface="Arial" panose="020B0604020202020204" pitchFamily="34" charset="0"/>
              <a:buChar char="•"/>
            </a:pPr>
            <a:r>
              <a:rPr lang="fr-FR" dirty="0"/>
              <a:t>Éléments du dossier</a:t>
            </a:r>
          </a:p>
          <a:p>
            <a:pPr marL="742950" lvl="1" indent="-285750">
              <a:buClr>
                <a:srgbClr val="D01050"/>
              </a:buClr>
              <a:buFont typeface="Arial" panose="020B0604020202020204" pitchFamily="34" charset="0"/>
              <a:buChar char="•"/>
            </a:pPr>
            <a:r>
              <a:rPr lang="fr-FR" dirty="0"/>
              <a:t>Cellule signalement (référent signalement, professionnel de la santé au travail, juriste, psychologue du travail)</a:t>
            </a:r>
          </a:p>
          <a:p>
            <a:pPr marL="742950" lvl="1" indent="-285750">
              <a:buClr>
                <a:srgbClr val="D01050"/>
              </a:buClr>
              <a:buFont typeface="Arial" panose="020B0604020202020204" pitchFamily="34" charset="0"/>
              <a:buChar char="•"/>
            </a:pPr>
            <a:r>
              <a:rPr lang="fr-FR" dirty="0"/>
              <a:t>Rédaction d’un compte rendu assorti de propositions</a:t>
            </a:r>
          </a:p>
          <a:p>
            <a:pPr marL="742950" lvl="1" indent="-285750">
              <a:buClr>
                <a:srgbClr val="D01050"/>
              </a:buClr>
              <a:buFont typeface="Arial" panose="020B0604020202020204" pitchFamily="34" charset="0"/>
              <a:buChar char="•"/>
            </a:pPr>
            <a:r>
              <a:rPr lang="fr-FR" dirty="0"/>
              <a:t>Compte rendu adressé à la victime et avec son consentement à son employeur (fin de la confidentialité)</a:t>
            </a:r>
          </a:p>
          <a:p>
            <a:endParaRPr lang="fr-FR" dirty="0"/>
          </a:p>
          <a:p>
            <a:r>
              <a:rPr lang="fr-FR" dirty="0"/>
              <a:t>L’employeur prend toutes les </a:t>
            </a:r>
            <a:r>
              <a:rPr lang="fr-FR" b="1" dirty="0">
                <a:solidFill>
                  <a:srgbClr val="BE2352"/>
                </a:solidFill>
              </a:rPr>
              <a:t>mesures fonctionnelles appropriées </a:t>
            </a:r>
            <a:r>
              <a:rPr lang="fr-FR" dirty="0"/>
              <a:t>et d’assurer le traitement des faits en s’appuyant si nécessaire sur les propositions de la cellule signalement</a:t>
            </a:r>
          </a:p>
          <a:p>
            <a:endParaRPr lang="fr-FR" dirty="0"/>
          </a:p>
        </p:txBody>
      </p:sp>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255" y="1310611"/>
            <a:ext cx="263681" cy="296053"/>
          </a:xfrm>
          <a:prstGeom prst="rect">
            <a:avLst/>
          </a:prstGeom>
        </p:spPr>
      </p:pic>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997" y="4304534"/>
            <a:ext cx="263681" cy="296053"/>
          </a:xfrm>
          <a:prstGeom prst="rect">
            <a:avLst/>
          </a:prstGeom>
        </p:spPr>
      </p:pic>
    </p:spTree>
    <p:extLst>
      <p:ext uri="{BB962C8B-B14F-4D97-AF65-F5344CB8AC3E}">
        <p14:creationId xmlns:p14="http://schemas.microsoft.com/office/powerpoint/2010/main" val="601940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Dispositif CDG 63</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24</a:t>
            </a:fld>
            <a:endParaRPr lang="fr-FR"/>
          </a:p>
        </p:txBody>
      </p:sp>
      <p:sp>
        <p:nvSpPr>
          <p:cNvPr id="14" name="ZoneTexte 13"/>
          <p:cNvSpPr txBox="1"/>
          <p:nvPr/>
        </p:nvSpPr>
        <p:spPr>
          <a:xfrm>
            <a:off x="715872" y="1465040"/>
            <a:ext cx="6577205" cy="3416320"/>
          </a:xfrm>
          <a:prstGeom prst="rect">
            <a:avLst/>
          </a:prstGeom>
          <a:noFill/>
        </p:spPr>
        <p:txBody>
          <a:bodyPr wrap="square" rtlCol="0">
            <a:spAutoFit/>
          </a:bodyPr>
          <a:lstStyle/>
          <a:p>
            <a:r>
              <a:rPr lang="fr-FR" b="1" dirty="0">
                <a:solidFill>
                  <a:srgbClr val="BE2352"/>
                </a:solidFill>
                <a:latin typeface="Barlow Condensed" panose="00000506000000000000" pitchFamily="2" charset="0"/>
              </a:rPr>
              <a:t>Orientation possible vers l’autorité territoriale avec le consentement de l’agent. </a:t>
            </a:r>
          </a:p>
          <a:p>
            <a:r>
              <a:rPr lang="fr-FR" dirty="0">
                <a:latin typeface="Barlow Condensed" panose="00000506000000000000" pitchFamily="2" charset="0"/>
              </a:rPr>
              <a:t>Les mesures appropriées peuvent relever de l’étude :</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D’une enquête administrative,</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Du changement d’affectation temporaire</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Procédure disciplinaire</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Protection fonctionnelle</a:t>
            </a:r>
          </a:p>
          <a:p>
            <a:pPr marL="742950" lvl="1" indent="-285750">
              <a:buClr>
                <a:srgbClr val="BE2352"/>
              </a:buClr>
              <a:buFont typeface="Arial" panose="020B0604020202020204" pitchFamily="34" charset="0"/>
              <a:buChar char="•"/>
            </a:pPr>
            <a:r>
              <a:rPr lang="fr-FR" dirty="0">
                <a:latin typeface="Barlow Condensed" panose="00000506000000000000" pitchFamily="2" charset="0"/>
              </a:rPr>
              <a:t>Toute mesure de médiation ou de promotion de la qualité relationnelle….</a:t>
            </a:r>
          </a:p>
          <a:p>
            <a:endParaRPr lang="fr-FR" dirty="0">
              <a:latin typeface="Barlow Condensed" panose="00000506000000000000" pitchFamily="2" charset="0"/>
            </a:endParaRPr>
          </a:p>
          <a:p>
            <a:r>
              <a:rPr lang="fr-FR" b="1" dirty="0">
                <a:solidFill>
                  <a:srgbClr val="BE2352"/>
                </a:solidFill>
                <a:latin typeface="Barlow Condensed" panose="00000506000000000000" pitchFamily="2" charset="0"/>
              </a:rPr>
              <a:t>Orientation possible vers les autorités judicaires </a:t>
            </a:r>
            <a:r>
              <a:rPr lang="fr-FR" dirty="0">
                <a:latin typeface="Barlow Condensed" panose="00000506000000000000" pitchFamily="2" charset="0"/>
              </a:rPr>
              <a:t>(article 40 code de la procédure pénale)</a:t>
            </a:r>
          </a:p>
          <a:p>
            <a:pPr algn="ctr"/>
            <a:endParaRPr lang="fr-FR" dirty="0"/>
          </a:p>
        </p:txBody>
      </p: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902" y="1540296"/>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153" y="3656690"/>
            <a:ext cx="263681" cy="29605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838" y="1216742"/>
            <a:ext cx="4417142" cy="4417142"/>
          </a:xfrm>
          <a:prstGeom prst="rect">
            <a:avLst/>
          </a:prstGeom>
        </p:spPr>
      </p:pic>
    </p:spTree>
    <p:extLst>
      <p:ext uri="{BB962C8B-B14F-4D97-AF65-F5344CB8AC3E}">
        <p14:creationId xmlns:p14="http://schemas.microsoft.com/office/powerpoint/2010/main" val="85217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Dispositif CDG 63</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25</a:t>
            </a:fld>
            <a:endParaRPr lang="fr-FR"/>
          </a:p>
        </p:txBody>
      </p:sp>
      <p:sp>
        <p:nvSpPr>
          <p:cNvPr id="4" name="Rectangle 3"/>
          <p:cNvSpPr/>
          <p:nvPr/>
        </p:nvSpPr>
        <p:spPr>
          <a:xfrm>
            <a:off x="416201" y="1045634"/>
            <a:ext cx="8624559" cy="4524315"/>
          </a:xfrm>
          <a:prstGeom prst="rect">
            <a:avLst/>
          </a:prstGeom>
        </p:spPr>
        <p:txBody>
          <a:bodyPr wrap="square">
            <a:spAutoFit/>
          </a:bodyPr>
          <a:lstStyle/>
          <a:p>
            <a:pPr marL="285750" indent="-285750">
              <a:buClr>
                <a:srgbClr val="BE2352"/>
              </a:buClr>
              <a:buFont typeface="Arial" panose="020B0604020202020204" pitchFamily="34" charset="0"/>
              <a:buChar char="•"/>
            </a:pPr>
            <a:r>
              <a:rPr lang="fr-FR" dirty="0">
                <a:latin typeface="Barlow Condensed" panose="00000506000000000000" pitchFamily="2" charset="0"/>
              </a:rPr>
              <a:t>Hermétisme et confidentialité de la procédure.</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Accompagnement de la victime (professionnels de santé ou du domaine, explication des droits, verbalisation de la situation…).</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Analyse de la situation par le recueil des pièces et témoignages (entretien physique ou téléphonique…).</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Rapport assorti de proposition pouvant protéger la victime.</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Bilan annuel quantitatif transmis à l’employeur (transmis pour info en CST ou FSSSCT si existence d’une de ces instances).</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Ouverture du dispositif à l’ensembles agents, candidat à un recrutement dont procédure a pris fin depuis moins de 3 mois, les agents ayant quitté les services depuis moins de 6 mois.</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Ouverture du dispositif sur les situations de violences conjugales détestées sur le lieu de travail.</a:t>
            </a:r>
          </a:p>
        </p:txBody>
      </p: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201" y="1065973"/>
            <a:ext cx="263681" cy="296053"/>
          </a:xfrm>
          <a:prstGeom prst="rect">
            <a:avLst/>
          </a:prstGeom>
        </p:spPr>
      </p:pic>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575" y="1633786"/>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201" y="2467070"/>
            <a:ext cx="263681" cy="296053"/>
          </a:xfrm>
          <a:prstGeom prst="rect">
            <a:avLst/>
          </a:prstGeom>
        </p:spPr>
      </p:pic>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201" y="3012760"/>
            <a:ext cx="263681" cy="296053"/>
          </a:xfrm>
          <a:prstGeom prst="rect">
            <a:avLst/>
          </a:prstGeom>
        </p:spPr>
      </p:pic>
      <p:pic>
        <p:nvPicPr>
          <p:cNvPr id="12" name="Image 11">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950" y="3565824"/>
            <a:ext cx="263681" cy="296053"/>
          </a:xfrm>
          <a:prstGeom prst="rect">
            <a:avLst/>
          </a:prstGeom>
        </p:spPr>
      </p:pic>
      <p:pic>
        <p:nvPicPr>
          <p:cNvPr id="13" name="Image 12">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827" y="4413856"/>
            <a:ext cx="263681" cy="296053"/>
          </a:xfrm>
          <a:prstGeom prst="rect">
            <a:avLst/>
          </a:prstGeom>
        </p:spPr>
      </p:pic>
      <p:pic>
        <p:nvPicPr>
          <p:cNvPr id="15" name="Image 14">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453" y="5143901"/>
            <a:ext cx="263681" cy="296053"/>
          </a:xfrm>
          <a:prstGeom prst="rect">
            <a:avLst/>
          </a:prstGeom>
        </p:spPr>
      </p:pic>
    </p:spTree>
    <p:extLst>
      <p:ext uri="{BB962C8B-B14F-4D97-AF65-F5344CB8AC3E}">
        <p14:creationId xmlns:p14="http://schemas.microsoft.com/office/powerpoint/2010/main" val="252980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a:t>Dispositif Centre de Gestion</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26</a:t>
            </a:fld>
            <a:endParaRPr lang="fr-FR"/>
          </a:p>
        </p:txBody>
      </p:sp>
      <p:sp>
        <p:nvSpPr>
          <p:cNvPr id="4" name="Rectangle 3"/>
          <p:cNvSpPr/>
          <p:nvPr/>
        </p:nvSpPr>
        <p:spPr>
          <a:xfrm>
            <a:off x="1123190" y="1479102"/>
            <a:ext cx="7386629" cy="3416320"/>
          </a:xfrm>
          <a:prstGeom prst="rect">
            <a:avLst/>
          </a:prstGeom>
        </p:spPr>
        <p:txBody>
          <a:bodyPr wrap="square">
            <a:spAutoFit/>
          </a:bodyPr>
          <a:lstStyle/>
          <a:p>
            <a:pPr marL="285750" indent="-285750">
              <a:buClr>
                <a:srgbClr val="BE2352"/>
              </a:buClr>
              <a:buFont typeface="Arial" panose="020B0604020202020204" pitchFamily="34" charset="0"/>
              <a:buChar char="•"/>
            </a:pPr>
            <a:r>
              <a:rPr lang="fr-FR" dirty="0">
                <a:latin typeface="Barlow Condensed" panose="00000506000000000000" pitchFamily="2" charset="0"/>
              </a:rPr>
              <a:t>L’employeur communique auprès de son personnel sur l’existence du dispositif.</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En cas de saisine directe de l’employeur par la présumée victime ou témoin d’une situation décrite, la collectivité territoriale ou l’établissement public ne doit pas attendre l’activation du dispositif comme une réponse à l’analyse et/ou au traitement de la situation.</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La protection fonctionnelle dont bénéficient les agents victimes recouvre trois obligations : prévention,  assistance juridique et réparation.</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a:latin typeface="Barlow Condensed" panose="00000506000000000000" pitchFamily="2" charset="0"/>
              </a:rPr>
              <a:t>La mise en œuvre du dispositif de signalement éclaire l’employeur sur les facteurs de risques psychosociaux qu’il doit évaluer au sein de son organisation.</a:t>
            </a:r>
          </a:p>
        </p:txBody>
      </p: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818" y="1540296"/>
            <a:ext cx="263681" cy="296053"/>
          </a:xfrm>
          <a:prstGeom prst="rect">
            <a:avLst/>
          </a:prstGeom>
        </p:spPr>
      </p:pic>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444" y="2063864"/>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3812" y="3450213"/>
            <a:ext cx="263681" cy="296053"/>
          </a:xfrm>
          <a:prstGeom prst="rect">
            <a:avLst/>
          </a:prstGeom>
        </p:spPr>
      </p:pic>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445" y="4261374"/>
            <a:ext cx="263681" cy="296053"/>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371" y="2063865"/>
            <a:ext cx="3937630" cy="3937630"/>
          </a:xfrm>
          <a:prstGeom prst="rect">
            <a:avLst/>
          </a:prstGeom>
        </p:spPr>
      </p:pic>
    </p:spTree>
    <p:extLst>
      <p:ext uri="{BB962C8B-B14F-4D97-AF65-F5344CB8AC3E}">
        <p14:creationId xmlns:p14="http://schemas.microsoft.com/office/powerpoint/2010/main" val="389835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6096001" y="3126444"/>
            <a:ext cx="4724400" cy="760025"/>
          </a:xfrm>
        </p:spPr>
        <p:txBody>
          <a:bodyPr>
            <a:normAutofit/>
          </a:bodyPr>
          <a:lstStyle/>
          <a:p>
            <a:r>
              <a:rPr lang="fr-FR" dirty="0"/>
              <a:t>Propos introductif</a:t>
            </a:r>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3</a:t>
            </a:fld>
            <a:endParaRPr lang="fr-FR"/>
          </a:p>
        </p:txBody>
      </p:sp>
    </p:spTree>
    <p:extLst>
      <p:ext uri="{BB962C8B-B14F-4D97-AF65-F5344CB8AC3E}">
        <p14:creationId xmlns:p14="http://schemas.microsoft.com/office/powerpoint/2010/main" val="387804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6187441" y="3126444"/>
            <a:ext cx="4724400" cy="760025"/>
          </a:xfrm>
        </p:spPr>
        <p:txBody>
          <a:bodyPr>
            <a:normAutofit/>
          </a:bodyPr>
          <a:lstStyle/>
          <a:p>
            <a:r>
              <a:rPr lang="fr-FR" dirty="0"/>
              <a:t>Cadre réglementaire</a:t>
            </a:r>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4</a:t>
            </a:fld>
            <a:endParaRPr lang="fr-FR"/>
          </a:p>
        </p:txBody>
      </p:sp>
    </p:spTree>
    <p:extLst>
      <p:ext uri="{BB962C8B-B14F-4D97-AF65-F5344CB8AC3E}">
        <p14:creationId xmlns:p14="http://schemas.microsoft.com/office/powerpoint/2010/main" val="132196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fontScale="92500"/>
          </a:bodyPr>
          <a:lstStyle/>
          <a:p>
            <a:r>
              <a:rPr lang="fr-FR" dirty="0"/>
              <a:t>Cadre réglementaire : harcèlement sexuel</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5</a:t>
            </a:fld>
            <a:endParaRPr lang="fr-FR"/>
          </a:p>
        </p:txBody>
      </p:sp>
      <p:sp>
        <p:nvSpPr>
          <p:cNvPr id="10" name="Rectangle 9"/>
          <p:cNvSpPr/>
          <p:nvPr/>
        </p:nvSpPr>
        <p:spPr>
          <a:xfrm>
            <a:off x="416202" y="1063997"/>
            <a:ext cx="5772563" cy="2031325"/>
          </a:xfrm>
          <a:prstGeom prst="rect">
            <a:avLst/>
          </a:prstGeom>
        </p:spPr>
        <p:txBody>
          <a:bodyPr wrap="square">
            <a:spAutoFit/>
          </a:bodyPr>
          <a:lstStyle/>
          <a:p>
            <a:r>
              <a:rPr lang="fr-FR" b="1" dirty="0">
                <a:solidFill>
                  <a:srgbClr val="BE2352"/>
                </a:solidFill>
                <a:latin typeface="Barlow Condensed" panose="00000506000000000000" pitchFamily="2" charset="0"/>
              </a:rPr>
              <a:t>Harcèlement sexuel</a:t>
            </a:r>
          </a:p>
          <a:p>
            <a:r>
              <a:rPr lang="fr-FR" dirty="0">
                <a:latin typeface="Barlow Condensed" panose="00000506000000000000" pitchFamily="2" charset="0"/>
              </a:rPr>
              <a:t>Aucun salarié ne doit subir des faits […] assimilés au </a:t>
            </a:r>
            <a:r>
              <a:rPr lang="fr-FR" b="1" dirty="0">
                <a:solidFill>
                  <a:srgbClr val="BE2352"/>
                </a:solidFill>
                <a:latin typeface="Barlow Condensed" panose="00000506000000000000" pitchFamily="2" charset="0"/>
              </a:rPr>
              <a:t>harcèlement sexuel</a:t>
            </a:r>
            <a:r>
              <a:rPr lang="fr-FR" dirty="0">
                <a:latin typeface="Barlow Condensed" panose="00000506000000000000" pitchFamily="2" charset="0"/>
              </a:rPr>
              <a:t>, consistant en toute forme de pression grave, même non répétée, exercée dans le but réel ou apparent d’obtenir un acte de nature sexuelle, que celui-ci soit recherché au profit de l’auteur des faits ou au profit d’un tiers </a:t>
            </a:r>
          </a:p>
          <a:p>
            <a:r>
              <a:rPr lang="fr-FR" dirty="0">
                <a:latin typeface="Barlow Condensed" panose="00000506000000000000" pitchFamily="2" charset="0"/>
              </a:rPr>
              <a:t>(article L. 1153-1 du code du travail).</a:t>
            </a:r>
          </a:p>
        </p:txBody>
      </p:sp>
      <p:sp>
        <p:nvSpPr>
          <p:cNvPr id="12" name="Rectangle 11"/>
          <p:cNvSpPr/>
          <p:nvPr/>
        </p:nvSpPr>
        <p:spPr>
          <a:xfrm>
            <a:off x="1506814" y="3817494"/>
            <a:ext cx="5775256" cy="1754326"/>
          </a:xfrm>
          <a:prstGeom prst="rect">
            <a:avLst/>
          </a:prstGeom>
        </p:spPr>
        <p:txBody>
          <a:bodyPr wrap="square">
            <a:spAutoFit/>
          </a:bodyPr>
          <a:lstStyle/>
          <a:p>
            <a:r>
              <a:rPr lang="fr-FR" b="1" dirty="0">
                <a:solidFill>
                  <a:srgbClr val="BE2352"/>
                </a:solidFill>
                <a:latin typeface="Barlow Condensed" panose="00000506000000000000" pitchFamily="2" charset="0"/>
              </a:rPr>
              <a:t>Harcèlement sexuel</a:t>
            </a:r>
            <a:endParaRPr lang="fr-FR" dirty="0">
              <a:latin typeface="Barlow Condensed" panose="00000506000000000000" pitchFamily="2" charset="0"/>
            </a:endParaRPr>
          </a:p>
          <a:p>
            <a:r>
              <a:rPr lang="fr-FR" dirty="0">
                <a:latin typeface="Barlow Condensed" panose="00000506000000000000" pitchFamily="2" charset="0"/>
              </a:rPr>
              <a:t>Aucun salarié ne doit subir des faits […] de </a:t>
            </a:r>
            <a:r>
              <a:rPr lang="fr-FR" b="1" dirty="0">
                <a:solidFill>
                  <a:srgbClr val="BE2352"/>
                </a:solidFill>
                <a:latin typeface="Barlow Condensed" panose="00000506000000000000" pitchFamily="2" charset="0"/>
              </a:rPr>
              <a:t>harcèlement sexuel</a:t>
            </a:r>
            <a:r>
              <a:rPr lang="fr-FR" dirty="0">
                <a:solidFill>
                  <a:srgbClr val="BE2352"/>
                </a:solidFill>
                <a:latin typeface="Barlow Condensed" panose="00000506000000000000" pitchFamily="2" charset="0"/>
              </a:rPr>
              <a:t>,</a:t>
            </a:r>
            <a:r>
              <a:rPr lang="fr-FR" dirty="0">
                <a:latin typeface="Barlow Condensed" panose="00000506000000000000" pitchFamily="2" charset="0"/>
              </a:rPr>
              <a:t> constitué par des propos ou comportements à connotation sexuelle répétés qui soit portent atteinte à sa dignité en raison de leur caractère dégradant ou humiliant, soit créent à son encontre une situation intimidante, hostile ou offensante (article L. 1153-1 du code du travail).</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323" y="0"/>
            <a:ext cx="4134678" cy="4134678"/>
          </a:xfrm>
          <a:prstGeom prst="rect">
            <a:avLst/>
          </a:prstGeom>
        </p:spPr>
      </p:pic>
      <p:pic>
        <p:nvPicPr>
          <p:cNvPr id="16" name="Image 15">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21" y="1117472"/>
            <a:ext cx="263681" cy="296053"/>
          </a:xfrm>
          <a:prstGeom prst="rect">
            <a:avLst/>
          </a:prstGeom>
        </p:spPr>
      </p:pic>
      <p:pic>
        <p:nvPicPr>
          <p:cNvPr id="17" name="Image 16">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927" y="3873735"/>
            <a:ext cx="263681" cy="296053"/>
          </a:xfrm>
          <a:prstGeom prst="rect">
            <a:avLst/>
          </a:prstGeom>
        </p:spPr>
      </p:pic>
    </p:spTree>
    <p:extLst>
      <p:ext uri="{BB962C8B-B14F-4D97-AF65-F5344CB8AC3E}">
        <p14:creationId xmlns:p14="http://schemas.microsoft.com/office/powerpoint/2010/main" val="394605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10171244" cy="571721"/>
          </a:xfrm>
        </p:spPr>
        <p:txBody>
          <a:bodyPr>
            <a:normAutofit fontScale="92500"/>
          </a:bodyPr>
          <a:lstStyle/>
          <a:p>
            <a:r>
              <a:rPr lang="fr-FR" dirty="0"/>
              <a:t>Cadre réglementaire: harcèlement moral, agissement sexiste et discrimination</a:t>
            </a: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6</a:t>
            </a:fld>
            <a:endParaRPr lang="fr-FR"/>
          </a:p>
        </p:txBody>
      </p:sp>
      <p:sp>
        <p:nvSpPr>
          <p:cNvPr id="13" name="Rectangle 12"/>
          <p:cNvSpPr/>
          <p:nvPr/>
        </p:nvSpPr>
        <p:spPr>
          <a:xfrm>
            <a:off x="5992462" y="931545"/>
            <a:ext cx="6096000" cy="1754326"/>
          </a:xfrm>
          <a:prstGeom prst="rect">
            <a:avLst/>
          </a:prstGeom>
        </p:spPr>
        <p:txBody>
          <a:bodyPr>
            <a:spAutoFit/>
          </a:bodyPr>
          <a:lstStyle/>
          <a:p>
            <a:r>
              <a:rPr lang="fr-FR" b="1" dirty="0">
                <a:solidFill>
                  <a:srgbClr val="BE2352"/>
                </a:solidFill>
                <a:latin typeface="Barlow Condensed" panose="00000506000000000000" pitchFamily="2" charset="0"/>
              </a:rPr>
              <a:t>Agissement sexiste</a:t>
            </a:r>
            <a:endParaRPr lang="fr-FR" dirty="0">
              <a:latin typeface="Barlow Condensed" panose="00000506000000000000" pitchFamily="2" charset="0"/>
            </a:endParaRPr>
          </a:p>
          <a:p>
            <a:r>
              <a:rPr lang="fr-FR" dirty="0">
                <a:latin typeface="Barlow Condensed" panose="00000506000000000000" pitchFamily="2" charset="0"/>
              </a:rPr>
              <a:t>Nul ne doit subir</a:t>
            </a:r>
            <a:r>
              <a:rPr lang="fr-FR" b="1" dirty="0">
                <a:solidFill>
                  <a:srgbClr val="BE2352"/>
                </a:solidFill>
                <a:latin typeface="Barlow Condensed" panose="00000506000000000000" pitchFamily="2" charset="0"/>
              </a:rPr>
              <a:t> d’agissement sexiste</a:t>
            </a:r>
            <a:r>
              <a:rPr lang="fr-FR" dirty="0">
                <a:latin typeface="Barlow Condensed" panose="00000506000000000000" pitchFamily="2" charset="0"/>
              </a:rPr>
              <a:t>, défini comme tout</a:t>
            </a:r>
          </a:p>
          <a:p>
            <a:r>
              <a:rPr lang="fr-FR" dirty="0">
                <a:latin typeface="Barlow Condensed" panose="00000506000000000000" pitchFamily="2" charset="0"/>
              </a:rPr>
              <a:t>agissement lié au sexe d’une personne, ayant pour objet ou pour effet de porter atteinte à sa dignité ou de créer un environnement intimidant, hostile, dégradant, humiliant ou offensant. (article L. 1142-2-1 du code du travail).</a:t>
            </a:r>
          </a:p>
        </p:txBody>
      </p:sp>
      <p:sp>
        <p:nvSpPr>
          <p:cNvPr id="14" name="Rectangle 13"/>
          <p:cNvSpPr/>
          <p:nvPr/>
        </p:nvSpPr>
        <p:spPr>
          <a:xfrm>
            <a:off x="580637" y="1147212"/>
            <a:ext cx="4655985" cy="2308324"/>
          </a:xfrm>
          <a:prstGeom prst="rect">
            <a:avLst/>
          </a:prstGeom>
        </p:spPr>
        <p:txBody>
          <a:bodyPr wrap="square">
            <a:spAutoFit/>
          </a:bodyPr>
          <a:lstStyle/>
          <a:p>
            <a:r>
              <a:rPr lang="fr-FR" b="1" dirty="0">
                <a:solidFill>
                  <a:srgbClr val="BE2352"/>
                </a:solidFill>
              </a:rPr>
              <a:t>Harcèlement moral</a:t>
            </a:r>
            <a:endParaRPr lang="fr-FR" dirty="0"/>
          </a:p>
          <a:p>
            <a:r>
              <a:rPr lang="fr-FR" dirty="0"/>
              <a:t>Aucun salarié ne doit subir les agissements répétés de</a:t>
            </a:r>
            <a:r>
              <a:rPr lang="fr-FR" dirty="0">
                <a:solidFill>
                  <a:srgbClr val="BE2352"/>
                </a:solidFill>
              </a:rPr>
              <a:t> </a:t>
            </a:r>
            <a:r>
              <a:rPr lang="fr-FR" b="1" dirty="0">
                <a:solidFill>
                  <a:srgbClr val="BE2352"/>
                </a:solidFill>
              </a:rPr>
              <a:t>harcèlement moral</a:t>
            </a:r>
            <a:r>
              <a:rPr lang="fr-FR" dirty="0"/>
              <a:t> qui ont pour objet ou pour effet une dégradation de ses conditions de travail susceptible de porter atteinte à ses droits et à sa dignité, d'altérer sa santé physique ou mentale ou de compromettre son avenir professionnel.</a:t>
            </a:r>
          </a:p>
        </p:txBody>
      </p:sp>
      <p:sp>
        <p:nvSpPr>
          <p:cNvPr id="15" name="Rectangle 14"/>
          <p:cNvSpPr/>
          <p:nvPr/>
        </p:nvSpPr>
        <p:spPr>
          <a:xfrm>
            <a:off x="6020520" y="3094543"/>
            <a:ext cx="6096000" cy="2308324"/>
          </a:xfrm>
          <a:prstGeom prst="rect">
            <a:avLst/>
          </a:prstGeom>
        </p:spPr>
        <p:txBody>
          <a:bodyPr>
            <a:spAutoFit/>
          </a:bodyPr>
          <a:lstStyle/>
          <a:p>
            <a:r>
              <a:rPr lang="fr-FR" b="1" dirty="0">
                <a:solidFill>
                  <a:srgbClr val="BE2352"/>
                </a:solidFill>
                <a:latin typeface="Barlow Condensed" panose="00000506000000000000" pitchFamily="2" charset="0"/>
              </a:rPr>
              <a:t>Discrimination</a:t>
            </a:r>
          </a:p>
          <a:p>
            <a:r>
              <a:rPr lang="fr-FR" dirty="0">
                <a:latin typeface="Barlow Condensed" panose="00000506000000000000" pitchFamily="2" charset="0"/>
              </a:rPr>
              <a:t>Aucune distinction, directe ou indirecte, ne peut être faite entre les agents publics en raison de leurs opinions politiques, syndicales, philosophiques ou religieuses, de leur origine, de leur orientation sexuelle ou identité de genre, de leur âge, de leur patronyme, de leur situation de famille ou de grossesse, de leur état de santé, de leur apparence physique, de leur handicap, de leur appartenance ou de leur non-appartenance, vraie ou supposée, à une ethnie ou une race</a:t>
            </a:r>
          </a:p>
        </p:txBody>
      </p:sp>
      <p:pic>
        <p:nvPicPr>
          <p:cNvPr id="5" name="Image 4"/>
          <p:cNvPicPr>
            <a:picLocks noChangeAspect="1"/>
          </p:cNvPicPr>
          <p:nvPr/>
        </p:nvPicPr>
        <p:blipFill>
          <a:blip r:embed="rId2"/>
          <a:stretch>
            <a:fillRect/>
          </a:stretch>
        </p:blipFill>
        <p:spPr>
          <a:xfrm>
            <a:off x="260232" y="1402654"/>
            <a:ext cx="262151" cy="298730"/>
          </a:xfrm>
          <a:prstGeom prst="rect">
            <a:avLst/>
          </a:prstGeom>
        </p:spPr>
      </p:pic>
      <p:pic>
        <p:nvPicPr>
          <p:cNvPr id="16" name="Image 15"/>
          <p:cNvPicPr>
            <a:picLocks noChangeAspect="1"/>
          </p:cNvPicPr>
          <p:nvPr/>
        </p:nvPicPr>
        <p:blipFill>
          <a:blip r:embed="rId2"/>
          <a:stretch>
            <a:fillRect/>
          </a:stretch>
        </p:blipFill>
        <p:spPr>
          <a:xfrm>
            <a:off x="5275555" y="1253289"/>
            <a:ext cx="262151" cy="298730"/>
          </a:xfrm>
          <a:prstGeom prst="rect">
            <a:avLst/>
          </a:prstGeom>
        </p:spPr>
      </p:pic>
      <p:pic>
        <p:nvPicPr>
          <p:cNvPr id="17" name="Image 16"/>
          <p:cNvPicPr>
            <a:picLocks noChangeAspect="1"/>
          </p:cNvPicPr>
          <p:nvPr/>
        </p:nvPicPr>
        <p:blipFill>
          <a:blip r:embed="rId2"/>
          <a:stretch>
            <a:fillRect/>
          </a:stretch>
        </p:blipFill>
        <p:spPr>
          <a:xfrm>
            <a:off x="5144479" y="3389798"/>
            <a:ext cx="262151" cy="298730"/>
          </a:xfrm>
          <a:prstGeom prst="rect">
            <a:avLst/>
          </a:prstGeom>
        </p:spPr>
      </p:pic>
      <p:grpSp>
        <p:nvGrpSpPr>
          <p:cNvPr id="8" name="Groupe 7"/>
          <p:cNvGrpSpPr/>
          <p:nvPr/>
        </p:nvGrpSpPr>
        <p:grpSpPr>
          <a:xfrm>
            <a:off x="749899" y="3595979"/>
            <a:ext cx="5050950" cy="3059165"/>
            <a:chOff x="3569049" y="1172897"/>
            <a:chExt cx="5050950" cy="3059165"/>
          </a:xfrm>
        </p:grpSpPr>
        <p:sp>
          <p:nvSpPr>
            <p:cNvPr id="145" name="Google Shape;684;p32"/>
            <p:cNvSpPr/>
            <p:nvPr/>
          </p:nvSpPr>
          <p:spPr>
            <a:xfrm>
              <a:off x="5025901" y="4118061"/>
              <a:ext cx="2018458" cy="114001"/>
            </a:xfrm>
            <a:custGeom>
              <a:avLst/>
              <a:gdLst/>
              <a:ahLst/>
              <a:cxnLst/>
              <a:rect l="l" t="t" r="r" b="b"/>
              <a:pathLst>
                <a:path w="102799" h="5806" extrusionOk="0">
                  <a:moveTo>
                    <a:pt x="2858" y="0"/>
                  </a:moveTo>
                  <a:cubicBezTo>
                    <a:pt x="1247" y="0"/>
                    <a:pt x="1" y="1277"/>
                    <a:pt x="1" y="2827"/>
                  </a:cubicBezTo>
                  <a:lnTo>
                    <a:pt x="1" y="2948"/>
                  </a:lnTo>
                  <a:cubicBezTo>
                    <a:pt x="1" y="4559"/>
                    <a:pt x="1277" y="5806"/>
                    <a:pt x="2858" y="5806"/>
                  </a:cubicBezTo>
                  <a:lnTo>
                    <a:pt x="99972" y="5806"/>
                  </a:lnTo>
                  <a:cubicBezTo>
                    <a:pt x="101522" y="5806"/>
                    <a:pt x="102769" y="4559"/>
                    <a:pt x="102799" y="2948"/>
                  </a:cubicBezTo>
                  <a:lnTo>
                    <a:pt x="102799" y="2827"/>
                  </a:lnTo>
                  <a:cubicBezTo>
                    <a:pt x="102799" y="1246"/>
                    <a:pt x="101522" y="0"/>
                    <a:pt x="99972" y="0"/>
                  </a:cubicBezTo>
                  <a:close/>
                </a:path>
              </a:pathLst>
            </a:custGeom>
            <a:solidFill>
              <a:srgbClr val="ED8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85;p32"/>
            <p:cNvSpPr/>
            <p:nvPr/>
          </p:nvSpPr>
          <p:spPr>
            <a:xfrm>
              <a:off x="5359522" y="3903782"/>
              <a:ext cx="1350633" cy="217261"/>
            </a:xfrm>
            <a:custGeom>
              <a:avLst/>
              <a:gdLst/>
              <a:ahLst/>
              <a:cxnLst/>
              <a:rect l="l" t="t" r="r" b="b"/>
              <a:pathLst>
                <a:path w="68787" h="11065" extrusionOk="0">
                  <a:moveTo>
                    <a:pt x="4196" y="1"/>
                  </a:moveTo>
                  <a:cubicBezTo>
                    <a:pt x="1885" y="1"/>
                    <a:pt x="1" y="1886"/>
                    <a:pt x="1" y="4226"/>
                  </a:cubicBezTo>
                  <a:lnTo>
                    <a:pt x="1" y="11065"/>
                  </a:lnTo>
                  <a:lnTo>
                    <a:pt x="68786" y="11065"/>
                  </a:lnTo>
                  <a:lnTo>
                    <a:pt x="68786" y="4226"/>
                  </a:lnTo>
                  <a:cubicBezTo>
                    <a:pt x="68786" y="1886"/>
                    <a:pt x="66932" y="31"/>
                    <a:pt x="64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86;p32"/>
            <p:cNvSpPr/>
            <p:nvPr/>
          </p:nvSpPr>
          <p:spPr>
            <a:xfrm>
              <a:off x="6000500" y="1361950"/>
              <a:ext cx="68672" cy="2459463"/>
            </a:xfrm>
            <a:custGeom>
              <a:avLst/>
              <a:gdLst/>
              <a:ahLst/>
              <a:cxnLst/>
              <a:rect l="l" t="t" r="r" b="b"/>
              <a:pathLst>
                <a:path w="3497" h="116659" extrusionOk="0">
                  <a:moveTo>
                    <a:pt x="1" y="0"/>
                  </a:moveTo>
                  <a:lnTo>
                    <a:pt x="1" y="116658"/>
                  </a:lnTo>
                  <a:lnTo>
                    <a:pt x="3496" y="116658"/>
                  </a:lnTo>
                  <a:lnTo>
                    <a:pt x="3496" y="0"/>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87;p32"/>
            <p:cNvSpPr/>
            <p:nvPr/>
          </p:nvSpPr>
          <p:spPr>
            <a:xfrm>
              <a:off x="5948597" y="3088528"/>
              <a:ext cx="173102" cy="815874"/>
            </a:xfrm>
            <a:custGeom>
              <a:avLst/>
              <a:gdLst/>
              <a:ahLst/>
              <a:cxnLst/>
              <a:rect l="l" t="t" r="r" b="b"/>
              <a:pathLst>
                <a:path w="8816" h="41552" extrusionOk="0">
                  <a:moveTo>
                    <a:pt x="1" y="1"/>
                  </a:moveTo>
                  <a:lnTo>
                    <a:pt x="1" y="41551"/>
                  </a:lnTo>
                  <a:lnTo>
                    <a:pt x="8815" y="41551"/>
                  </a:lnTo>
                  <a:lnTo>
                    <a:pt x="8815" y="1"/>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88;p32"/>
            <p:cNvSpPr/>
            <p:nvPr/>
          </p:nvSpPr>
          <p:spPr>
            <a:xfrm>
              <a:off x="5907422" y="2910260"/>
              <a:ext cx="257238" cy="238978"/>
            </a:xfrm>
            <a:custGeom>
              <a:avLst/>
              <a:gdLst/>
              <a:ahLst/>
              <a:cxnLst/>
              <a:rect l="l" t="t" r="r" b="b"/>
              <a:pathLst>
                <a:path w="13101" h="12171" extrusionOk="0">
                  <a:moveTo>
                    <a:pt x="6543" y="1"/>
                  </a:moveTo>
                  <a:cubicBezTo>
                    <a:pt x="3619" y="1"/>
                    <a:pt x="1039" y="2119"/>
                    <a:pt x="547" y="5098"/>
                  </a:cubicBezTo>
                  <a:cubicBezTo>
                    <a:pt x="0" y="8411"/>
                    <a:pt x="2249" y="11542"/>
                    <a:pt x="5563" y="12089"/>
                  </a:cubicBezTo>
                  <a:cubicBezTo>
                    <a:pt x="5897" y="12144"/>
                    <a:pt x="6230" y="12171"/>
                    <a:pt x="6558" y="12171"/>
                  </a:cubicBezTo>
                  <a:cubicBezTo>
                    <a:pt x="9482" y="12171"/>
                    <a:pt x="12062" y="10052"/>
                    <a:pt x="12554" y="7074"/>
                  </a:cubicBezTo>
                  <a:cubicBezTo>
                    <a:pt x="13101" y="3760"/>
                    <a:pt x="10851" y="630"/>
                    <a:pt x="7538" y="83"/>
                  </a:cubicBezTo>
                  <a:cubicBezTo>
                    <a:pt x="7204" y="27"/>
                    <a:pt x="6871" y="1"/>
                    <a:pt x="6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89;p32"/>
            <p:cNvSpPr/>
            <p:nvPr/>
          </p:nvSpPr>
          <p:spPr>
            <a:xfrm>
              <a:off x="4397457" y="1533772"/>
              <a:ext cx="1637206" cy="298452"/>
            </a:xfrm>
            <a:custGeom>
              <a:avLst/>
              <a:gdLst/>
              <a:ahLst/>
              <a:cxnLst/>
              <a:rect l="l" t="t" r="r" b="b"/>
              <a:pathLst>
                <a:path w="83382" h="15200" extrusionOk="0">
                  <a:moveTo>
                    <a:pt x="82599" y="0"/>
                  </a:moveTo>
                  <a:cubicBezTo>
                    <a:pt x="80520" y="0"/>
                    <a:pt x="74020" y="478"/>
                    <a:pt x="60153" y="5109"/>
                  </a:cubicBezTo>
                  <a:cubicBezTo>
                    <a:pt x="44743" y="10276"/>
                    <a:pt x="15168" y="12556"/>
                    <a:pt x="0" y="12829"/>
                  </a:cubicBezTo>
                  <a:lnTo>
                    <a:pt x="0" y="15200"/>
                  </a:lnTo>
                  <a:lnTo>
                    <a:pt x="83375" y="15200"/>
                  </a:lnTo>
                  <a:lnTo>
                    <a:pt x="83375" y="33"/>
                  </a:lnTo>
                  <a:cubicBezTo>
                    <a:pt x="83382" y="33"/>
                    <a:pt x="83140" y="0"/>
                    <a:pt x="82599" y="0"/>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0;p32"/>
            <p:cNvSpPr/>
            <p:nvPr/>
          </p:nvSpPr>
          <p:spPr>
            <a:xfrm>
              <a:off x="6035129" y="1533831"/>
              <a:ext cx="1716472" cy="298393"/>
            </a:xfrm>
            <a:custGeom>
              <a:avLst/>
              <a:gdLst/>
              <a:ahLst/>
              <a:cxnLst/>
              <a:rect l="l" t="t" r="r" b="b"/>
              <a:pathLst>
                <a:path w="87419" h="15197" extrusionOk="0">
                  <a:moveTo>
                    <a:pt x="748" y="0"/>
                  </a:moveTo>
                  <a:cubicBezTo>
                    <a:pt x="234" y="0"/>
                    <a:pt x="1" y="30"/>
                    <a:pt x="1" y="30"/>
                  </a:cubicBezTo>
                  <a:lnTo>
                    <a:pt x="31" y="30"/>
                  </a:lnTo>
                  <a:lnTo>
                    <a:pt x="31" y="15197"/>
                  </a:lnTo>
                  <a:lnTo>
                    <a:pt x="86264" y="15197"/>
                  </a:lnTo>
                  <a:cubicBezTo>
                    <a:pt x="86902" y="15197"/>
                    <a:pt x="87419" y="14650"/>
                    <a:pt x="87419" y="14012"/>
                  </a:cubicBezTo>
                  <a:cubicBezTo>
                    <a:pt x="87419" y="13373"/>
                    <a:pt x="86902" y="12826"/>
                    <a:pt x="86264" y="12826"/>
                  </a:cubicBezTo>
                  <a:cubicBezTo>
                    <a:pt x="86170" y="12826"/>
                    <a:pt x="86075" y="12826"/>
                    <a:pt x="85979" y="12826"/>
                  </a:cubicBezTo>
                  <a:cubicBezTo>
                    <a:pt x="71873" y="12826"/>
                    <a:pt x="39587" y="10600"/>
                    <a:pt x="23254" y="5106"/>
                  </a:cubicBezTo>
                  <a:cubicBezTo>
                    <a:pt x="9286" y="466"/>
                    <a:pt x="2793" y="0"/>
                    <a:pt x="748" y="0"/>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1;p32"/>
            <p:cNvSpPr/>
            <p:nvPr/>
          </p:nvSpPr>
          <p:spPr>
            <a:xfrm>
              <a:off x="5926507" y="1230016"/>
              <a:ext cx="108640" cy="780059"/>
            </a:xfrm>
            <a:custGeom>
              <a:avLst/>
              <a:gdLst/>
              <a:ahLst/>
              <a:cxnLst/>
              <a:rect l="l" t="t" r="r" b="b"/>
              <a:pathLst>
                <a:path w="5533" h="39728" extrusionOk="0">
                  <a:moveTo>
                    <a:pt x="5533" y="1"/>
                  </a:moveTo>
                  <a:cubicBezTo>
                    <a:pt x="1" y="9332"/>
                    <a:pt x="92" y="16232"/>
                    <a:pt x="92" y="16232"/>
                  </a:cubicBezTo>
                  <a:lnTo>
                    <a:pt x="1004" y="30670"/>
                  </a:lnTo>
                  <a:cubicBezTo>
                    <a:pt x="2736" y="39272"/>
                    <a:pt x="5533" y="39728"/>
                    <a:pt x="5533" y="39728"/>
                  </a:cubicBezTo>
                  <a:lnTo>
                    <a:pt x="5533" y="1"/>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92;p32"/>
            <p:cNvSpPr/>
            <p:nvPr/>
          </p:nvSpPr>
          <p:spPr>
            <a:xfrm>
              <a:off x="6035129" y="1230016"/>
              <a:ext cx="109249" cy="780059"/>
            </a:xfrm>
            <a:custGeom>
              <a:avLst/>
              <a:gdLst/>
              <a:ahLst/>
              <a:cxnLst/>
              <a:rect l="l" t="t" r="r" b="b"/>
              <a:pathLst>
                <a:path w="5564" h="39728" extrusionOk="0">
                  <a:moveTo>
                    <a:pt x="1" y="1"/>
                  </a:moveTo>
                  <a:lnTo>
                    <a:pt x="1" y="39728"/>
                  </a:lnTo>
                  <a:cubicBezTo>
                    <a:pt x="1" y="39728"/>
                    <a:pt x="2828" y="39272"/>
                    <a:pt x="4530" y="30670"/>
                  </a:cubicBezTo>
                  <a:lnTo>
                    <a:pt x="5442" y="16232"/>
                  </a:lnTo>
                  <a:cubicBezTo>
                    <a:pt x="5442" y="16232"/>
                    <a:pt x="5563" y="9332"/>
                    <a:pt x="1" y="1"/>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94;p32"/>
            <p:cNvSpPr/>
            <p:nvPr/>
          </p:nvSpPr>
          <p:spPr>
            <a:xfrm>
              <a:off x="5959946" y="1172897"/>
              <a:ext cx="149815" cy="138584"/>
            </a:xfrm>
            <a:custGeom>
              <a:avLst/>
              <a:gdLst/>
              <a:ahLst/>
              <a:cxnLst/>
              <a:rect l="l" t="t" r="r" b="b"/>
              <a:pathLst>
                <a:path w="7630" h="7058" extrusionOk="0">
                  <a:moveTo>
                    <a:pt x="3777" y="0"/>
                  </a:moveTo>
                  <a:cubicBezTo>
                    <a:pt x="2095" y="0"/>
                    <a:pt x="606" y="1230"/>
                    <a:pt x="334" y="2971"/>
                  </a:cubicBezTo>
                  <a:cubicBezTo>
                    <a:pt x="0" y="4886"/>
                    <a:pt x="1337" y="6709"/>
                    <a:pt x="3252" y="7013"/>
                  </a:cubicBezTo>
                  <a:cubicBezTo>
                    <a:pt x="3439" y="7043"/>
                    <a:pt x="3624" y="7057"/>
                    <a:pt x="3807" y="7057"/>
                  </a:cubicBezTo>
                  <a:cubicBezTo>
                    <a:pt x="5508" y="7057"/>
                    <a:pt x="7021" y="5824"/>
                    <a:pt x="7295" y="4095"/>
                  </a:cubicBezTo>
                  <a:cubicBezTo>
                    <a:pt x="7629" y="2180"/>
                    <a:pt x="6292" y="357"/>
                    <a:pt x="4377" y="53"/>
                  </a:cubicBezTo>
                  <a:cubicBezTo>
                    <a:pt x="4175" y="17"/>
                    <a:pt x="3975" y="0"/>
                    <a:pt x="3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95;p32"/>
            <p:cNvSpPr/>
            <p:nvPr/>
          </p:nvSpPr>
          <p:spPr>
            <a:xfrm>
              <a:off x="3722439" y="2883222"/>
              <a:ext cx="1470583" cy="212490"/>
            </a:xfrm>
            <a:custGeom>
              <a:avLst/>
              <a:gdLst/>
              <a:ahLst/>
              <a:cxnLst/>
              <a:rect l="l" t="t" r="r" b="b"/>
              <a:pathLst>
                <a:path w="74896" h="10822" extrusionOk="0">
                  <a:moveTo>
                    <a:pt x="38451" y="1"/>
                  </a:moveTo>
                  <a:cubicBezTo>
                    <a:pt x="14894" y="1"/>
                    <a:pt x="1" y="4864"/>
                    <a:pt x="1" y="4864"/>
                  </a:cubicBezTo>
                  <a:cubicBezTo>
                    <a:pt x="1" y="4864"/>
                    <a:pt x="18542" y="10821"/>
                    <a:pt x="38421" y="10821"/>
                  </a:cubicBezTo>
                  <a:cubicBezTo>
                    <a:pt x="58299" y="10821"/>
                    <a:pt x="74896" y="4864"/>
                    <a:pt x="74896" y="4864"/>
                  </a:cubicBezTo>
                  <a:cubicBezTo>
                    <a:pt x="74896" y="4864"/>
                    <a:pt x="62008" y="1"/>
                    <a:pt x="38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96;p32"/>
            <p:cNvSpPr/>
            <p:nvPr/>
          </p:nvSpPr>
          <p:spPr>
            <a:xfrm>
              <a:off x="3836441" y="1792250"/>
              <a:ext cx="635624" cy="1214523"/>
            </a:xfrm>
            <a:custGeom>
              <a:avLst/>
              <a:gdLst/>
              <a:ahLst/>
              <a:cxnLst/>
              <a:rect l="l" t="t" r="r" b="b"/>
              <a:pathLst>
                <a:path w="32372" h="61855" extrusionOk="0">
                  <a:moveTo>
                    <a:pt x="31444" y="0"/>
                  </a:moveTo>
                  <a:cubicBezTo>
                    <a:pt x="31138" y="0"/>
                    <a:pt x="30850" y="167"/>
                    <a:pt x="30700" y="425"/>
                  </a:cubicBezTo>
                  <a:lnTo>
                    <a:pt x="243" y="60699"/>
                  </a:lnTo>
                  <a:cubicBezTo>
                    <a:pt x="0" y="61095"/>
                    <a:pt x="213" y="61611"/>
                    <a:pt x="578" y="61794"/>
                  </a:cubicBezTo>
                  <a:cubicBezTo>
                    <a:pt x="730" y="61824"/>
                    <a:pt x="851" y="61854"/>
                    <a:pt x="973" y="61854"/>
                  </a:cubicBezTo>
                  <a:cubicBezTo>
                    <a:pt x="1277" y="61854"/>
                    <a:pt x="1520" y="61702"/>
                    <a:pt x="1672" y="61459"/>
                  </a:cubicBezTo>
                  <a:lnTo>
                    <a:pt x="32159" y="1185"/>
                  </a:lnTo>
                  <a:cubicBezTo>
                    <a:pt x="32372" y="790"/>
                    <a:pt x="32189" y="273"/>
                    <a:pt x="31824" y="91"/>
                  </a:cubicBezTo>
                  <a:cubicBezTo>
                    <a:pt x="31700" y="28"/>
                    <a:pt x="31571" y="0"/>
                    <a:pt x="3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97;p32"/>
            <p:cNvSpPr/>
            <p:nvPr/>
          </p:nvSpPr>
          <p:spPr>
            <a:xfrm>
              <a:off x="4435647" y="1792506"/>
              <a:ext cx="644578" cy="1217252"/>
            </a:xfrm>
            <a:custGeom>
              <a:avLst/>
              <a:gdLst/>
              <a:ahLst/>
              <a:cxnLst/>
              <a:rect l="l" t="t" r="r" b="b"/>
              <a:pathLst>
                <a:path w="32828" h="61994" extrusionOk="0">
                  <a:moveTo>
                    <a:pt x="884" y="0"/>
                  </a:moveTo>
                  <a:cubicBezTo>
                    <a:pt x="768" y="0"/>
                    <a:pt x="652" y="25"/>
                    <a:pt x="548" y="78"/>
                  </a:cubicBezTo>
                  <a:cubicBezTo>
                    <a:pt x="152" y="290"/>
                    <a:pt x="0" y="807"/>
                    <a:pt x="183" y="1172"/>
                  </a:cubicBezTo>
                  <a:lnTo>
                    <a:pt x="31186" y="61537"/>
                  </a:lnTo>
                  <a:cubicBezTo>
                    <a:pt x="31338" y="61841"/>
                    <a:pt x="31612" y="61993"/>
                    <a:pt x="31916" y="61993"/>
                  </a:cubicBezTo>
                  <a:cubicBezTo>
                    <a:pt x="32037" y="61993"/>
                    <a:pt x="32159" y="61963"/>
                    <a:pt x="32311" y="61902"/>
                  </a:cubicBezTo>
                  <a:cubicBezTo>
                    <a:pt x="32676" y="61659"/>
                    <a:pt x="32828" y="61173"/>
                    <a:pt x="32645" y="60778"/>
                  </a:cubicBezTo>
                  <a:lnTo>
                    <a:pt x="1642" y="412"/>
                  </a:lnTo>
                  <a:cubicBezTo>
                    <a:pt x="1469" y="152"/>
                    <a:pt x="1172" y="0"/>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98;p32"/>
            <p:cNvSpPr/>
            <p:nvPr/>
          </p:nvSpPr>
          <p:spPr>
            <a:xfrm>
              <a:off x="3722439" y="2978708"/>
              <a:ext cx="1470583" cy="507329"/>
            </a:xfrm>
            <a:custGeom>
              <a:avLst/>
              <a:gdLst/>
              <a:ahLst/>
              <a:cxnLst/>
              <a:rect l="l" t="t" r="r" b="b"/>
              <a:pathLst>
                <a:path w="74896" h="25838" extrusionOk="0">
                  <a:moveTo>
                    <a:pt x="1" y="1"/>
                  </a:moveTo>
                  <a:cubicBezTo>
                    <a:pt x="1" y="2"/>
                    <a:pt x="5168" y="25837"/>
                    <a:pt x="37418" y="25837"/>
                  </a:cubicBezTo>
                  <a:cubicBezTo>
                    <a:pt x="69667" y="25837"/>
                    <a:pt x="74895" y="2"/>
                    <a:pt x="74896" y="1"/>
                  </a:cubicBezTo>
                  <a:lnTo>
                    <a:pt x="74896" y="1"/>
                  </a:lnTo>
                  <a:cubicBezTo>
                    <a:pt x="63626" y="2928"/>
                    <a:pt x="51916" y="4268"/>
                    <a:pt x="39833" y="4268"/>
                  </a:cubicBezTo>
                  <a:cubicBezTo>
                    <a:pt x="26951" y="4268"/>
                    <a:pt x="13646" y="274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99;p32"/>
            <p:cNvSpPr/>
            <p:nvPr/>
          </p:nvSpPr>
          <p:spPr>
            <a:xfrm>
              <a:off x="6953054" y="2883222"/>
              <a:ext cx="1469994" cy="212490"/>
            </a:xfrm>
            <a:custGeom>
              <a:avLst/>
              <a:gdLst/>
              <a:ahLst/>
              <a:cxnLst/>
              <a:rect l="l" t="t" r="r" b="b"/>
              <a:pathLst>
                <a:path w="74866" h="10822" extrusionOk="0">
                  <a:moveTo>
                    <a:pt x="38451" y="1"/>
                  </a:moveTo>
                  <a:cubicBezTo>
                    <a:pt x="14894" y="1"/>
                    <a:pt x="0" y="4864"/>
                    <a:pt x="0" y="4864"/>
                  </a:cubicBezTo>
                  <a:cubicBezTo>
                    <a:pt x="0" y="4864"/>
                    <a:pt x="18542" y="10821"/>
                    <a:pt x="38390" y="10821"/>
                  </a:cubicBezTo>
                  <a:cubicBezTo>
                    <a:pt x="58269" y="10821"/>
                    <a:pt x="74865" y="4864"/>
                    <a:pt x="74865" y="4864"/>
                  </a:cubicBezTo>
                  <a:cubicBezTo>
                    <a:pt x="74865" y="4864"/>
                    <a:pt x="62008" y="1"/>
                    <a:pt x="38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0;p32"/>
            <p:cNvSpPr/>
            <p:nvPr/>
          </p:nvSpPr>
          <p:spPr>
            <a:xfrm>
              <a:off x="7066448" y="1792250"/>
              <a:ext cx="635035" cy="1214523"/>
            </a:xfrm>
            <a:custGeom>
              <a:avLst/>
              <a:gdLst/>
              <a:ahLst/>
              <a:cxnLst/>
              <a:rect l="l" t="t" r="r" b="b"/>
              <a:pathLst>
                <a:path w="32342" h="61855" extrusionOk="0">
                  <a:moveTo>
                    <a:pt x="31414" y="0"/>
                  </a:moveTo>
                  <a:cubicBezTo>
                    <a:pt x="31108" y="0"/>
                    <a:pt x="30821" y="167"/>
                    <a:pt x="30670" y="425"/>
                  </a:cubicBezTo>
                  <a:lnTo>
                    <a:pt x="213" y="60699"/>
                  </a:lnTo>
                  <a:cubicBezTo>
                    <a:pt x="1" y="61095"/>
                    <a:pt x="183" y="61611"/>
                    <a:pt x="548" y="61794"/>
                  </a:cubicBezTo>
                  <a:cubicBezTo>
                    <a:pt x="700" y="61824"/>
                    <a:pt x="821" y="61854"/>
                    <a:pt x="943" y="61854"/>
                  </a:cubicBezTo>
                  <a:cubicBezTo>
                    <a:pt x="1247" y="61854"/>
                    <a:pt x="1551" y="61702"/>
                    <a:pt x="1672" y="61459"/>
                  </a:cubicBezTo>
                  <a:lnTo>
                    <a:pt x="32129" y="1185"/>
                  </a:lnTo>
                  <a:cubicBezTo>
                    <a:pt x="32342" y="790"/>
                    <a:pt x="32159" y="273"/>
                    <a:pt x="31795" y="91"/>
                  </a:cubicBezTo>
                  <a:cubicBezTo>
                    <a:pt x="31670" y="28"/>
                    <a:pt x="31541" y="0"/>
                    <a:pt x="3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1;p32"/>
            <p:cNvSpPr/>
            <p:nvPr/>
          </p:nvSpPr>
          <p:spPr>
            <a:xfrm>
              <a:off x="7665065" y="1792506"/>
              <a:ext cx="644578" cy="1217252"/>
            </a:xfrm>
            <a:custGeom>
              <a:avLst/>
              <a:gdLst/>
              <a:ahLst/>
              <a:cxnLst/>
              <a:rect l="l" t="t" r="r" b="b"/>
              <a:pathLst>
                <a:path w="32828" h="61994" extrusionOk="0">
                  <a:moveTo>
                    <a:pt x="889" y="0"/>
                  </a:moveTo>
                  <a:cubicBezTo>
                    <a:pt x="770" y="0"/>
                    <a:pt x="653" y="25"/>
                    <a:pt x="548" y="78"/>
                  </a:cubicBezTo>
                  <a:cubicBezTo>
                    <a:pt x="153" y="290"/>
                    <a:pt x="1" y="807"/>
                    <a:pt x="213" y="1172"/>
                  </a:cubicBezTo>
                  <a:lnTo>
                    <a:pt x="31217" y="61537"/>
                  </a:lnTo>
                  <a:cubicBezTo>
                    <a:pt x="31369" y="61841"/>
                    <a:pt x="31612" y="61993"/>
                    <a:pt x="31916" y="61993"/>
                  </a:cubicBezTo>
                  <a:cubicBezTo>
                    <a:pt x="32038" y="61993"/>
                    <a:pt x="32190" y="61963"/>
                    <a:pt x="32311" y="61902"/>
                  </a:cubicBezTo>
                  <a:cubicBezTo>
                    <a:pt x="32676" y="61659"/>
                    <a:pt x="32828" y="61173"/>
                    <a:pt x="32646" y="60778"/>
                  </a:cubicBezTo>
                  <a:lnTo>
                    <a:pt x="1642" y="412"/>
                  </a:lnTo>
                  <a:cubicBezTo>
                    <a:pt x="1490" y="152"/>
                    <a:pt x="1185" y="0"/>
                    <a:pt x="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2;p32"/>
            <p:cNvSpPr/>
            <p:nvPr/>
          </p:nvSpPr>
          <p:spPr>
            <a:xfrm>
              <a:off x="6953054" y="2978708"/>
              <a:ext cx="1469994" cy="507329"/>
            </a:xfrm>
            <a:custGeom>
              <a:avLst/>
              <a:gdLst/>
              <a:ahLst/>
              <a:cxnLst/>
              <a:rect l="l" t="t" r="r" b="b"/>
              <a:pathLst>
                <a:path w="74866" h="25838" extrusionOk="0">
                  <a:moveTo>
                    <a:pt x="0" y="1"/>
                  </a:moveTo>
                  <a:lnTo>
                    <a:pt x="0" y="1"/>
                  </a:lnTo>
                  <a:cubicBezTo>
                    <a:pt x="1" y="2"/>
                    <a:pt x="5168" y="25837"/>
                    <a:pt x="37418" y="25837"/>
                  </a:cubicBezTo>
                  <a:cubicBezTo>
                    <a:pt x="69667" y="25837"/>
                    <a:pt x="74865" y="2"/>
                    <a:pt x="74865" y="1"/>
                  </a:cubicBezTo>
                  <a:lnTo>
                    <a:pt x="74865" y="1"/>
                  </a:lnTo>
                  <a:cubicBezTo>
                    <a:pt x="63596" y="2928"/>
                    <a:pt x="51892" y="4268"/>
                    <a:pt x="39817" y="4268"/>
                  </a:cubicBezTo>
                  <a:cubicBezTo>
                    <a:pt x="26943" y="4268"/>
                    <a:pt x="13646" y="274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03;p32"/>
            <p:cNvSpPr/>
            <p:nvPr/>
          </p:nvSpPr>
          <p:spPr>
            <a:xfrm>
              <a:off x="7598816" y="1719423"/>
              <a:ext cx="177873" cy="177265"/>
            </a:xfrm>
            <a:custGeom>
              <a:avLst/>
              <a:gdLst/>
              <a:ahLst/>
              <a:cxnLst/>
              <a:rect l="l" t="t" r="r" b="b"/>
              <a:pathLst>
                <a:path w="9059" h="9028" extrusionOk="0">
                  <a:moveTo>
                    <a:pt x="4530" y="0"/>
                  </a:moveTo>
                  <a:cubicBezTo>
                    <a:pt x="2037" y="0"/>
                    <a:pt x="1" y="2037"/>
                    <a:pt x="1" y="4529"/>
                  </a:cubicBezTo>
                  <a:cubicBezTo>
                    <a:pt x="1" y="7022"/>
                    <a:pt x="2037" y="9028"/>
                    <a:pt x="4530" y="9028"/>
                  </a:cubicBezTo>
                  <a:cubicBezTo>
                    <a:pt x="7022" y="9028"/>
                    <a:pt x="9059" y="7022"/>
                    <a:pt x="9059" y="4529"/>
                  </a:cubicBezTo>
                  <a:cubicBezTo>
                    <a:pt x="9059" y="2037"/>
                    <a:pt x="7022" y="0"/>
                    <a:pt x="4530" y="0"/>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04;p32"/>
            <p:cNvSpPr/>
            <p:nvPr/>
          </p:nvSpPr>
          <p:spPr>
            <a:xfrm>
              <a:off x="7629251" y="1749858"/>
              <a:ext cx="116396" cy="116396"/>
            </a:xfrm>
            <a:custGeom>
              <a:avLst/>
              <a:gdLst/>
              <a:ahLst/>
              <a:cxnLst/>
              <a:rect l="l" t="t" r="r" b="b"/>
              <a:pathLst>
                <a:path w="5928" h="5928" extrusionOk="0">
                  <a:moveTo>
                    <a:pt x="2980" y="0"/>
                  </a:moveTo>
                  <a:cubicBezTo>
                    <a:pt x="1338" y="0"/>
                    <a:pt x="1" y="1338"/>
                    <a:pt x="1" y="2979"/>
                  </a:cubicBezTo>
                  <a:cubicBezTo>
                    <a:pt x="1" y="4590"/>
                    <a:pt x="1338" y="5928"/>
                    <a:pt x="2980" y="5928"/>
                  </a:cubicBezTo>
                  <a:cubicBezTo>
                    <a:pt x="4621" y="5928"/>
                    <a:pt x="5928" y="4590"/>
                    <a:pt x="5928" y="2979"/>
                  </a:cubicBezTo>
                  <a:cubicBezTo>
                    <a:pt x="5928" y="1338"/>
                    <a:pt x="4621" y="0"/>
                    <a:pt x="2980" y="0"/>
                  </a:cubicBezTo>
                  <a:close/>
                </a:path>
              </a:pathLst>
            </a:custGeom>
            <a:solidFill>
              <a:srgbClr val="636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05;p32"/>
            <p:cNvSpPr/>
            <p:nvPr/>
          </p:nvSpPr>
          <p:spPr>
            <a:xfrm>
              <a:off x="4374170" y="1719423"/>
              <a:ext cx="177873" cy="177265"/>
            </a:xfrm>
            <a:custGeom>
              <a:avLst/>
              <a:gdLst/>
              <a:ahLst/>
              <a:cxnLst/>
              <a:rect l="l" t="t" r="r" b="b"/>
              <a:pathLst>
                <a:path w="9059" h="9028" extrusionOk="0">
                  <a:moveTo>
                    <a:pt x="4530" y="0"/>
                  </a:moveTo>
                  <a:cubicBezTo>
                    <a:pt x="2037" y="0"/>
                    <a:pt x="1" y="2037"/>
                    <a:pt x="1" y="4529"/>
                  </a:cubicBezTo>
                  <a:cubicBezTo>
                    <a:pt x="1" y="7022"/>
                    <a:pt x="2037" y="9028"/>
                    <a:pt x="4530" y="9028"/>
                  </a:cubicBezTo>
                  <a:cubicBezTo>
                    <a:pt x="7022" y="9028"/>
                    <a:pt x="9059" y="7022"/>
                    <a:pt x="9059" y="4529"/>
                  </a:cubicBezTo>
                  <a:cubicBezTo>
                    <a:pt x="9059" y="2037"/>
                    <a:pt x="7022" y="0"/>
                    <a:pt x="4530" y="0"/>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06;p32"/>
            <p:cNvSpPr/>
            <p:nvPr/>
          </p:nvSpPr>
          <p:spPr>
            <a:xfrm>
              <a:off x="4405213" y="1749858"/>
              <a:ext cx="116396" cy="116396"/>
            </a:xfrm>
            <a:custGeom>
              <a:avLst/>
              <a:gdLst/>
              <a:ahLst/>
              <a:cxnLst/>
              <a:rect l="l" t="t" r="r" b="b"/>
              <a:pathLst>
                <a:path w="5928" h="5928" extrusionOk="0">
                  <a:moveTo>
                    <a:pt x="2949" y="0"/>
                  </a:moveTo>
                  <a:cubicBezTo>
                    <a:pt x="1338" y="0"/>
                    <a:pt x="0" y="1338"/>
                    <a:pt x="0" y="2979"/>
                  </a:cubicBezTo>
                  <a:cubicBezTo>
                    <a:pt x="0" y="4590"/>
                    <a:pt x="1338" y="5928"/>
                    <a:pt x="2949" y="5928"/>
                  </a:cubicBezTo>
                  <a:cubicBezTo>
                    <a:pt x="4590" y="5928"/>
                    <a:pt x="5927" y="4590"/>
                    <a:pt x="5927" y="2979"/>
                  </a:cubicBezTo>
                  <a:cubicBezTo>
                    <a:pt x="5927" y="1338"/>
                    <a:pt x="4590" y="0"/>
                    <a:pt x="2949" y="0"/>
                  </a:cubicBezTo>
                  <a:close/>
                </a:path>
              </a:pathLst>
            </a:custGeom>
            <a:solidFill>
              <a:srgbClr val="636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07;p32"/>
            <p:cNvSpPr/>
            <p:nvPr/>
          </p:nvSpPr>
          <p:spPr>
            <a:xfrm>
              <a:off x="3569049" y="2139558"/>
              <a:ext cx="482255" cy="480488"/>
            </a:xfrm>
            <a:custGeom>
              <a:avLst/>
              <a:gdLst/>
              <a:ahLst/>
              <a:cxnLst/>
              <a:rect l="l" t="t" r="r" b="b"/>
              <a:pathLst>
                <a:path w="24561" h="24471" extrusionOk="0">
                  <a:moveTo>
                    <a:pt x="12402" y="3740"/>
                  </a:moveTo>
                  <a:cubicBezTo>
                    <a:pt x="14682" y="3801"/>
                    <a:pt x="16779" y="4713"/>
                    <a:pt x="18390" y="6294"/>
                  </a:cubicBezTo>
                  <a:cubicBezTo>
                    <a:pt x="19971" y="7905"/>
                    <a:pt x="20852" y="10063"/>
                    <a:pt x="20822" y="12312"/>
                  </a:cubicBezTo>
                  <a:cubicBezTo>
                    <a:pt x="20761" y="14592"/>
                    <a:pt x="19849" y="16658"/>
                    <a:pt x="18269" y="18269"/>
                  </a:cubicBezTo>
                  <a:cubicBezTo>
                    <a:pt x="16685" y="19824"/>
                    <a:pt x="14601" y="20702"/>
                    <a:pt x="12364" y="20702"/>
                  </a:cubicBezTo>
                  <a:cubicBezTo>
                    <a:pt x="12326" y="20702"/>
                    <a:pt x="12288" y="20702"/>
                    <a:pt x="12250" y="20701"/>
                  </a:cubicBezTo>
                  <a:cubicBezTo>
                    <a:pt x="9971" y="20671"/>
                    <a:pt x="7904" y="19759"/>
                    <a:pt x="6293" y="18148"/>
                  </a:cubicBezTo>
                  <a:cubicBezTo>
                    <a:pt x="4712" y="16567"/>
                    <a:pt x="3831" y="14379"/>
                    <a:pt x="3861" y="12160"/>
                  </a:cubicBezTo>
                  <a:cubicBezTo>
                    <a:pt x="3891" y="7509"/>
                    <a:pt x="7661" y="3801"/>
                    <a:pt x="12311" y="3801"/>
                  </a:cubicBezTo>
                  <a:cubicBezTo>
                    <a:pt x="12341" y="3801"/>
                    <a:pt x="12372" y="3801"/>
                    <a:pt x="12402" y="3740"/>
                  </a:cubicBezTo>
                  <a:close/>
                  <a:moveTo>
                    <a:pt x="12235" y="1"/>
                  </a:moveTo>
                  <a:cubicBezTo>
                    <a:pt x="5564" y="1"/>
                    <a:pt x="152" y="5407"/>
                    <a:pt x="62" y="12099"/>
                  </a:cubicBezTo>
                  <a:cubicBezTo>
                    <a:pt x="1" y="18877"/>
                    <a:pt x="5411" y="24379"/>
                    <a:pt x="12190" y="24470"/>
                  </a:cubicBezTo>
                  <a:lnTo>
                    <a:pt x="12311" y="24470"/>
                  </a:lnTo>
                  <a:cubicBezTo>
                    <a:pt x="15533" y="24470"/>
                    <a:pt x="18573" y="23254"/>
                    <a:pt x="20883" y="20975"/>
                  </a:cubicBezTo>
                  <a:cubicBezTo>
                    <a:pt x="23193" y="18695"/>
                    <a:pt x="24500" y="15625"/>
                    <a:pt x="24530" y="12342"/>
                  </a:cubicBezTo>
                  <a:cubicBezTo>
                    <a:pt x="24561" y="9090"/>
                    <a:pt x="23314" y="5959"/>
                    <a:pt x="21035" y="3649"/>
                  </a:cubicBezTo>
                  <a:cubicBezTo>
                    <a:pt x="18755" y="1339"/>
                    <a:pt x="15685" y="32"/>
                    <a:pt x="12402" y="2"/>
                  </a:cubicBezTo>
                  <a:cubicBezTo>
                    <a:pt x="12346" y="1"/>
                    <a:pt x="12291" y="1"/>
                    <a:pt x="12235" y="1"/>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08;p32"/>
            <p:cNvSpPr/>
            <p:nvPr/>
          </p:nvSpPr>
          <p:spPr>
            <a:xfrm>
              <a:off x="3770780" y="2567507"/>
              <a:ext cx="71648" cy="430321"/>
            </a:xfrm>
            <a:custGeom>
              <a:avLst/>
              <a:gdLst/>
              <a:ahLst/>
              <a:cxnLst/>
              <a:rect l="l" t="t" r="r" b="b"/>
              <a:pathLst>
                <a:path w="3649" h="21916" extrusionOk="0">
                  <a:moveTo>
                    <a:pt x="1916" y="0"/>
                  </a:moveTo>
                  <a:cubicBezTo>
                    <a:pt x="973" y="0"/>
                    <a:pt x="153" y="791"/>
                    <a:pt x="153" y="1763"/>
                  </a:cubicBezTo>
                  <a:lnTo>
                    <a:pt x="1" y="20183"/>
                  </a:lnTo>
                  <a:cubicBezTo>
                    <a:pt x="1" y="21125"/>
                    <a:pt x="760" y="21916"/>
                    <a:pt x="1764" y="21916"/>
                  </a:cubicBezTo>
                  <a:cubicBezTo>
                    <a:pt x="2706" y="21916"/>
                    <a:pt x="3496" y="21156"/>
                    <a:pt x="3496" y="20183"/>
                  </a:cubicBezTo>
                  <a:lnTo>
                    <a:pt x="3648" y="1763"/>
                  </a:lnTo>
                  <a:cubicBezTo>
                    <a:pt x="3648" y="791"/>
                    <a:pt x="2858" y="0"/>
                    <a:pt x="1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09;p32"/>
            <p:cNvSpPr/>
            <p:nvPr/>
          </p:nvSpPr>
          <p:spPr>
            <a:xfrm>
              <a:off x="3597107" y="2755495"/>
              <a:ext cx="409429" cy="71648"/>
            </a:xfrm>
            <a:custGeom>
              <a:avLst/>
              <a:gdLst/>
              <a:ahLst/>
              <a:cxnLst/>
              <a:rect l="l" t="t" r="r" b="b"/>
              <a:pathLst>
                <a:path w="20852" h="3649" extrusionOk="0">
                  <a:moveTo>
                    <a:pt x="1763" y="1"/>
                  </a:moveTo>
                  <a:cubicBezTo>
                    <a:pt x="791" y="1"/>
                    <a:pt x="0" y="791"/>
                    <a:pt x="0" y="1764"/>
                  </a:cubicBezTo>
                  <a:cubicBezTo>
                    <a:pt x="0" y="2706"/>
                    <a:pt x="791" y="3496"/>
                    <a:pt x="1763" y="3496"/>
                  </a:cubicBezTo>
                  <a:lnTo>
                    <a:pt x="19119" y="3648"/>
                  </a:lnTo>
                  <a:cubicBezTo>
                    <a:pt x="20092" y="3648"/>
                    <a:pt x="20852" y="2888"/>
                    <a:pt x="20821" y="1916"/>
                  </a:cubicBezTo>
                  <a:cubicBezTo>
                    <a:pt x="20821" y="943"/>
                    <a:pt x="20031" y="153"/>
                    <a:pt x="19059" y="153"/>
                  </a:cubicBezTo>
                  <a:lnTo>
                    <a:pt x="1763" y="1"/>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10;p32"/>
            <p:cNvSpPr/>
            <p:nvPr/>
          </p:nvSpPr>
          <p:spPr>
            <a:xfrm>
              <a:off x="4470853" y="2211168"/>
              <a:ext cx="454806" cy="647189"/>
            </a:xfrm>
            <a:custGeom>
              <a:avLst/>
              <a:gdLst/>
              <a:ahLst/>
              <a:cxnLst/>
              <a:rect l="l" t="t" r="r" b="b"/>
              <a:pathLst>
                <a:path w="23163" h="32961" extrusionOk="0">
                  <a:moveTo>
                    <a:pt x="4396" y="0"/>
                  </a:moveTo>
                  <a:cubicBezTo>
                    <a:pt x="3967" y="0"/>
                    <a:pt x="3531" y="70"/>
                    <a:pt x="3101" y="215"/>
                  </a:cubicBezTo>
                  <a:cubicBezTo>
                    <a:pt x="1065" y="944"/>
                    <a:pt x="1" y="3194"/>
                    <a:pt x="700" y="5230"/>
                  </a:cubicBezTo>
                  <a:lnTo>
                    <a:pt x="821" y="5534"/>
                  </a:lnTo>
                  <a:lnTo>
                    <a:pt x="913" y="5808"/>
                  </a:lnTo>
                  <a:lnTo>
                    <a:pt x="1095" y="6294"/>
                  </a:lnTo>
                  <a:cubicBezTo>
                    <a:pt x="1217" y="6598"/>
                    <a:pt x="1369" y="6963"/>
                    <a:pt x="1460" y="7267"/>
                  </a:cubicBezTo>
                  <a:cubicBezTo>
                    <a:pt x="1733" y="7905"/>
                    <a:pt x="2007" y="8543"/>
                    <a:pt x="2280" y="9151"/>
                  </a:cubicBezTo>
                  <a:cubicBezTo>
                    <a:pt x="2524" y="9790"/>
                    <a:pt x="2797" y="10397"/>
                    <a:pt x="3101" y="11005"/>
                  </a:cubicBezTo>
                  <a:lnTo>
                    <a:pt x="3557" y="11917"/>
                  </a:lnTo>
                  <a:lnTo>
                    <a:pt x="4013" y="12829"/>
                  </a:lnTo>
                  <a:cubicBezTo>
                    <a:pt x="4621" y="14045"/>
                    <a:pt x="5259" y="15230"/>
                    <a:pt x="5958" y="16416"/>
                  </a:cubicBezTo>
                  <a:cubicBezTo>
                    <a:pt x="6141" y="16720"/>
                    <a:pt x="6293" y="16963"/>
                    <a:pt x="6475" y="17267"/>
                  </a:cubicBezTo>
                  <a:cubicBezTo>
                    <a:pt x="6688" y="17571"/>
                    <a:pt x="6840" y="17844"/>
                    <a:pt x="7022" y="18148"/>
                  </a:cubicBezTo>
                  <a:lnTo>
                    <a:pt x="7539" y="19030"/>
                  </a:lnTo>
                  <a:lnTo>
                    <a:pt x="8086" y="19850"/>
                  </a:lnTo>
                  <a:cubicBezTo>
                    <a:pt x="9575" y="22100"/>
                    <a:pt x="11126" y="24319"/>
                    <a:pt x="12858" y="26386"/>
                  </a:cubicBezTo>
                  <a:cubicBezTo>
                    <a:pt x="13071" y="26659"/>
                    <a:pt x="13284" y="26933"/>
                    <a:pt x="13527" y="27206"/>
                  </a:cubicBezTo>
                  <a:lnTo>
                    <a:pt x="14196" y="27966"/>
                  </a:lnTo>
                  <a:lnTo>
                    <a:pt x="14895" y="28726"/>
                  </a:lnTo>
                  <a:lnTo>
                    <a:pt x="15229" y="29091"/>
                  </a:lnTo>
                  <a:lnTo>
                    <a:pt x="15563" y="29486"/>
                  </a:lnTo>
                  <a:lnTo>
                    <a:pt x="16293" y="30185"/>
                  </a:lnTo>
                  <a:lnTo>
                    <a:pt x="17022" y="30914"/>
                  </a:lnTo>
                  <a:lnTo>
                    <a:pt x="17387" y="31249"/>
                  </a:lnTo>
                  <a:lnTo>
                    <a:pt x="17782" y="31614"/>
                  </a:lnTo>
                  <a:lnTo>
                    <a:pt x="18542" y="32282"/>
                  </a:lnTo>
                  <a:cubicBezTo>
                    <a:pt x="19023" y="32731"/>
                    <a:pt x="19640" y="32960"/>
                    <a:pt x="20263" y="32960"/>
                  </a:cubicBezTo>
                  <a:cubicBezTo>
                    <a:pt x="20820" y="32960"/>
                    <a:pt x="21382" y="32777"/>
                    <a:pt x="21855" y="32404"/>
                  </a:cubicBezTo>
                  <a:cubicBezTo>
                    <a:pt x="22980" y="31522"/>
                    <a:pt x="23162" y="29881"/>
                    <a:pt x="22311" y="28787"/>
                  </a:cubicBezTo>
                  <a:lnTo>
                    <a:pt x="22250" y="28726"/>
                  </a:lnTo>
                  <a:lnTo>
                    <a:pt x="21703" y="27996"/>
                  </a:lnTo>
                  <a:lnTo>
                    <a:pt x="21399" y="27601"/>
                  </a:lnTo>
                  <a:lnTo>
                    <a:pt x="21126" y="27237"/>
                  </a:lnTo>
                  <a:lnTo>
                    <a:pt x="20548" y="26507"/>
                  </a:lnTo>
                  <a:lnTo>
                    <a:pt x="20032" y="25747"/>
                  </a:lnTo>
                  <a:lnTo>
                    <a:pt x="19758" y="25382"/>
                  </a:lnTo>
                  <a:lnTo>
                    <a:pt x="19484" y="24987"/>
                  </a:lnTo>
                  <a:lnTo>
                    <a:pt x="18968" y="24227"/>
                  </a:lnTo>
                  <a:cubicBezTo>
                    <a:pt x="18603" y="23711"/>
                    <a:pt x="18269" y="23194"/>
                    <a:pt x="17934" y="22677"/>
                  </a:cubicBezTo>
                  <a:cubicBezTo>
                    <a:pt x="16566" y="20580"/>
                    <a:pt x="15351" y="18452"/>
                    <a:pt x="14165" y="16264"/>
                  </a:cubicBezTo>
                  <a:cubicBezTo>
                    <a:pt x="13588" y="15139"/>
                    <a:pt x="13041" y="14045"/>
                    <a:pt x="12493" y="12920"/>
                  </a:cubicBezTo>
                  <a:cubicBezTo>
                    <a:pt x="11977" y="11796"/>
                    <a:pt x="11430" y="10671"/>
                    <a:pt x="10943" y="9516"/>
                  </a:cubicBezTo>
                  <a:lnTo>
                    <a:pt x="10548" y="8695"/>
                  </a:lnTo>
                  <a:lnTo>
                    <a:pt x="10183" y="7814"/>
                  </a:lnTo>
                  <a:lnTo>
                    <a:pt x="9484" y="6112"/>
                  </a:lnTo>
                  <a:cubicBezTo>
                    <a:pt x="9241" y="5534"/>
                    <a:pt x="9028" y="4957"/>
                    <a:pt x="8816" y="4410"/>
                  </a:cubicBezTo>
                  <a:cubicBezTo>
                    <a:pt x="8694" y="4136"/>
                    <a:pt x="8633" y="3832"/>
                    <a:pt x="8512" y="3558"/>
                  </a:cubicBezTo>
                  <a:lnTo>
                    <a:pt x="8360" y="3133"/>
                  </a:lnTo>
                  <a:lnTo>
                    <a:pt x="8238" y="2768"/>
                  </a:lnTo>
                  <a:lnTo>
                    <a:pt x="8116" y="2616"/>
                  </a:lnTo>
                  <a:cubicBezTo>
                    <a:pt x="7539" y="1003"/>
                    <a:pt x="6027" y="0"/>
                    <a:pt x="4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11;p32"/>
            <p:cNvSpPr/>
            <p:nvPr/>
          </p:nvSpPr>
          <p:spPr>
            <a:xfrm>
              <a:off x="4408197" y="2113797"/>
              <a:ext cx="251878" cy="271100"/>
            </a:xfrm>
            <a:custGeom>
              <a:avLst/>
              <a:gdLst/>
              <a:ahLst/>
              <a:cxnLst/>
              <a:rect l="l" t="t" r="r" b="b"/>
              <a:pathLst>
                <a:path w="12828" h="13807" extrusionOk="0">
                  <a:moveTo>
                    <a:pt x="6269" y="0"/>
                  </a:moveTo>
                  <a:cubicBezTo>
                    <a:pt x="4718" y="0"/>
                    <a:pt x="1269" y="416"/>
                    <a:pt x="730" y="4049"/>
                  </a:cubicBezTo>
                  <a:cubicBezTo>
                    <a:pt x="0" y="8791"/>
                    <a:pt x="4590" y="13806"/>
                    <a:pt x="4590" y="13806"/>
                  </a:cubicBezTo>
                  <a:cubicBezTo>
                    <a:pt x="10517" y="13533"/>
                    <a:pt x="12827" y="9672"/>
                    <a:pt x="12827" y="9672"/>
                  </a:cubicBezTo>
                  <a:cubicBezTo>
                    <a:pt x="9636" y="1344"/>
                    <a:pt x="7022" y="37"/>
                    <a:pt x="7022" y="37"/>
                  </a:cubicBezTo>
                  <a:cubicBezTo>
                    <a:pt x="7022" y="37"/>
                    <a:pt x="6729" y="0"/>
                    <a:pt x="6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2;p32"/>
            <p:cNvSpPr/>
            <p:nvPr/>
          </p:nvSpPr>
          <p:spPr>
            <a:xfrm>
              <a:off x="5061126" y="3471689"/>
              <a:ext cx="127137" cy="88947"/>
            </a:xfrm>
            <a:custGeom>
              <a:avLst/>
              <a:gdLst/>
              <a:ahLst/>
              <a:cxnLst/>
              <a:rect l="l" t="t" r="r" b="b"/>
              <a:pathLst>
                <a:path w="6475" h="4530" extrusionOk="0">
                  <a:moveTo>
                    <a:pt x="5411" y="1"/>
                  </a:moveTo>
                  <a:lnTo>
                    <a:pt x="0" y="943"/>
                  </a:lnTo>
                  <a:lnTo>
                    <a:pt x="1368" y="4530"/>
                  </a:lnTo>
                  <a:lnTo>
                    <a:pt x="6474" y="3830"/>
                  </a:lnTo>
                  <a:lnTo>
                    <a:pt x="5411"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13;p32"/>
            <p:cNvSpPr/>
            <p:nvPr/>
          </p:nvSpPr>
          <p:spPr>
            <a:xfrm>
              <a:off x="5070826" y="3525549"/>
              <a:ext cx="386004" cy="197430"/>
            </a:xfrm>
            <a:custGeom>
              <a:avLst/>
              <a:gdLst/>
              <a:ahLst/>
              <a:cxnLst/>
              <a:rect l="l" t="t" r="r" b="b"/>
              <a:pathLst>
                <a:path w="19659" h="10055" extrusionOk="0">
                  <a:moveTo>
                    <a:pt x="5975" y="1"/>
                  </a:moveTo>
                  <a:cubicBezTo>
                    <a:pt x="4989" y="1"/>
                    <a:pt x="3831" y="1333"/>
                    <a:pt x="2482" y="1333"/>
                  </a:cubicBezTo>
                  <a:cubicBezTo>
                    <a:pt x="2065" y="1333"/>
                    <a:pt x="1631" y="1207"/>
                    <a:pt x="1178" y="875"/>
                  </a:cubicBezTo>
                  <a:cubicBezTo>
                    <a:pt x="1178" y="875"/>
                    <a:pt x="1175" y="875"/>
                    <a:pt x="1171" y="875"/>
                  </a:cubicBezTo>
                  <a:cubicBezTo>
                    <a:pt x="1073" y="875"/>
                    <a:pt x="1" y="902"/>
                    <a:pt x="175" y="2121"/>
                  </a:cubicBezTo>
                  <a:cubicBezTo>
                    <a:pt x="205" y="2273"/>
                    <a:pt x="205" y="2516"/>
                    <a:pt x="205" y="2759"/>
                  </a:cubicBezTo>
                  <a:lnTo>
                    <a:pt x="205" y="3306"/>
                  </a:lnTo>
                  <a:cubicBezTo>
                    <a:pt x="175" y="4948"/>
                    <a:pt x="23" y="7531"/>
                    <a:pt x="357" y="9081"/>
                  </a:cubicBezTo>
                  <a:cubicBezTo>
                    <a:pt x="448" y="9507"/>
                    <a:pt x="570" y="9841"/>
                    <a:pt x="752" y="10054"/>
                  </a:cubicBezTo>
                  <a:lnTo>
                    <a:pt x="19446" y="7471"/>
                  </a:lnTo>
                  <a:cubicBezTo>
                    <a:pt x="19446" y="7471"/>
                    <a:pt x="19658" y="7015"/>
                    <a:pt x="19476" y="6437"/>
                  </a:cubicBezTo>
                  <a:cubicBezTo>
                    <a:pt x="19203" y="5677"/>
                    <a:pt x="18260" y="4613"/>
                    <a:pt x="15342" y="3853"/>
                  </a:cubicBezTo>
                  <a:cubicBezTo>
                    <a:pt x="13063" y="3215"/>
                    <a:pt x="10388" y="2698"/>
                    <a:pt x="8716" y="1574"/>
                  </a:cubicBezTo>
                  <a:cubicBezTo>
                    <a:pt x="7044" y="419"/>
                    <a:pt x="6436" y="115"/>
                    <a:pt x="6436" y="115"/>
                  </a:cubicBezTo>
                  <a:cubicBezTo>
                    <a:pt x="6287" y="35"/>
                    <a:pt x="6133" y="1"/>
                    <a:pt x="5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14;p32"/>
            <p:cNvSpPr/>
            <p:nvPr/>
          </p:nvSpPr>
          <p:spPr>
            <a:xfrm>
              <a:off x="5077836" y="3651332"/>
              <a:ext cx="378995" cy="71648"/>
            </a:xfrm>
            <a:custGeom>
              <a:avLst/>
              <a:gdLst/>
              <a:ahLst/>
              <a:cxnLst/>
              <a:rect l="l" t="t" r="r" b="b"/>
              <a:pathLst>
                <a:path w="19302" h="3649" extrusionOk="0">
                  <a:moveTo>
                    <a:pt x="19119" y="1"/>
                  </a:moveTo>
                  <a:lnTo>
                    <a:pt x="0" y="2675"/>
                  </a:lnTo>
                  <a:cubicBezTo>
                    <a:pt x="91" y="3101"/>
                    <a:pt x="213" y="3435"/>
                    <a:pt x="395" y="3648"/>
                  </a:cubicBezTo>
                  <a:lnTo>
                    <a:pt x="19089" y="1065"/>
                  </a:lnTo>
                  <a:cubicBezTo>
                    <a:pt x="19089" y="1065"/>
                    <a:pt x="19301" y="609"/>
                    <a:pt x="19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15;p32"/>
            <p:cNvSpPr/>
            <p:nvPr/>
          </p:nvSpPr>
          <p:spPr>
            <a:xfrm>
              <a:off x="5074242" y="3579722"/>
              <a:ext cx="62695" cy="139664"/>
            </a:xfrm>
            <a:custGeom>
              <a:avLst/>
              <a:gdLst/>
              <a:ahLst/>
              <a:cxnLst/>
              <a:rect l="l" t="t" r="r" b="b"/>
              <a:pathLst>
                <a:path w="3193" h="7113" extrusionOk="0">
                  <a:moveTo>
                    <a:pt x="1" y="0"/>
                  </a:moveTo>
                  <a:lnTo>
                    <a:pt x="1" y="547"/>
                  </a:lnTo>
                  <a:cubicBezTo>
                    <a:pt x="882" y="1094"/>
                    <a:pt x="2159" y="2189"/>
                    <a:pt x="2524" y="4012"/>
                  </a:cubicBezTo>
                  <a:cubicBezTo>
                    <a:pt x="2736" y="5380"/>
                    <a:pt x="2372" y="6383"/>
                    <a:pt x="1916" y="7113"/>
                  </a:cubicBezTo>
                  <a:lnTo>
                    <a:pt x="2463" y="7052"/>
                  </a:lnTo>
                  <a:cubicBezTo>
                    <a:pt x="2888" y="6292"/>
                    <a:pt x="3192" y="5228"/>
                    <a:pt x="2919" y="3921"/>
                  </a:cubicBezTo>
                  <a:cubicBezTo>
                    <a:pt x="2524" y="1733"/>
                    <a:pt x="913" y="5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16;p32"/>
            <p:cNvSpPr/>
            <p:nvPr/>
          </p:nvSpPr>
          <p:spPr>
            <a:xfrm>
              <a:off x="5230028" y="3557181"/>
              <a:ext cx="37601" cy="21481"/>
            </a:xfrm>
            <a:custGeom>
              <a:avLst/>
              <a:gdLst/>
              <a:ahLst/>
              <a:cxnLst/>
              <a:rect l="l" t="t" r="r" b="b"/>
              <a:pathLst>
                <a:path w="1915" h="1094" extrusionOk="0">
                  <a:moveTo>
                    <a:pt x="1546" y="1"/>
                  </a:moveTo>
                  <a:cubicBezTo>
                    <a:pt x="1507" y="1"/>
                    <a:pt x="1467" y="8"/>
                    <a:pt x="1429" y="24"/>
                  </a:cubicBezTo>
                  <a:lnTo>
                    <a:pt x="274" y="479"/>
                  </a:lnTo>
                  <a:cubicBezTo>
                    <a:pt x="91" y="571"/>
                    <a:pt x="0" y="753"/>
                    <a:pt x="91" y="905"/>
                  </a:cubicBezTo>
                  <a:cubicBezTo>
                    <a:pt x="144" y="1011"/>
                    <a:pt x="243" y="1093"/>
                    <a:pt x="367" y="1093"/>
                  </a:cubicBezTo>
                  <a:cubicBezTo>
                    <a:pt x="386" y="1093"/>
                    <a:pt x="406" y="1091"/>
                    <a:pt x="426" y="1087"/>
                  </a:cubicBezTo>
                  <a:lnTo>
                    <a:pt x="486" y="1087"/>
                  </a:lnTo>
                  <a:lnTo>
                    <a:pt x="1641" y="631"/>
                  </a:lnTo>
                  <a:cubicBezTo>
                    <a:pt x="1824" y="540"/>
                    <a:pt x="1915" y="358"/>
                    <a:pt x="1824" y="206"/>
                  </a:cubicBezTo>
                  <a:cubicBezTo>
                    <a:pt x="1778" y="69"/>
                    <a:pt x="1664"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17;p32"/>
            <p:cNvSpPr/>
            <p:nvPr/>
          </p:nvSpPr>
          <p:spPr>
            <a:xfrm>
              <a:off x="5207938" y="3539883"/>
              <a:ext cx="37012" cy="21677"/>
            </a:xfrm>
            <a:custGeom>
              <a:avLst/>
              <a:gdLst/>
              <a:ahLst/>
              <a:cxnLst/>
              <a:rect l="l" t="t" r="r" b="b"/>
              <a:pathLst>
                <a:path w="1885" h="1104" extrusionOk="0">
                  <a:moveTo>
                    <a:pt x="1516" y="0"/>
                  </a:moveTo>
                  <a:cubicBezTo>
                    <a:pt x="1477" y="0"/>
                    <a:pt x="1437" y="8"/>
                    <a:pt x="1399" y="23"/>
                  </a:cubicBezTo>
                  <a:lnTo>
                    <a:pt x="274" y="479"/>
                  </a:lnTo>
                  <a:cubicBezTo>
                    <a:pt x="61" y="570"/>
                    <a:pt x="0" y="753"/>
                    <a:pt x="61" y="905"/>
                  </a:cubicBezTo>
                  <a:cubicBezTo>
                    <a:pt x="136" y="1004"/>
                    <a:pt x="230" y="1103"/>
                    <a:pt x="345" y="1103"/>
                  </a:cubicBezTo>
                  <a:cubicBezTo>
                    <a:pt x="371" y="1103"/>
                    <a:pt x="398" y="1098"/>
                    <a:pt x="426" y="1087"/>
                  </a:cubicBezTo>
                  <a:lnTo>
                    <a:pt x="487" y="1087"/>
                  </a:lnTo>
                  <a:lnTo>
                    <a:pt x="1611" y="631"/>
                  </a:lnTo>
                  <a:cubicBezTo>
                    <a:pt x="1824" y="570"/>
                    <a:pt x="1885" y="357"/>
                    <a:pt x="1824" y="205"/>
                  </a:cubicBezTo>
                  <a:cubicBezTo>
                    <a:pt x="1756" y="69"/>
                    <a:pt x="1636" y="0"/>
                    <a:pt x="1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18;p32"/>
            <p:cNvSpPr/>
            <p:nvPr/>
          </p:nvSpPr>
          <p:spPr>
            <a:xfrm>
              <a:off x="5254493" y="3567333"/>
              <a:ext cx="37621" cy="21677"/>
            </a:xfrm>
            <a:custGeom>
              <a:avLst/>
              <a:gdLst/>
              <a:ahLst/>
              <a:cxnLst/>
              <a:rect l="l" t="t" r="r" b="b"/>
              <a:pathLst>
                <a:path w="1916" h="1104" extrusionOk="0">
                  <a:moveTo>
                    <a:pt x="1543" y="1"/>
                  </a:moveTo>
                  <a:cubicBezTo>
                    <a:pt x="1504" y="1"/>
                    <a:pt x="1466" y="9"/>
                    <a:pt x="1429" y="23"/>
                  </a:cubicBezTo>
                  <a:lnTo>
                    <a:pt x="274" y="479"/>
                  </a:lnTo>
                  <a:cubicBezTo>
                    <a:pt x="91" y="570"/>
                    <a:pt x="0" y="753"/>
                    <a:pt x="91" y="905"/>
                  </a:cubicBezTo>
                  <a:cubicBezTo>
                    <a:pt x="166" y="1004"/>
                    <a:pt x="240" y="1103"/>
                    <a:pt x="348" y="1103"/>
                  </a:cubicBezTo>
                  <a:cubicBezTo>
                    <a:pt x="372" y="1103"/>
                    <a:pt x="398" y="1098"/>
                    <a:pt x="426" y="1087"/>
                  </a:cubicBezTo>
                  <a:lnTo>
                    <a:pt x="517" y="1087"/>
                  </a:lnTo>
                  <a:lnTo>
                    <a:pt x="1642" y="631"/>
                  </a:lnTo>
                  <a:cubicBezTo>
                    <a:pt x="1824" y="570"/>
                    <a:pt x="1915" y="388"/>
                    <a:pt x="1824" y="236"/>
                  </a:cubicBezTo>
                  <a:cubicBezTo>
                    <a:pt x="1778" y="75"/>
                    <a:pt x="1662" y="1"/>
                    <a:pt x="1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19;p32"/>
            <p:cNvSpPr/>
            <p:nvPr/>
          </p:nvSpPr>
          <p:spPr>
            <a:xfrm>
              <a:off x="5279548" y="3577229"/>
              <a:ext cx="37032" cy="21697"/>
            </a:xfrm>
            <a:custGeom>
              <a:avLst/>
              <a:gdLst/>
              <a:ahLst/>
              <a:cxnLst/>
              <a:rect l="l" t="t" r="r" b="b"/>
              <a:pathLst>
                <a:path w="1886" h="1105" extrusionOk="0">
                  <a:moveTo>
                    <a:pt x="1526" y="0"/>
                  </a:moveTo>
                  <a:cubicBezTo>
                    <a:pt x="1483" y="0"/>
                    <a:pt x="1440" y="12"/>
                    <a:pt x="1399" y="36"/>
                  </a:cubicBezTo>
                  <a:lnTo>
                    <a:pt x="244" y="492"/>
                  </a:lnTo>
                  <a:cubicBezTo>
                    <a:pt x="62" y="553"/>
                    <a:pt x="1" y="766"/>
                    <a:pt x="62" y="887"/>
                  </a:cubicBezTo>
                  <a:cubicBezTo>
                    <a:pt x="143" y="996"/>
                    <a:pt x="225" y="1105"/>
                    <a:pt x="372" y="1105"/>
                  </a:cubicBezTo>
                  <a:cubicBezTo>
                    <a:pt x="389" y="1105"/>
                    <a:pt x="407" y="1103"/>
                    <a:pt x="426" y="1100"/>
                  </a:cubicBezTo>
                  <a:lnTo>
                    <a:pt x="487" y="1100"/>
                  </a:lnTo>
                  <a:lnTo>
                    <a:pt x="1612" y="644"/>
                  </a:lnTo>
                  <a:cubicBezTo>
                    <a:pt x="1825" y="553"/>
                    <a:pt x="1885" y="370"/>
                    <a:pt x="1825" y="218"/>
                  </a:cubicBezTo>
                  <a:cubicBezTo>
                    <a:pt x="1758" y="85"/>
                    <a:pt x="1642" y="0"/>
                    <a:pt x="1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20;p32"/>
            <p:cNvSpPr/>
            <p:nvPr/>
          </p:nvSpPr>
          <p:spPr>
            <a:xfrm>
              <a:off x="5306409" y="3585240"/>
              <a:ext cx="37032" cy="21677"/>
            </a:xfrm>
            <a:custGeom>
              <a:avLst/>
              <a:gdLst/>
              <a:ahLst/>
              <a:cxnLst/>
              <a:rect l="l" t="t" r="r" b="b"/>
              <a:pathLst>
                <a:path w="1886" h="1104" extrusionOk="0">
                  <a:moveTo>
                    <a:pt x="1513" y="1"/>
                  </a:moveTo>
                  <a:cubicBezTo>
                    <a:pt x="1474" y="1"/>
                    <a:pt x="1436" y="8"/>
                    <a:pt x="1399" y="23"/>
                  </a:cubicBezTo>
                  <a:lnTo>
                    <a:pt x="274" y="479"/>
                  </a:lnTo>
                  <a:cubicBezTo>
                    <a:pt x="62" y="570"/>
                    <a:pt x="1" y="753"/>
                    <a:pt x="62" y="905"/>
                  </a:cubicBezTo>
                  <a:cubicBezTo>
                    <a:pt x="136" y="1004"/>
                    <a:pt x="231" y="1103"/>
                    <a:pt x="346" y="1103"/>
                  </a:cubicBezTo>
                  <a:cubicBezTo>
                    <a:pt x="372" y="1103"/>
                    <a:pt x="398" y="1098"/>
                    <a:pt x="426" y="1087"/>
                  </a:cubicBezTo>
                  <a:lnTo>
                    <a:pt x="487" y="1087"/>
                  </a:lnTo>
                  <a:lnTo>
                    <a:pt x="1642" y="631"/>
                  </a:lnTo>
                  <a:cubicBezTo>
                    <a:pt x="1824" y="570"/>
                    <a:pt x="1885" y="388"/>
                    <a:pt x="1824" y="236"/>
                  </a:cubicBezTo>
                  <a:cubicBezTo>
                    <a:pt x="1755" y="75"/>
                    <a:pt x="1634"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21;p32"/>
            <p:cNvSpPr/>
            <p:nvPr/>
          </p:nvSpPr>
          <p:spPr>
            <a:xfrm>
              <a:off x="5334467" y="3592151"/>
              <a:ext cx="37621" cy="21697"/>
            </a:xfrm>
            <a:custGeom>
              <a:avLst/>
              <a:gdLst/>
              <a:ahLst/>
              <a:cxnLst/>
              <a:rect l="l" t="t" r="r" b="b"/>
              <a:pathLst>
                <a:path w="1916" h="1105" extrusionOk="0">
                  <a:moveTo>
                    <a:pt x="1555" y="0"/>
                  </a:moveTo>
                  <a:cubicBezTo>
                    <a:pt x="1513" y="0"/>
                    <a:pt x="1470" y="11"/>
                    <a:pt x="1429" y="36"/>
                  </a:cubicBezTo>
                  <a:lnTo>
                    <a:pt x="274" y="492"/>
                  </a:lnTo>
                  <a:cubicBezTo>
                    <a:pt x="92" y="553"/>
                    <a:pt x="0" y="765"/>
                    <a:pt x="92" y="887"/>
                  </a:cubicBezTo>
                  <a:cubicBezTo>
                    <a:pt x="146" y="996"/>
                    <a:pt x="249" y="1104"/>
                    <a:pt x="379" y="1104"/>
                  </a:cubicBezTo>
                  <a:cubicBezTo>
                    <a:pt x="394" y="1104"/>
                    <a:pt x="410" y="1103"/>
                    <a:pt x="426" y="1100"/>
                  </a:cubicBezTo>
                  <a:cubicBezTo>
                    <a:pt x="446" y="1100"/>
                    <a:pt x="480" y="1073"/>
                    <a:pt x="491" y="1073"/>
                  </a:cubicBezTo>
                  <a:lnTo>
                    <a:pt x="491" y="1073"/>
                  </a:lnTo>
                  <a:cubicBezTo>
                    <a:pt x="497" y="1073"/>
                    <a:pt x="497" y="1079"/>
                    <a:pt x="487" y="1100"/>
                  </a:cubicBezTo>
                  <a:lnTo>
                    <a:pt x="1642" y="644"/>
                  </a:lnTo>
                  <a:cubicBezTo>
                    <a:pt x="1824" y="553"/>
                    <a:pt x="1915" y="370"/>
                    <a:pt x="1824" y="218"/>
                  </a:cubicBezTo>
                  <a:cubicBezTo>
                    <a:pt x="1780" y="85"/>
                    <a:pt x="1670"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22;p32"/>
            <p:cNvSpPr/>
            <p:nvPr/>
          </p:nvSpPr>
          <p:spPr>
            <a:xfrm>
              <a:off x="5443678" y="3395898"/>
              <a:ext cx="125350" cy="100885"/>
            </a:xfrm>
            <a:custGeom>
              <a:avLst/>
              <a:gdLst/>
              <a:ahLst/>
              <a:cxnLst/>
              <a:rect l="l" t="t" r="r" b="b"/>
              <a:pathLst>
                <a:path w="6384" h="5138" extrusionOk="0">
                  <a:moveTo>
                    <a:pt x="4408" y="0"/>
                  </a:moveTo>
                  <a:lnTo>
                    <a:pt x="1" y="2675"/>
                  </a:lnTo>
                  <a:lnTo>
                    <a:pt x="1976" y="5137"/>
                  </a:lnTo>
                  <a:lnTo>
                    <a:pt x="6384" y="2432"/>
                  </a:lnTo>
                  <a:lnTo>
                    <a:pt x="4408"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23;p32"/>
            <p:cNvSpPr/>
            <p:nvPr/>
          </p:nvSpPr>
          <p:spPr>
            <a:xfrm>
              <a:off x="5458601" y="3415867"/>
              <a:ext cx="403480" cy="230711"/>
            </a:xfrm>
            <a:custGeom>
              <a:avLst/>
              <a:gdLst/>
              <a:ahLst/>
              <a:cxnLst/>
              <a:rect l="l" t="t" r="r" b="b"/>
              <a:pathLst>
                <a:path w="20549" h="11750" extrusionOk="0">
                  <a:moveTo>
                    <a:pt x="17264" y="0"/>
                  </a:moveTo>
                  <a:cubicBezTo>
                    <a:pt x="16700" y="0"/>
                    <a:pt x="16038" y="51"/>
                    <a:pt x="15259" y="169"/>
                  </a:cubicBezTo>
                  <a:cubicBezTo>
                    <a:pt x="13498" y="447"/>
                    <a:pt x="11542" y="849"/>
                    <a:pt x="9836" y="849"/>
                  </a:cubicBezTo>
                  <a:cubicBezTo>
                    <a:pt x="9305" y="849"/>
                    <a:pt x="8798" y="810"/>
                    <a:pt x="8329" y="716"/>
                  </a:cubicBezTo>
                  <a:cubicBezTo>
                    <a:pt x="6323" y="351"/>
                    <a:pt x="5654" y="321"/>
                    <a:pt x="5654" y="321"/>
                  </a:cubicBezTo>
                  <a:cubicBezTo>
                    <a:pt x="5628" y="319"/>
                    <a:pt x="5602" y="318"/>
                    <a:pt x="5576" y="318"/>
                  </a:cubicBezTo>
                  <a:cubicBezTo>
                    <a:pt x="4210" y="318"/>
                    <a:pt x="3740" y="3188"/>
                    <a:pt x="1678" y="3188"/>
                  </a:cubicBezTo>
                  <a:cubicBezTo>
                    <a:pt x="1496" y="3188"/>
                    <a:pt x="1303" y="3165"/>
                    <a:pt x="1095" y="3117"/>
                  </a:cubicBezTo>
                  <a:cubicBezTo>
                    <a:pt x="1095" y="3117"/>
                    <a:pt x="1" y="3543"/>
                    <a:pt x="669" y="4637"/>
                  </a:cubicBezTo>
                  <a:cubicBezTo>
                    <a:pt x="791" y="4789"/>
                    <a:pt x="882" y="4971"/>
                    <a:pt x="973" y="5245"/>
                  </a:cubicBezTo>
                  <a:cubicBezTo>
                    <a:pt x="1004" y="5397"/>
                    <a:pt x="1095" y="5549"/>
                    <a:pt x="1186" y="5731"/>
                  </a:cubicBezTo>
                  <a:cubicBezTo>
                    <a:pt x="1824" y="7251"/>
                    <a:pt x="2706" y="9683"/>
                    <a:pt x="3648" y="10990"/>
                  </a:cubicBezTo>
                  <a:cubicBezTo>
                    <a:pt x="3922" y="11324"/>
                    <a:pt x="4134" y="11598"/>
                    <a:pt x="4408" y="11750"/>
                  </a:cubicBezTo>
                  <a:lnTo>
                    <a:pt x="20518" y="1901"/>
                  </a:lnTo>
                  <a:cubicBezTo>
                    <a:pt x="20518" y="1901"/>
                    <a:pt x="20548" y="1415"/>
                    <a:pt x="20092" y="868"/>
                  </a:cubicBezTo>
                  <a:cubicBezTo>
                    <a:pt x="19687" y="417"/>
                    <a:pt x="18880" y="0"/>
                    <a:pt x="17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24;p32"/>
            <p:cNvSpPr/>
            <p:nvPr/>
          </p:nvSpPr>
          <p:spPr>
            <a:xfrm>
              <a:off x="5530230" y="3434088"/>
              <a:ext cx="331851" cy="212490"/>
            </a:xfrm>
            <a:custGeom>
              <a:avLst/>
              <a:gdLst/>
              <a:ahLst/>
              <a:cxnLst/>
              <a:rect l="l" t="t" r="r" b="b"/>
              <a:pathLst>
                <a:path w="16901" h="10822" extrusionOk="0">
                  <a:moveTo>
                    <a:pt x="16444" y="1"/>
                  </a:moveTo>
                  <a:lnTo>
                    <a:pt x="0" y="10062"/>
                  </a:lnTo>
                  <a:cubicBezTo>
                    <a:pt x="274" y="10396"/>
                    <a:pt x="486" y="10670"/>
                    <a:pt x="760" y="10822"/>
                  </a:cubicBezTo>
                  <a:lnTo>
                    <a:pt x="16870" y="973"/>
                  </a:lnTo>
                  <a:cubicBezTo>
                    <a:pt x="16870" y="973"/>
                    <a:pt x="16900" y="487"/>
                    <a:pt x="16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25;p32"/>
            <p:cNvSpPr/>
            <p:nvPr/>
          </p:nvSpPr>
          <p:spPr>
            <a:xfrm>
              <a:off x="5477097" y="3518834"/>
              <a:ext cx="101493" cy="114020"/>
            </a:xfrm>
            <a:custGeom>
              <a:avLst/>
              <a:gdLst/>
              <a:ahLst/>
              <a:cxnLst/>
              <a:rect l="l" t="t" r="r" b="b"/>
              <a:pathLst>
                <a:path w="5169" h="5807" extrusionOk="0">
                  <a:moveTo>
                    <a:pt x="1" y="1"/>
                  </a:moveTo>
                  <a:lnTo>
                    <a:pt x="1" y="1"/>
                  </a:lnTo>
                  <a:cubicBezTo>
                    <a:pt x="31" y="153"/>
                    <a:pt x="122" y="305"/>
                    <a:pt x="183" y="487"/>
                  </a:cubicBezTo>
                  <a:cubicBezTo>
                    <a:pt x="1217" y="639"/>
                    <a:pt x="2828" y="1125"/>
                    <a:pt x="3892" y="2706"/>
                  </a:cubicBezTo>
                  <a:cubicBezTo>
                    <a:pt x="4682" y="3861"/>
                    <a:pt x="4743" y="4986"/>
                    <a:pt x="4591" y="5806"/>
                  </a:cubicBezTo>
                  <a:lnTo>
                    <a:pt x="5107" y="5502"/>
                  </a:lnTo>
                  <a:cubicBezTo>
                    <a:pt x="5168" y="4621"/>
                    <a:pt x="5047" y="3557"/>
                    <a:pt x="4256" y="2432"/>
                  </a:cubicBezTo>
                  <a:cubicBezTo>
                    <a:pt x="3010" y="578"/>
                    <a:pt x="1065" y="1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26;p32"/>
            <p:cNvSpPr/>
            <p:nvPr/>
          </p:nvSpPr>
          <p:spPr>
            <a:xfrm>
              <a:off x="5617960" y="3424545"/>
              <a:ext cx="29865" cy="29492"/>
            </a:xfrm>
            <a:custGeom>
              <a:avLst/>
              <a:gdLst/>
              <a:ahLst/>
              <a:cxnLst/>
              <a:rect l="l" t="t" r="r" b="b"/>
              <a:pathLst>
                <a:path w="1521" h="1502" extrusionOk="0">
                  <a:moveTo>
                    <a:pt x="1178" y="0"/>
                  </a:moveTo>
                  <a:cubicBezTo>
                    <a:pt x="1095" y="0"/>
                    <a:pt x="1019" y="31"/>
                    <a:pt x="973" y="92"/>
                  </a:cubicBezTo>
                  <a:lnTo>
                    <a:pt x="122" y="973"/>
                  </a:lnTo>
                  <a:cubicBezTo>
                    <a:pt x="0" y="1125"/>
                    <a:pt x="0" y="1307"/>
                    <a:pt x="122" y="1429"/>
                  </a:cubicBezTo>
                  <a:cubicBezTo>
                    <a:pt x="189" y="1479"/>
                    <a:pt x="265" y="1502"/>
                    <a:pt x="340" y="1502"/>
                  </a:cubicBezTo>
                  <a:cubicBezTo>
                    <a:pt x="402" y="1502"/>
                    <a:pt x="462" y="1487"/>
                    <a:pt x="517" y="1459"/>
                  </a:cubicBezTo>
                  <a:cubicBezTo>
                    <a:pt x="517" y="1429"/>
                    <a:pt x="547" y="1429"/>
                    <a:pt x="578" y="1429"/>
                  </a:cubicBezTo>
                  <a:lnTo>
                    <a:pt x="1429" y="547"/>
                  </a:lnTo>
                  <a:cubicBezTo>
                    <a:pt x="1520" y="395"/>
                    <a:pt x="1520" y="213"/>
                    <a:pt x="1429" y="92"/>
                  </a:cubicBezTo>
                  <a:cubicBezTo>
                    <a:pt x="1353" y="31"/>
                    <a:pt x="1262"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27;p32"/>
            <p:cNvSpPr/>
            <p:nvPr/>
          </p:nvSpPr>
          <p:spPr>
            <a:xfrm>
              <a:off x="5589313" y="3416181"/>
              <a:ext cx="29865" cy="29943"/>
            </a:xfrm>
            <a:custGeom>
              <a:avLst/>
              <a:gdLst/>
              <a:ahLst/>
              <a:cxnLst/>
              <a:rect l="l" t="t" r="r" b="b"/>
              <a:pathLst>
                <a:path w="1521" h="1525" extrusionOk="0">
                  <a:moveTo>
                    <a:pt x="1159" y="1"/>
                  </a:moveTo>
                  <a:cubicBezTo>
                    <a:pt x="1079" y="1"/>
                    <a:pt x="1003" y="31"/>
                    <a:pt x="943" y="92"/>
                  </a:cubicBezTo>
                  <a:lnTo>
                    <a:pt x="91" y="973"/>
                  </a:lnTo>
                  <a:cubicBezTo>
                    <a:pt x="0" y="1125"/>
                    <a:pt x="0" y="1308"/>
                    <a:pt x="91" y="1429"/>
                  </a:cubicBezTo>
                  <a:cubicBezTo>
                    <a:pt x="157" y="1495"/>
                    <a:pt x="231" y="1525"/>
                    <a:pt x="304" y="1525"/>
                  </a:cubicBezTo>
                  <a:cubicBezTo>
                    <a:pt x="367" y="1525"/>
                    <a:pt x="430" y="1502"/>
                    <a:pt x="487" y="1460"/>
                  </a:cubicBezTo>
                  <a:cubicBezTo>
                    <a:pt x="517" y="1460"/>
                    <a:pt x="517" y="1429"/>
                    <a:pt x="547" y="1429"/>
                  </a:cubicBezTo>
                  <a:lnTo>
                    <a:pt x="1398" y="548"/>
                  </a:lnTo>
                  <a:cubicBezTo>
                    <a:pt x="1520" y="396"/>
                    <a:pt x="1520" y="214"/>
                    <a:pt x="1398" y="92"/>
                  </a:cubicBezTo>
                  <a:cubicBezTo>
                    <a:pt x="1323" y="31"/>
                    <a:pt x="1239"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28;p32"/>
            <p:cNvSpPr/>
            <p:nvPr/>
          </p:nvSpPr>
          <p:spPr>
            <a:xfrm>
              <a:off x="5644821" y="3423937"/>
              <a:ext cx="29845" cy="29453"/>
            </a:xfrm>
            <a:custGeom>
              <a:avLst/>
              <a:gdLst/>
              <a:ahLst/>
              <a:cxnLst/>
              <a:rect l="l" t="t" r="r" b="b"/>
              <a:pathLst>
                <a:path w="1520" h="1500" extrusionOk="0">
                  <a:moveTo>
                    <a:pt x="1178" y="1"/>
                  </a:moveTo>
                  <a:cubicBezTo>
                    <a:pt x="1094" y="1"/>
                    <a:pt x="1018" y="31"/>
                    <a:pt x="973" y="92"/>
                  </a:cubicBezTo>
                  <a:lnTo>
                    <a:pt x="122" y="943"/>
                  </a:lnTo>
                  <a:cubicBezTo>
                    <a:pt x="0" y="1095"/>
                    <a:pt x="0" y="1308"/>
                    <a:pt x="122" y="1399"/>
                  </a:cubicBezTo>
                  <a:cubicBezTo>
                    <a:pt x="193" y="1470"/>
                    <a:pt x="275" y="1500"/>
                    <a:pt x="354" y="1500"/>
                  </a:cubicBezTo>
                  <a:cubicBezTo>
                    <a:pt x="411" y="1500"/>
                    <a:pt x="466" y="1485"/>
                    <a:pt x="517" y="1460"/>
                  </a:cubicBezTo>
                  <a:cubicBezTo>
                    <a:pt x="517" y="1460"/>
                    <a:pt x="547" y="1430"/>
                    <a:pt x="578" y="1399"/>
                  </a:cubicBezTo>
                  <a:lnTo>
                    <a:pt x="1429" y="548"/>
                  </a:lnTo>
                  <a:cubicBezTo>
                    <a:pt x="1520" y="396"/>
                    <a:pt x="1520" y="183"/>
                    <a:pt x="1429" y="92"/>
                  </a:cubicBezTo>
                  <a:cubicBezTo>
                    <a:pt x="1353" y="31"/>
                    <a:pt x="1262" y="1"/>
                    <a:pt x="1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29;p32"/>
            <p:cNvSpPr/>
            <p:nvPr/>
          </p:nvSpPr>
          <p:spPr>
            <a:xfrm>
              <a:off x="5671073" y="3422150"/>
              <a:ext cx="29865" cy="29943"/>
            </a:xfrm>
            <a:custGeom>
              <a:avLst/>
              <a:gdLst/>
              <a:ahLst/>
              <a:cxnLst/>
              <a:rect l="l" t="t" r="r" b="b"/>
              <a:pathLst>
                <a:path w="1521" h="1525" extrusionOk="0">
                  <a:moveTo>
                    <a:pt x="1159" y="1"/>
                  </a:moveTo>
                  <a:cubicBezTo>
                    <a:pt x="1080" y="1"/>
                    <a:pt x="1004" y="31"/>
                    <a:pt x="943" y="92"/>
                  </a:cubicBezTo>
                  <a:lnTo>
                    <a:pt x="122" y="973"/>
                  </a:lnTo>
                  <a:cubicBezTo>
                    <a:pt x="1" y="1125"/>
                    <a:pt x="1" y="1308"/>
                    <a:pt x="122" y="1429"/>
                  </a:cubicBezTo>
                  <a:cubicBezTo>
                    <a:pt x="187" y="1495"/>
                    <a:pt x="261" y="1525"/>
                    <a:pt x="330" y="1525"/>
                  </a:cubicBezTo>
                  <a:cubicBezTo>
                    <a:pt x="389" y="1525"/>
                    <a:pt x="445" y="1502"/>
                    <a:pt x="487" y="1460"/>
                  </a:cubicBezTo>
                  <a:cubicBezTo>
                    <a:pt x="548" y="1460"/>
                    <a:pt x="548" y="1460"/>
                    <a:pt x="578" y="1429"/>
                  </a:cubicBezTo>
                  <a:lnTo>
                    <a:pt x="1399" y="548"/>
                  </a:lnTo>
                  <a:cubicBezTo>
                    <a:pt x="1520" y="396"/>
                    <a:pt x="1520" y="214"/>
                    <a:pt x="1399" y="92"/>
                  </a:cubicBezTo>
                  <a:cubicBezTo>
                    <a:pt x="1323" y="31"/>
                    <a:pt x="1239"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30;p32"/>
            <p:cNvSpPr/>
            <p:nvPr/>
          </p:nvSpPr>
          <p:spPr>
            <a:xfrm>
              <a:off x="5699721" y="3420206"/>
              <a:ext cx="29865" cy="29511"/>
            </a:xfrm>
            <a:custGeom>
              <a:avLst/>
              <a:gdLst/>
              <a:ahLst/>
              <a:cxnLst/>
              <a:rect l="l" t="t" r="r" b="b"/>
              <a:pathLst>
                <a:path w="1521" h="1503" extrusionOk="0">
                  <a:moveTo>
                    <a:pt x="1159" y="1"/>
                  </a:moveTo>
                  <a:cubicBezTo>
                    <a:pt x="1080" y="1"/>
                    <a:pt x="1004" y="24"/>
                    <a:pt x="943" y="69"/>
                  </a:cubicBezTo>
                  <a:lnTo>
                    <a:pt x="92" y="951"/>
                  </a:lnTo>
                  <a:cubicBezTo>
                    <a:pt x="0" y="1103"/>
                    <a:pt x="0" y="1285"/>
                    <a:pt x="92" y="1407"/>
                  </a:cubicBezTo>
                  <a:cubicBezTo>
                    <a:pt x="157" y="1472"/>
                    <a:pt x="231" y="1502"/>
                    <a:pt x="304" y="1502"/>
                  </a:cubicBezTo>
                  <a:cubicBezTo>
                    <a:pt x="367" y="1502"/>
                    <a:pt x="430" y="1479"/>
                    <a:pt x="487" y="1437"/>
                  </a:cubicBezTo>
                  <a:cubicBezTo>
                    <a:pt x="487" y="1407"/>
                    <a:pt x="517" y="1407"/>
                    <a:pt x="548" y="1407"/>
                  </a:cubicBezTo>
                  <a:lnTo>
                    <a:pt x="1399" y="525"/>
                  </a:lnTo>
                  <a:cubicBezTo>
                    <a:pt x="1520" y="373"/>
                    <a:pt x="1520" y="191"/>
                    <a:pt x="1399" y="69"/>
                  </a:cubicBezTo>
                  <a:cubicBezTo>
                    <a:pt x="1323" y="24"/>
                    <a:pt x="1239"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31;p32"/>
            <p:cNvSpPr/>
            <p:nvPr/>
          </p:nvSpPr>
          <p:spPr>
            <a:xfrm>
              <a:off x="5727780" y="3414256"/>
              <a:ext cx="29845" cy="29492"/>
            </a:xfrm>
            <a:custGeom>
              <a:avLst/>
              <a:gdLst/>
              <a:ahLst/>
              <a:cxnLst/>
              <a:rect l="l" t="t" r="r" b="b"/>
              <a:pathLst>
                <a:path w="1520" h="1502" extrusionOk="0">
                  <a:moveTo>
                    <a:pt x="1159" y="0"/>
                  </a:moveTo>
                  <a:cubicBezTo>
                    <a:pt x="1079" y="0"/>
                    <a:pt x="1003" y="23"/>
                    <a:pt x="942" y="68"/>
                  </a:cubicBezTo>
                  <a:lnTo>
                    <a:pt x="122" y="950"/>
                  </a:lnTo>
                  <a:cubicBezTo>
                    <a:pt x="0" y="1102"/>
                    <a:pt x="0" y="1284"/>
                    <a:pt x="122" y="1406"/>
                  </a:cubicBezTo>
                  <a:cubicBezTo>
                    <a:pt x="187" y="1471"/>
                    <a:pt x="261" y="1501"/>
                    <a:pt x="329" y="1501"/>
                  </a:cubicBezTo>
                  <a:cubicBezTo>
                    <a:pt x="389" y="1501"/>
                    <a:pt x="444" y="1479"/>
                    <a:pt x="486" y="1436"/>
                  </a:cubicBezTo>
                  <a:cubicBezTo>
                    <a:pt x="547" y="1436"/>
                    <a:pt x="547" y="1406"/>
                    <a:pt x="578" y="1406"/>
                  </a:cubicBezTo>
                  <a:lnTo>
                    <a:pt x="1398" y="524"/>
                  </a:lnTo>
                  <a:cubicBezTo>
                    <a:pt x="1520" y="372"/>
                    <a:pt x="1520" y="190"/>
                    <a:pt x="1398" y="68"/>
                  </a:cubicBezTo>
                  <a:cubicBezTo>
                    <a:pt x="1322" y="23"/>
                    <a:pt x="1239" y="0"/>
                    <a:pt x="1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32;p32"/>
            <p:cNvSpPr/>
            <p:nvPr/>
          </p:nvSpPr>
          <p:spPr>
            <a:xfrm>
              <a:off x="4370596" y="2696825"/>
              <a:ext cx="1187682" cy="776073"/>
            </a:xfrm>
            <a:custGeom>
              <a:avLst/>
              <a:gdLst/>
              <a:ahLst/>
              <a:cxnLst/>
              <a:rect l="l" t="t" r="r" b="b"/>
              <a:pathLst>
                <a:path w="60488" h="39525" extrusionOk="0">
                  <a:moveTo>
                    <a:pt x="21170" y="1"/>
                  </a:moveTo>
                  <a:cubicBezTo>
                    <a:pt x="13179" y="1"/>
                    <a:pt x="4598" y="660"/>
                    <a:pt x="608" y="2655"/>
                  </a:cubicBezTo>
                  <a:cubicBezTo>
                    <a:pt x="0" y="4752"/>
                    <a:pt x="13526" y="10284"/>
                    <a:pt x="17539" y="14174"/>
                  </a:cubicBezTo>
                  <a:cubicBezTo>
                    <a:pt x="18260" y="14154"/>
                    <a:pt x="18963" y="14144"/>
                    <a:pt x="19649" y="14144"/>
                  </a:cubicBezTo>
                  <a:cubicBezTo>
                    <a:pt x="30119" y="14144"/>
                    <a:pt x="36384" y="16393"/>
                    <a:pt x="36384" y="16393"/>
                  </a:cubicBezTo>
                  <a:cubicBezTo>
                    <a:pt x="36384" y="16393"/>
                    <a:pt x="42220" y="24965"/>
                    <a:pt x="45290" y="27913"/>
                  </a:cubicBezTo>
                  <a:cubicBezTo>
                    <a:pt x="48360" y="30892"/>
                    <a:pt x="54804" y="39524"/>
                    <a:pt x="54804" y="39524"/>
                  </a:cubicBezTo>
                  <a:lnTo>
                    <a:pt x="60488" y="35299"/>
                  </a:lnTo>
                  <a:cubicBezTo>
                    <a:pt x="60488" y="35239"/>
                    <a:pt x="43770" y="4934"/>
                    <a:pt x="38420" y="1408"/>
                  </a:cubicBezTo>
                  <a:cubicBezTo>
                    <a:pt x="37405" y="737"/>
                    <a:pt x="29617" y="1"/>
                    <a:pt x="21170"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33;p32"/>
            <p:cNvSpPr/>
            <p:nvPr/>
          </p:nvSpPr>
          <p:spPr>
            <a:xfrm>
              <a:off x="4106522" y="2742379"/>
              <a:ext cx="1077549" cy="761543"/>
            </a:xfrm>
            <a:custGeom>
              <a:avLst/>
              <a:gdLst/>
              <a:ahLst/>
              <a:cxnLst/>
              <a:rect l="l" t="t" r="r" b="b"/>
              <a:pathLst>
                <a:path w="54879" h="38785" extrusionOk="0">
                  <a:moveTo>
                    <a:pt x="4422" y="0"/>
                  </a:moveTo>
                  <a:lnTo>
                    <a:pt x="4422" y="0"/>
                  </a:lnTo>
                  <a:cubicBezTo>
                    <a:pt x="4422" y="1"/>
                    <a:pt x="1" y="18470"/>
                    <a:pt x="19263" y="18470"/>
                  </a:cubicBezTo>
                  <a:cubicBezTo>
                    <a:pt x="20764" y="18470"/>
                    <a:pt x="22408" y="18358"/>
                    <a:pt x="24209" y="18116"/>
                  </a:cubicBezTo>
                  <a:cubicBezTo>
                    <a:pt x="35456" y="16596"/>
                    <a:pt x="40441" y="13830"/>
                    <a:pt x="40441" y="13830"/>
                  </a:cubicBezTo>
                  <a:cubicBezTo>
                    <a:pt x="40441" y="13830"/>
                    <a:pt x="42599" y="23618"/>
                    <a:pt x="43936" y="27660"/>
                  </a:cubicBezTo>
                  <a:cubicBezTo>
                    <a:pt x="45274" y="31703"/>
                    <a:pt x="48222" y="38785"/>
                    <a:pt x="48222" y="38785"/>
                  </a:cubicBezTo>
                  <a:lnTo>
                    <a:pt x="54879" y="37478"/>
                  </a:lnTo>
                  <a:cubicBezTo>
                    <a:pt x="54879" y="37478"/>
                    <a:pt x="51657" y="6626"/>
                    <a:pt x="45608" y="4347"/>
                  </a:cubicBezTo>
                  <a:cubicBezTo>
                    <a:pt x="41648" y="2854"/>
                    <a:pt x="36084" y="2065"/>
                    <a:pt x="28918" y="2065"/>
                  </a:cubicBezTo>
                  <a:cubicBezTo>
                    <a:pt x="25140" y="2065"/>
                    <a:pt x="20916" y="2285"/>
                    <a:pt x="16246" y="2736"/>
                  </a:cubicBezTo>
                  <a:cubicBezTo>
                    <a:pt x="16246" y="2736"/>
                    <a:pt x="16246" y="2736"/>
                    <a:pt x="16246" y="2736"/>
                  </a:cubicBezTo>
                  <a:cubicBezTo>
                    <a:pt x="16174" y="2736"/>
                    <a:pt x="6535" y="544"/>
                    <a:pt x="442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34;p32"/>
            <p:cNvSpPr/>
            <p:nvPr/>
          </p:nvSpPr>
          <p:spPr>
            <a:xfrm>
              <a:off x="4065622" y="2086464"/>
              <a:ext cx="570573" cy="712731"/>
            </a:xfrm>
            <a:custGeom>
              <a:avLst/>
              <a:gdLst/>
              <a:ahLst/>
              <a:cxnLst/>
              <a:rect l="l" t="t" r="r" b="b"/>
              <a:pathLst>
                <a:path w="29059" h="36299" extrusionOk="0">
                  <a:moveTo>
                    <a:pt x="10456" y="0"/>
                  </a:moveTo>
                  <a:cubicBezTo>
                    <a:pt x="10456" y="0"/>
                    <a:pt x="9180" y="183"/>
                    <a:pt x="7629" y="487"/>
                  </a:cubicBezTo>
                  <a:cubicBezTo>
                    <a:pt x="7356" y="578"/>
                    <a:pt x="7052" y="608"/>
                    <a:pt x="6748" y="669"/>
                  </a:cubicBezTo>
                  <a:cubicBezTo>
                    <a:pt x="6718" y="669"/>
                    <a:pt x="6657" y="730"/>
                    <a:pt x="6596" y="730"/>
                  </a:cubicBezTo>
                  <a:cubicBezTo>
                    <a:pt x="6505" y="760"/>
                    <a:pt x="6292" y="791"/>
                    <a:pt x="6140" y="852"/>
                  </a:cubicBezTo>
                  <a:cubicBezTo>
                    <a:pt x="4894" y="1156"/>
                    <a:pt x="3009" y="1763"/>
                    <a:pt x="2310" y="2250"/>
                  </a:cubicBezTo>
                  <a:cubicBezTo>
                    <a:pt x="1246" y="3010"/>
                    <a:pt x="578" y="4134"/>
                    <a:pt x="304" y="5502"/>
                  </a:cubicBezTo>
                  <a:cubicBezTo>
                    <a:pt x="213" y="5715"/>
                    <a:pt x="213" y="5928"/>
                    <a:pt x="182" y="6171"/>
                  </a:cubicBezTo>
                  <a:cubicBezTo>
                    <a:pt x="0" y="7782"/>
                    <a:pt x="365" y="9727"/>
                    <a:pt x="1246" y="11794"/>
                  </a:cubicBezTo>
                  <a:cubicBezTo>
                    <a:pt x="1672" y="12736"/>
                    <a:pt x="2037" y="13709"/>
                    <a:pt x="2432" y="14712"/>
                  </a:cubicBezTo>
                  <a:cubicBezTo>
                    <a:pt x="2462" y="14834"/>
                    <a:pt x="2553" y="14925"/>
                    <a:pt x="2584" y="15077"/>
                  </a:cubicBezTo>
                  <a:cubicBezTo>
                    <a:pt x="3344" y="17144"/>
                    <a:pt x="3982" y="19180"/>
                    <a:pt x="4438" y="20973"/>
                  </a:cubicBezTo>
                  <a:lnTo>
                    <a:pt x="4559" y="21429"/>
                  </a:lnTo>
                  <a:cubicBezTo>
                    <a:pt x="4803" y="22372"/>
                    <a:pt x="4985" y="23283"/>
                    <a:pt x="5076" y="24043"/>
                  </a:cubicBezTo>
                  <a:cubicBezTo>
                    <a:pt x="5380" y="25837"/>
                    <a:pt x="5532" y="26931"/>
                    <a:pt x="5684" y="27904"/>
                  </a:cubicBezTo>
                  <a:cubicBezTo>
                    <a:pt x="5745" y="28056"/>
                    <a:pt x="5745" y="28147"/>
                    <a:pt x="5775" y="28299"/>
                  </a:cubicBezTo>
                  <a:cubicBezTo>
                    <a:pt x="5897" y="28907"/>
                    <a:pt x="5958" y="29515"/>
                    <a:pt x="6079" y="30244"/>
                  </a:cubicBezTo>
                  <a:cubicBezTo>
                    <a:pt x="6110" y="30396"/>
                    <a:pt x="6110" y="30548"/>
                    <a:pt x="6140" y="30700"/>
                  </a:cubicBezTo>
                  <a:cubicBezTo>
                    <a:pt x="6262" y="31460"/>
                    <a:pt x="6414" y="32341"/>
                    <a:pt x="6566" y="33527"/>
                  </a:cubicBezTo>
                  <a:cubicBezTo>
                    <a:pt x="6687" y="33709"/>
                    <a:pt x="7052" y="33922"/>
                    <a:pt x="7721" y="34226"/>
                  </a:cubicBezTo>
                  <a:cubicBezTo>
                    <a:pt x="7842" y="34256"/>
                    <a:pt x="7933" y="34347"/>
                    <a:pt x="8055" y="34378"/>
                  </a:cubicBezTo>
                  <a:cubicBezTo>
                    <a:pt x="8815" y="34743"/>
                    <a:pt x="9787" y="35077"/>
                    <a:pt x="10943" y="35381"/>
                  </a:cubicBezTo>
                  <a:cubicBezTo>
                    <a:pt x="11064" y="35411"/>
                    <a:pt x="11216" y="35442"/>
                    <a:pt x="11307" y="35503"/>
                  </a:cubicBezTo>
                  <a:cubicBezTo>
                    <a:pt x="12341" y="35746"/>
                    <a:pt x="13496" y="35989"/>
                    <a:pt x="14712" y="36141"/>
                  </a:cubicBezTo>
                  <a:cubicBezTo>
                    <a:pt x="14864" y="36141"/>
                    <a:pt x="14955" y="36171"/>
                    <a:pt x="15107" y="36171"/>
                  </a:cubicBezTo>
                  <a:cubicBezTo>
                    <a:pt x="15563" y="36202"/>
                    <a:pt x="16019" y="36262"/>
                    <a:pt x="16535" y="36293"/>
                  </a:cubicBezTo>
                  <a:lnTo>
                    <a:pt x="16900" y="36293"/>
                  </a:lnTo>
                  <a:cubicBezTo>
                    <a:pt x="17067" y="36297"/>
                    <a:pt x="17234" y="36299"/>
                    <a:pt x="17402" y="36299"/>
                  </a:cubicBezTo>
                  <a:cubicBezTo>
                    <a:pt x="19836" y="36299"/>
                    <a:pt x="22372" y="35874"/>
                    <a:pt x="24590" y="34651"/>
                  </a:cubicBezTo>
                  <a:cubicBezTo>
                    <a:pt x="24681" y="34560"/>
                    <a:pt x="24833" y="34499"/>
                    <a:pt x="24955" y="34439"/>
                  </a:cubicBezTo>
                  <a:cubicBezTo>
                    <a:pt x="25563" y="34044"/>
                    <a:pt x="26171" y="33588"/>
                    <a:pt x="26748" y="33040"/>
                  </a:cubicBezTo>
                  <a:lnTo>
                    <a:pt x="27204" y="32585"/>
                  </a:lnTo>
                  <a:cubicBezTo>
                    <a:pt x="27599" y="32189"/>
                    <a:pt x="27964" y="31733"/>
                    <a:pt x="28298" y="31217"/>
                  </a:cubicBezTo>
                  <a:cubicBezTo>
                    <a:pt x="27903" y="29211"/>
                    <a:pt x="27630" y="28420"/>
                    <a:pt x="26596" y="23679"/>
                  </a:cubicBezTo>
                  <a:lnTo>
                    <a:pt x="26596" y="23587"/>
                  </a:lnTo>
                  <a:cubicBezTo>
                    <a:pt x="26566" y="23466"/>
                    <a:pt x="26566" y="23344"/>
                    <a:pt x="26536" y="23223"/>
                  </a:cubicBezTo>
                  <a:cubicBezTo>
                    <a:pt x="26475" y="22980"/>
                    <a:pt x="26475" y="22767"/>
                    <a:pt x="26444" y="22584"/>
                  </a:cubicBezTo>
                  <a:cubicBezTo>
                    <a:pt x="26414" y="22493"/>
                    <a:pt x="26414" y="22402"/>
                    <a:pt x="26414" y="22341"/>
                  </a:cubicBezTo>
                  <a:lnTo>
                    <a:pt x="26414" y="22311"/>
                  </a:lnTo>
                  <a:lnTo>
                    <a:pt x="26596" y="22098"/>
                  </a:lnTo>
                  <a:cubicBezTo>
                    <a:pt x="27022" y="21642"/>
                    <a:pt x="28086" y="20396"/>
                    <a:pt x="28694" y="18967"/>
                  </a:cubicBezTo>
                  <a:cubicBezTo>
                    <a:pt x="28815" y="18694"/>
                    <a:pt x="28876" y="18451"/>
                    <a:pt x="28967" y="18207"/>
                  </a:cubicBezTo>
                  <a:lnTo>
                    <a:pt x="28967" y="18116"/>
                  </a:lnTo>
                  <a:cubicBezTo>
                    <a:pt x="29058" y="17691"/>
                    <a:pt x="29058" y="17235"/>
                    <a:pt x="28937" y="16840"/>
                  </a:cubicBezTo>
                  <a:cubicBezTo>
                    <a:pt x="28906" y="16718"/>
                    <a:pt x="28906" y="16566"/>
                    <a:pt x="28876" y="16444"/>
                  </a:cubicBezTo>
                  <a:cubicBezTo>
                    <a:pt x="28602" y="15046"/>
                    <a:pt x="27934" y="13253"/>
                    <a:pt x="27235" y="11308"/>
                  </a:cubicBezTo>
                  <a:cubicBezTo>
                    <a:pt x="27174" y="11095"/>
                    <a:pt x="27052" y="10821"/>
                    <a:pt x="26961" y="10548"/>
                  </a:cubicBezTo>
                  <a:cubicBezTo>
                    <a:pt x="26961" y="10487"/>
                    <a:pt x="26931" y="10457"/>
                    <a:pt x="26931" y="10396"/>
                  </a:cubicBezTo>
                  <a:cubicBezTo>
                    <a:pt x="26900" y="10335"/>
                    <a:pt x="26900" y="10213"/>
                    <a:pt x="26870" y="10153"/>
                  </a:cubicBezTo>
                  <a:cubicBezTo>
                    <a:pt x="26657" y="9423"/>
                    <a:pt x="26444" y="8694"/>
                    <a:pt x="26292" y="7964"/>
                  </a:cubicBezTo>
                  <a:cubicBezTo>
                    <a:pt x="26262" y="7873"/>
                    <a:pt x="26262" y="7721"/>
                    <a:pt x="26201" y="7599"/>
                  </a:cubicBezTo>
                  <a:cubicBezTo>
                    <a:pt x="26201" y="7508"/>
                    <a:pt x="26171" y="7417"/>
                    <a:pt x="26171" y="7326"/>
                  </a:cubicBezTo>
                  <a:cubicBezTo>
                    <a:pt x="25563" y="4225"/>
                    <a:pt x="25350" y="2280"/>
                    <a:pt x="22918" y="1125"/>
                  </a:cubicBezTo>
                  <a:cubicBezTo>
                    <a:pt x="22766" y="1064"/>
                    <a:pt x="22614" y="1034"/>
                    <a:pt x="22462" y="943"/>
                  </a:cubicBezTo>
                  <a:cubicBezTo>
                    <a:pt x="22159" y="791"/>
                    <a:pt x="21855" y="730"/>
                    <a:pt x="21459" y="608"/>
                  </a:cubicBezTo>
                  <a:cubicBezTo>
                    <a:pt x="21003" y="487"/>
                    <a:pt x="20548" y="365"/>
                    <a:pt x="20031" y="304"/>
                  </a:cubicBezTo>
                  <a:cubicBezTo>
                    <a:pt x="19423" y="244"/>
                    <a:pt x="18754" y="122"/>
                    <a:pt x="17994" y="31"/>
                  </a:cubicBezTo>
                  <a:lnTo>
                    <a:pt x="10456" y="0"/>
                  </a:lnTo>
                  <a:close/>
                </a:path>
              </a:pathLst>
            </a:custGeom>
            <a:solidFill>
              <a:srgbClr val="ED8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35;p32"/>
            <p:cNvSpPr/>
            <p:nvPr/>
          </p:nvSpPr>
          <p:spPr>
            <a:xfrm>
              <a:off x="4244067" y="2085502"/>
              <a:ext cx="239331" cy="184196"/>
            </a:xfrm>
            <a:custGeom>
              <a:avLst/>
              <a:gdLst/>
              <a:ahLst/>
              <a:cxnLst/>
              <a:rect l="l" t="t" r="r" b="b"/>
              <a:pathLst>
                <a:path w="12189" h="9381" extrusionOk="0">
                  <a:moveTo>
                    <a:pt x="317" y="0"/>
                  </a:moveTo>
                  <a:cubicBezTo>
                    <a:pt x="281" y="0"/>
                    <a:pt x="246" y="6"/>
                    <a:pt x="213" y="19"/>
                  </a:cubicBezTo>
                  <a:cubicBezTo>
                    <a:pt x="61" y="49"/>
                    <a:pt x="0" y="232"/>
                    <a:pt x="31" y="384"/>
                  </a:cubicBezTo>
                  <a:cubicBezTo>
                    <a:pt x="61" y="809"/>
                    <a:pt x="3162" y="9381"/>
                    <a:pt x="8724" y="9381"/>
                  </a:cubicBezTo>
                  <a:cubicBezTo>
                    <a:pt x="9545" y="9381"/>
                    <a:pt x="10183" y="9077"/>
                    <a:pt x="10608" y="8469"/>
                  </a:cubicBezTo>
                  <a:cubicBezTo>
                    <a:pt x="12189" y="6250"/>
                    <a:pt x="10305" y="475"/>
                    <a:pt x="10213" y="201"/>
                  </a:cubicBezTo>
                  <a:cubicBezTo>
                    <a:pt x="10189" y="82"/>
                    <a:pt x="10072" y="0"/>
                    <a:pt x="9948" y="0"/>
                  </a:cubicBezTo>
                  <a:cubicBezTo>
                    <a:pt x="9915" y="0"/>
                    <a:pt x="9881" y="6"/>
                    <a:pt x="9849" y="19"/>
                  </a:cubicBezTo>
                  <a:cubicBezTo>
                    <a:pt x="9697" y="49"/>
                    <a:pt x="9605" y="232"/>
                    <a:pt x="9636" y="384"/>
                  </a:cubicBezTo>
                  <a:cubicBezTo>
                    <a:pt x="9697" y="475"/>
                    <a:pt x="11551" y="6129"/>
                    <a:pt x="10153" y="8104"/>
                  </a:cubicBezTo>
                  <a:cubicBezTo>
                    <a:pt x="9849" y="8530"/>
                    <a:pt x="9393" y="8743"/>
                    <a:pt x="8785" y="8743"/>
                  </a:cubicBezTo>
                  <a:cubicBezTo>
                    <a:pt x="3648" y="8743"/>
                    <a:pt x="608" y="262"/>
                    <a:pt x="608" y="201"/>
                  </a:cubicBezTo>
                  <a:cubicBezTo>
                    <a:pt x="584" y="82"/>
                    <a:pt x="448"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36;p32"/>
            <p:cNvSpPr/>
            <p:nvPr/>
          </p:nvSpPr>
          <p:spPr>
            <a:xfrm>
              <a:off x="4208252" y="1716164"/>
              <a:ext cx="364681" cy="347206"/>
            </a:xfrm>
            <a:custGeom>
              <a:avLst/>
              <a:gdLst/>
              <a:ahLst/>
              <a:cxnLst/>
              <a:rect l="l" t="t" r="r" b="b"/>
              <a:pathLst>
                <a:path w="18573" h="17683" extrusionOk="0">
                  <a:moveTo>
                    <a:pt x="6705" y="1"/>
                  </a:moveTo>
                  <a:cubicBezTo>
                    <a:pt x="4979" y="1"/>
                    <a:pt x="3011" y="493"/>
                    <a:pt x="2493" y="2598"/>
                  </a:cubicBezTo>
                  <a:cubicBezTo>
                    <a:pt x="1520" y="6549"/>
                    <a:pt x="2493" y="6762"/>
                    <a:pt x="791" y="9102"/>
                  </a:cubicBezTo>
                  <a:cubicBezTo>
                    <a:pt x="1" y="10166"/>
                    <a:pt x="305" y="11868"/>
                    <a:pt x="457" y="12598"/>
                  </a:cubicBezTo>
                  <a:cubicBezTo>
                    <a:pt x="943" y="14938"/>
                    <a:pt x="2949" y="16610"/>
                    <a:pt x="5320" y="16914"/>
                  </a:cubicBezTo>
                  <a:lnTo>
                    <a:pt x="11217" y="17644"/>
                  </a:lnTo>
                  <a:cubicBezTo>
                    <a:pt x="11440" y="17670"/>
                    <a:pt x="11663" y="17683"/>
                    <a:pt x="11886" y="17683"/>
                  </a:cubicBezTo>
                  <a:cubicBezTo>
                    <a:pt x="13214" y="17683"/>
                    <a:pt x="14522" y="17221"/>
                    <a:pt x="15563" y="16337"/>
                  </a:cubicBezTo>
                  <a:cubicBezTo>
                    <a:pt x="16901" y="15212"/>
                    <a:pt x="17904" y="13814"/>
                    <a:pt x="17448" y="12294"/>
                  </a:cubicBezTo>
                  <a:cubicBezTo>
                    <a:pt x="16536" y="9285"/>
                    <a:pt x="18572" y="10410"/>
                    <a:pt x="18147" y="6458"/>
                  </a:cubicBezTo>
                  <a:cubicBezTo>
                    <a:pt x="17904" y="3874"/>
                    <a:pt x="9545" y="379"/>
                    <a:pt x="9545" y="379"/>
                  </a:cubicBezTo>
                  <a:cubicBezTo>
                    <a:pt x="9545" y="379"/>
                    <a:pt x="8218" y="1"/>
                    <a:pt x="6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37;p32"/>
            <p:cNvSpPr/>
            <p:nvPr/>
          </p:nvSpPr>
          <p:spPr>
            <a:xfrm>
              <a:off x="4207663" y="1612588"/>
              <a:ext cx="229788" cy="165229"/>
            </a:xfrm>
            <a:custGeom>
              <a:avLst/>
              <a:gdLst/>
              <a:ahLst/>
              <a:cxnLst/>
              <a:rect l="l" t="t" r="r" b="b"/>
              <a:pathLst>
                <a:path w="11703" h="8415" extrusionOk="0">
                  <a:moveTo>
                    <a:pt x="5836" y="0"/>
                  </a:moveTo>
                  <a:cubicBezTo>
                    <a:pt x="0" y="0"/>
                    <a:pt x="183" y="7751"/>
                    <a:pt x="5350" y="8329"/>
                  </a:cubicBezTo>
                  <a:cubicBezTo>
                    <a:pt x="5881" y="8388"/>
                    <a:pt x="6355" y="8415"/>
                    <a:pt x="6780" y="8415"/>
                  </a:cubicBezTo>
                  <a:cubicBezTo>
                    <a:pt x="10493" y="8415"/>
                    <a:pt x="10396" y="6383"/>
                    <a:pt x="10396" y="6383"/>
                  </a:cubicBezTo>
                  <a:cubicBezTo>
                    <a:pt x="10396" y="6383"/>
                    <a:pt x="11703" y="0"/>
                    <a:pt x="5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38;p32"/>
            <p:cNvSpPr/>
            <p:nvPr/>
          </p:nvSpPr>
          <p:spPr>
            <a:xfrm>
              <a:off x="4274678" y="1971284"/>
              <a:ext cx="163972" cy="204675"/>
            </a:xfrm>
            <a:custGeom>
              <a:avLst/>
              <a:gdLst/>
              <a:ahLst/>
              <a:cxnLst/>
              <a:rect l="l" t="t" r="r" b="b"/>
              <a:pathLst>
                <a:path w="8351" h="10424" extrusionOk="0">
                  <a:moveTo>
                    <a:pt x="1451" y="0"/>
                  </a:moveTo>
                  <a:cubicBezTo>
                    <a:pt x="1451" y="0"/>
                    <a:pt x="1359" y="3252"/>
                    <a:pt x="22" y="6140"/>
                  </a:cubicBezTo>
                  <a:cubicBezTo>
                    <a:pt x="1" y="7640"/>
                    <a:pt x="2940" y="10424"/>
                    <a:pt x="5272" y="10424"/>
                  </a:cubicBezTo>
                  <a:cubicBezTo>
                    <a:pt x="6249" y="10424"/>
                    <a:pt x="7119" y="9936"/>
                    <a:pt x="7621" y="8663"/>
                  </a:cubicBezTo>
                  <a:cubicBezTo>
                    <a:pt x="7621" y="8146"/>
                    <a:pt x="7621" y="7599"/>
                    <a:pt x="7742" y="7143"/>
                  </a:cubicBezTo>
                  <a:cubicBezTo>
                    <a:pt x="7834" y="6079"/>
                    <a:pt x="8046" y="5107"/>
                    <a:pt x="8229" y="4104"/>
                  </a:cubicBezTo>
                  <a:cubicBezTo>
                    <a:pt x="8290" y="3891"/>
                    <a:pt x="8320" y="3648"/>
                    <a:pt x="8350" y="3465"/>
                  </a:cubicBezTo>
                  <a:lnTo>
                    <a:pt x="1451"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39;p32"/>
            <p:cNvSpPr/>
            <p:nvPr/>
          </p:nvSpPr>
          <p:spPr>
            <a:xfrm>
              <a:off x="4313890" y="2002917"/>
              <a:ext cx="121776" cy="108032"/>
            </a:xfrm>
            <a:custGeom>
              <a:avLst/>
              <a:gdLst/>
              <a:ahLst/>
              <a:cxnLst/>
              <a:rect l="l" t="t" r="r" b="b"/>
              <a:pathLst>
                <a:path w="6202" h="5502" extrusionOk="0">
                  <a:moveTo>
                    <a:pt x="1" y="0"/>
                  </a:moveTo>
                  <a:cubicBezTo>
                    <a:pt x="1" y="1"/>
                    <a:pt x="2037" y="4225"/>
                    <a:pt x="5715" y="5502"/>
                  </a:cubicBezTo>
                  <a:cubicBezTo>
                    <a:pt x="5776" y="4438"/>
                    <a:pt x="6019" y="3465"/>
                    <a:pt x="6201" y="2462"/>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40;p32"/>
            <p:cNvSpPr/>
            <p:nvPr/>
          </p:nvSpPr>
          <p:spPr>
            <a:xfrm>
              <a:off x="4482202" y="1912457"/>
              <a:ext cx="68605" cy="100021"/>
            </a:xfrm>
            <a:custGeom>
              <a:avLst/>
              <a:gdLst/>
              <a:ahLst/>
              <a:cxnLst/>
              <a:rect l="l" t="t" r="r" b="b"/>
              <a:pathLst>
                <a:path w="3494" h="5094" extrusionOk="0">
                  <a:moveTo>
                    <a:pt x="1615" y="0"/>
                  </a:moveTo>
                  <a:cubicBezTo>
                    <a:pt x="564" y="0"/>
                    <a:pt x="0" y="1264"/>
                    <a:pt x="0" y="1264"/>
                  </a:cubicBezTo>
                  <a:lnTo>
                    <a:pt x="335" y="5063"/>
                  </a:lnTo>
                  <a:cubicBezTo>
                    <a:pt x="458" y="5084"/>
                    <a:pt x="576" y="5093"/>
                    <a:pt x="690" y="5093"/>
                  </a:cubicBezTo>
                  <a:cubicBezTo>
                    <a:pt x="3110" y="5093"/>
                    <a:pt x="3494" y="660"/>
                    <a:pt x="2158" y="109"/>
                  </a:cubicBezTo>
                  <a:cubicBezTo>
                    <a:pt x="1965" y="33"/>
                    <a:pt x="1783"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41;p32"/>
            <p:cNvSpPr/>
            <p:nvPr/>
          </p:nvSpPr>
          <p:spPr>
            <a:xfrm>
              <a:off x="4483989" y="1986207"/>
              <a:ext cx="34636" cy="34617"/>
            </a:xfrm>
            <a:custGeom>
              <a:avLst/>
              <a:gdLst/>
              <a:ahLst/>
              <a:cxnLst/>
              <a:rect l="l" t="t" r="r" b="b"/>
              <a:pathLst>
                <a:path w="1764" h="1763" extrusionOk="0">
                  <a:moveTo>
                    <a:pt x="882" y="0"/>
                  </a:moveTo>
                  <a:cubicBezTo>
                    <a:pt x="396" y="0"/>
                    <a:pt x="0" y="395"/>
                    <a:pt x="0" y="881"/>
                  </a:cubicBezTo>
                  <a:cubicBezTo>
                    <a:pt x="0" y="1368"/>
                    <a:pt x="396" y="1763"/>
                    <a:pt x="882" y="1763"/>
                  </a:cubicBezTo>
                  <a:cubicBezTo>
                    <a:pt x="1368" y="1763"/>
                    <a:pt x="1763" y="1368"/>
                    <a:pt x="1763" y="881"/>
                  </a:cubicBezTo>
                  <a:cubicBezTo>
                    <a:pt x="1763" y="395"/>
                    <a:pt x="1368" y="0"/>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42;p32"/>
            <p:cNvSpPr/>
            <p:nvPr/>
          </p:nvSpPr>
          <p:spPr>
            <a:xfrm>
              <a:off x="4289424" y="1757594"/>
              <a:ext cx="250680" cy="306326"/>
            </a:xfrm>
            <a:custGeom>
              <a:avLst/>
              <a:gdLst/>
              <a:ahLst/>
              <a:cxnLst/>
              <a:rect l="l" t="t" r="r" b="b"/>
              <a:pathLst>
                <a:path w="12767" h="15601" extrusionOk="0">
                  <a:moveTo>
                    <a:pt x="5765" y="0"/>
                  </a:moveTo>
                  <a:cubicBezTo>
                    <a:pt x="4536" y="0"/>
                    <a:pt x="3330" y="373"/>
                    <a:pt x="2341" y="1248"/>
                  </a:cubicBezTo>
                  <a:cubicBezTo>
                    <a:pt x="2341" y="1248"/>
                    <a:pt x="608" y="3102"/>
                    <a:pt x="304" y="6841"/>
                  </a:cubicBezTo>
                  <a:cubicBezTo>
                    <a:pt x="0" y="10549"/>
                    <a:pt x="61" y="9971"/>
                    <a:pt x="456" y="11430"/>
                  </a:cubicBezTo>
                  <a:cubicBezTo>
                    <a:pt x="968" y="13206"/>
                    <a:pt x="4741" y="15601"/>
                    <a:pt x="7098" y="15601"/>
                  </a:cubicBezTo>
                  <a:cubicBezTo>
                    <a:pt x="7404" y="15601"/>
                    <a:pt x="7686" y="15560"/>
                    <a:pt x="7934" y="15473"/>
                  </a:cubicBezTo>
                  <a:cubicBezTo>
                    <a:pt x="9271" y="15047"/>
                    <a:pt x="10487" y="13983"/>
                    <a:pt x="11368" y="11461"/>
                  </a:cubicBezTo>
                  <a:cubicBezTo>
                    <a:pt x="11399" y="11278"/>
                    <a:pt x="11490" y="11126"/>
                    <a:pt x="11520" y="10974"/>
                  </a:cubicBezTo>
                  <a:cubicBezTo>
                    <a:pt x="11581" y="10701"/>
                    <a:pt x="11672" y="10458"/>
                    <a:pt x="11733" y="10214"/>
                  </a:cubicBezTo>
                  <a:cubicBezTo>
                    <a:pt x="11824" y="10032"/>
                    <a:pt x="11855" y="9789"/>
                    <a:pt x="11885" y="9607"/>
                  </a:cubicBezTo>
                  <a:cubicBezTo>
                    <a:pt x="11946" y="9455"/>
                    <a:pt x="11946" y="9272"/>
                    <a:pt x="11976" y="9120"/>
                  </a:cubicBezTo>
                  <a:cubicBezTo>
                    <a:pt x="12311" y="6537"/>
                    <a:pt x="12767" y="3679"/>
                    <a:pt x="10517" y="1825"/>
                  </a:cubicBezTo>
                  <a:cubicBezTo>
                    <a:pt x="9242" y="727"/>
                    <a:pt x="7481" y="0"/>
                    <a:pt x="576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43;p32"/>
            <p:cNvSpPr/>
            <p:nvPr/>
          </p:nvSpPr>
          <p:spPr>
            <a:xfrm>
              <a:off x="4400441" y="1963882"/>
              <a:ext cx="66857" cy="36187"/>
            </a:xfrm>
            <a:custGeom>
              <a:avLst/>
              <a:gdLst/>
              <a:ahLst/>
              <a:cxnLst/>
              <a:rect l="l" t="t" r="r" b="b"/>
              <a:pathLst>
                <a:path w="3405" h="1843" extrusionOk="0">
                  <a:moveTo>
                    <a:pt x="188" y="0"/>
                  </a:moveTo>
                  <a:cubicBezTo>
                    <a:pt x="168" y="0"/>
                    <a:pt x="146" y="4"/>
                    <a:pt x="122" y="12"/>
                  </a:cubicBezTo>
                  <a:cubicBezTo>
                    <a:pt x="61" y="43"/>
                    <a:pt x="0" y="134"/>
                    <a:pt x="61" y="195"/>
                  </a:cubicBezTo>
                  <a:cubicBezTo>
                    <a:pt x="91" y="225"/>
                    <a:pt x="608" y="1289"/>
                    <a:pt x="1641" y="1684"/>
                  </a:cubicBezTo>
                  <a:cubicBezTo>
                    <a:pt x="1824" y="1745"/>
                    <a:pt x="2037" y="1836"/>
                    <a:pt x="2189" y="1836"/>
                  </a:cubicBezTo>
                  <a:cubicBezTo>
                    <a:pt x="2242" y="1841"/>
                    <a:pt x="2294" y="1843"/>
                    <a:pt x="2344" y="1843"/>
                  </a:cubicBezTo>
                  <a:cubicBezTo>
                    <a:pt x="2951" y="1843"/>
                    <a:pt x="3316" y="1530"/>
                    <a:pt x="3344" y="1502"/>
                  </a:cubicBezTo>
                  <a:cubicBezTo>
                    <a:pt x="3404" y="1471"/>
                    <a:pt x="3404" y="1350"/>
                    <a:pt x="3344" y="1319"/>
                  </a:cubicBezTo>
                  <a:cubicBezTo>
                    <a:pt x="3328" y="1289"/>
                    <a:pt x="3290" y="1274"/>
                    <a:pt x="3252" y="1274"/>
                  </a:cubicBezTo>
                  <a:cubicBezTo>
                    <a:pt x="3214" y="1274"/>
                    <a:pt x="3176" y="1289"/>
                    <a:pt x="3161" y="1319"/>
                  </a:cubicBezTo>
                  <a:cubicBezTo>
                    <a:pt x="3161" y="1319"/>
                    <a:pt x="2892" y="1589"/>
                    <a:pt x="2378" y="1589"/>
                  </a:cubicBezTo>
                  <a:cubicBezTo>
                    <a:pt x="2202" y="1589"/>
                    <a:pt x="1996" y="1557"/>
                    <a:pt x="1763" y="1471"/>
                  </a:cubicBezTo>
                  <a:cubicBezTo>
                    <a:pt x="851" y="1076"/>
                    <a:pt x="304" y="73"/>
                    <a:pt x="304" y="73"/>
                  </a:cubicBezTo>
                  <a:cubicBezTo>
                    <a:pt x="282" y="29"/>
                    <a:pt x="243"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44;p32"/>
            <p:cNvSpPr/>
            <p:nvPr/>
          </p:nvSpPr>
          <p:spPr>
            <a:xfrm>
              <a:off x="4437434" y="1895473"/>
              <a:ext cx="27469" cy="68055"/>
            </a:xfrm>
            <a:custGeom>
              <a:avLst/>
              <a:gdLst/>
              <a:ahLst/>
              <a:cxnLst/>
              <a:rect l="l" t="t" r="r" b="b"/>
              <a:pathLst>
                <a:path w="1399" h="3466" extrusionOk="0">
                  <a:moveTo>
                    <a:pt x="639" y="1"/>
                  </a:moveTo>
                  <a:cubicBezTo>
                    <a:pt x="548" y="1"/>
                    <a:pt x="487" y="62"/>
                    <a:pt x="487" y="183"/>
                  </a:cubicBezTo>
                  <a:cubicBezTo>
                    <a:pt x="517" y="305"/>
                    <a:pt x="548" y="2159"/>
                    <a:pt x="1004" y="2949"/>
                  </a:cubicBezTo>
                  <a:cubicBezTo>
                    <a:pt x="885" y="3021"/>
                    <a:pt x="710" y="3129"/>
                    <a:pt x="450" y="3129"/>
                  </a:cubicBezTo>
                  <a:cubicBezTo>
                    <a:pt x="378" y="3129"/>
                    <a:pt x="299" y="3121"/>
                    <a:pt x="213" y="3101"/>
                  </a:cubicBezTo>
                  <a:cubicBezTo>
                    <a:pt x="205" y="3097"/>
                    <a:pt x="196" y="3095"/>
                    <a:pt x="187" y="3095"/>
                  </a:cubicBezTo>
                  <a:cubicBezTo>
                    <a:pt x="129" y="3095"/>
                    <a:pt x="57" y="3170"/>
                    <a:pt x="31" y="3223"/>
                  </a:cubicBezTo>
                  <a:cubicBezTo>
                    <a:pt x="1" y="3314"/>
                    <a:pt x="61" y="3375"/>
                    <a:pt x="153" y="3405"/>
                  </a:cubicBezTo>
                  <a:cubicBezTo>
                    <a:pt x="213" y="3466"/>
                    <a:pt x="335" y="3466"/>
                    <a:pt x="396" y="3466"/>
                  </a:cubicBezTo>
                  <a:cubicBezTo>
                    <a:pt x="973" y="3466"/>
                    <a:pt x="1368" y="3071"/>
                    <a:pt x="1368" y="3071"/>
                  </a:cubicBezTo>
                  <a:cubicBezTo>
                    <a:pt x="1399" y="3010"/>
                    <a:pt x="1399" y="2919"/>
                    <a:pt x="1368" y="2858"/>
                  </a:cubicBezTo>
                  <a:cubicBezTo>
                    <a:pt x="973" y="2341"/>
                    <a:pt x="821" y="730"/>
                    <a:pt x="821" y="153"/>
                  </a:cubicBezTo>
                  <a:cubicBezTo>
                    <a:pt x="821" y="62"/>
                    <a:pt x="760"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45;p32"/>
            <p:cNvSpPr/>
            <p:nvPr/>
          </p:nvSpPr>
          <p:spPr>
            <a:xfrm>
              <a:off x="4353886" y="1868023"/>
              <a:ext cx="92520" cy="92540"/>
            </a:xfrm>
            <a:custGeom>
              <a:avLst/>
              <a:gdLst/>
              <a:ahLst/>
              <a:cxnLst/>
              <a:rect l="l" t="t" r="r" b="b"/>
              <a:pathLst>
                <a:path w="4712" h="4713" extrusionOk="0">
                  <a:moveTo>
                    <a:pt x="2377" y="334"/>
                  </a:moveTo>
                  <a:cubicBezTo>
                    <a:pt x="2395" y="334"/>
                    <a:pt x="2414" y="335"/>
                    <a:pt x="2432" y="335"/>
                  </a:cubicBezTo>
                  <a:cubicBezTo>
                    <a:pt x="3526" y="365"/>
                    <a:pt x="4408" y="1277"/>
                    <a:pt x="4408" y="2372"/>
                  </a:cubicBezTo>
                  <a:cubicBezTo>
                    <a:pt x="4349" y="3461"/>
                    <a:pt x="3492" y="4350"/>
                    <a:pt x="2444" y="4350"/>
                  </a:cubicBezTo>
                  <a:cubicBezTo>
                    <a:pt x="2410" y="4350"/>
                    <a:pt x="2375" y="4349"/>
                    <a:pt x="2341" y="4347"/>
                  </a:cubicBezTo>
                  <a:cubicBezTo>
                    <a:pt x="1246" y="4317"/>
                    <a:pt x="335" y="3405"/>
                    <a:pt x="365" y="2311"/>
                  </a:cubicBezTo>
                  <a:cubicBezTo>
                    <a:pt x="395" y="1234"/>
                    <a:pt x="1278" y="334"/>
                    <a:pt x="2377" y="334"/>
                  </a:cubicBezTo>
                  <a:close/>
                  <a:moveTo>
                    <a:pt x="2371" y="1"/>
                  </a:moveTo>
                  <a:cubicBezTo>
                    <a:pt x="1094" y="1"/>
                    <a:pt x="31" y="1004"/>
                    <a:pt x="0" y="2311"/>
                  </a:cubicBezTo>
                  <a:cubicBezTo>
                    <a:pt x="0" y="3587"/>
                    <a:pt x="1003" y="4651"/>
                    <a:pt x="2310" y="4712"/>
                  </a:cubicBezTo>
                  <a:cubicBezTo>
                    <a:pt x="2329" y="4712"/>
                    <a:pt x="2349" y="4713"/>
                    <a:pt x="2368" y="4713"/>
                  </a:cubicBezTo>
                  <a:cubicBezTo>
                    <a:pt x="3678" y="4713"/>
                    <a:pt x="4712" y="3690"/>
                    <a:pt x="4712" y="2372"/>
                  </a:cubicBezTo>
                  <a:cubicBezTo>
                    <a:pt x="4712" y="1095"/>
                    <a:pt x="3678" y="3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46;p32"/>
            <p:cNvSpPr/>
            <p:nvPr/>
          </p:nvSpPr>
          <p:spPr>
            <a:xfrm>
              <a:off x="4459524" y="1884143"/>
              <a:ext cx="92520" cy="92520"/>
            </a:xfrm>
            <a:custGeom>
              <a:avLst/>
              <a:gdLst/>
              <a:ahLst/>
              <a:cxnLst/>
              <a:rect l="l" t="t" r="r" b="b"/>
              <a:pathLst>
                <a:path w="4712" h="4712" extrusionOk="0">
                  <a:moveTo>
                    <a:pt x="2379" y="334"/>
                  </a:moveTo>
                  <a:cubicBezTo>
                    <a:pt x="2396" y="334"/>
                    <a:pt x="2414" y="334"/>
                    <a:pt x="2432" y="335"/>
                  </a:cubicBezTo>
                  <a:cubicBezTo>
                    <a:pt x="3526" y="335"/>
                    <a:pt x="4408" y="1307"/>
                    <a:pt x="4408" y="2402"/>
                  </a:cubicBezTo>
                  <a:cubicBezTo>
                    <a:pt x="4378" y="3478"/>
                    <a:pt x="3495" y="4378"/>
                    <a:pt x="2424" y="4378"/>
                  </a:cubicBezTo>
                  <a:cubicBezTo>
                    <a:pt x="2407" y="4378"/>
                    <a:pt x="2389" y="4378"/>
                    <a:pt x="2371" y="4377"/>
                  </a:cubicBezTo>
                  <a:cubicBezTo>
                    <a:pt x="1246" y="4347"/>
                    <a:pt x="335" y="3435"/>
                    <a:pt x="395" y="2310"/>
                  </a:cubicBezTo>
                  <a:cubicBezTo>
                    <a:pt x="425" y="1234"/>
                    <a:pt x="1308" y="334"/>
                    <a:pt x="2379" y="334"/>
                  </a:cubicBezTo>
                  <a:close/>
                  <a:moveTo>
                    <a:pt x="2401" y="0"/>
                  </a:moveTo>
                  <a:cubicBezTo>
                    <a:pt x="1094" y="0"/>
                    <a:pt x="31" y="1034"/>
                    <a:pt x="0" y="2310"/>
                  </a:cubicBezTo>
                  <a:cubicBezTo>
                    <a:pt x="0" y="3617"/>
                    <a:pt x="1034" y="4681"/>
                    <a:pt x="2310" y="4712"/>
                  </a:cubicBezTo>
                  <a:cubicBezTo>
                    <a:pt x="3617" y="4712"/>
                    <a:pt x="4712" y="3678"/>
                    <a:pt x="4712" y="2402"/>
                  </a:cubicBezTo>
                  <a:cubicBezTo>
                    <a:pt x="4712" y="1095"/>
                    <a:pt x="3678" y="31"/>
                    <a:pt x="2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47;p32"/>
            <p:cNvSpPr/>
            <p:nvPr/>
          </p:nvSpPr>
          <p:spPr>
            <a:xfrm>
              <a:off x="4441008" y="1916620"/>
              <a:ext cx="24504" cy="11702"/>
            </a:xfrm>
            <a:custGeom>
              <a:avLst/>
              <a:gdLst/>
              <a:ahLst/>
              <a:cxnLst/>
              <a:rect l="l" t="t" r="r" b="b"/>
              <a:pathLst>
                <a:path w="1248" h="596" extrusionOk="0">
                  <a:moveTo>
                    <a:pt x="530" y="1"/>
                  </a:moveTo>
                  <a:cubicBezTo>
                    <a:pt x="320" y="1"/>
                    <a:pt x="126" y="70"/>
                    <a:pt x="1" y="140"/>
                  </a:cubicBezTo>
                  <a:lnTo>
                    <a:pt x="183" y="444"/>
                  </a:lnTo>
                  <a:cubicBezTo>
                    <a:pt x="200" y="427"/>
                    <a:pt x="343" y="347"/>
                    <a:pt x="520" y="347"/>
                  </a:cubicBezTo>
                  <a:cubicBezTo>
                    <a:pt x="666" y="347"/>
                    <a:pt x="836" y="402"/>
                    <a:pt x="974" y="596"/>
                  </a:cubicBezTo>
                  <a:lnTo>
                    <a:pt x="1247" y="413"/>
                  </a:lnTo>
                  <a:cubicBezTo>
                    <a:pt x="1049" y="99"/>
                    <a:pt x="779"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48;p32"/>
            <p:cNvSpPr/>
            <p:nvPr/>
          </p:nvSpPr>
          <p:spPr>
            <a:xfrm>
              <a:off x="4324041" y="1882945"/>
              <a:ext cx="38210" cy="17927"/>
            </a:xfrm>
            <a:custGeom>
              <a:avLst/>
              <a:gdLst/>
              <a:ahLst/>
              <a:cxnLst/>
              <a:rect l="l" t="t" r="r" b="b"/>
              <a:pathLst>
                <a:path w="1946" h="913" extrusionOk="0">
                  <a:moveTo>
                    <a:pt x="183" y="1"/>
                  </a:moveTo>
                  <a:cubicBezTo>
                    <a:pt x="92" y="1"/>
                    <a:pt x="0" y="61"/>
                    <a:pt x="0" y="153"/>
                  </a:cubicBezTo>
                  <a:cubicBezTo>
                    <a:pt x="0" y="213"/>
                    <a:pt x="61" y="335"/>
                    <a:pt x="152" y="335"/>
                  </a:cubicBezTo>
                  <a:cubicBezTo>
                    <a:pt x="1368" y="548"/>
                    <a:pt x="1672" y="821"/>
                    <a:pt x="1672" y="821"/>
                  </a:cubicBezTo>
                  <a:cubicBezTo>
                    <a:pt x="1703" y="852"/>
                    <a:pt x="1763" y="912"/>
                    <a:pt x="1824" y="912"/>
                  </a:cubicBezTo>
                  <a:cubicBezTo>
                    <a:pt x="1855" y="912"/>
                    <a:pt x="1885" y="852"/>
                    <a:pt x="1885" y="852"/>
                  </a:cubicBezTo>
                  <a:cubicBezTo>
                    <a:pt x="1946" y="821"/>
                    <a:pt x="1946" y="700"/>
                    <a:pt x="1915" y="639"/>
                  </a:cubicBezTo>
                  <a:cubicBezTo>
                    <a:pt x="1885" y="548"/>
                    <a:pt x="1581" y="244"/>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49;p32"/>
            <p:cNvSpPr/>
            <p:nvPr/>
          </p:nvSpPr>
          <p:spPr>
            <a:xfrm>
              <a:off x="4525773" y="1921745"/>
              <a:ext cx="26861" cy="12547"/>
            </a:xfrm>
            <a:custGeom>
              <a:avLst/>
              <a:gdLst/>
              <a:ahLst/>
              <a:cxnLst/>
              <a:rect l="l" t="t" r="r" b="b"/>
              <a:pathLst>
                <a:path w="1368" h="639" extrusionOk="0">
                  <a:moveTo>
                    <a:pt x="183" y="0"/>
                  </a:moveTo>
                  <a:cubicBezTo>
                    <a:pt x="91" y="0"/>
                    <a:pt x="0" y="31"/>
                    <a:pt x="0" y="152"/>
                  </a:cubicBezTo>
                  <a:cubicBezTo>
                    <a:pt x="0" y="243"/>
                    <a:pt x="61" y="335"/>
                    <a:pt x="152" y="335"/>
                  </a:cubicBezTo>
                  <a:cubicBezTo>
                    <a:pt x="304" y="335"/>
                    <a:pt x="821" y="395"/>
                    <a:pt x="1064" y="608"/>
                  </a:cubicBezTo>
                  <a:cubicBezTo>
                    <a:pt x="1125" y="639"/>
                    <a:pt x="1155" y="639"/>
                    <a:pt x="1186" y="639"/>
                  </a:cubicBezTo>
                  <a:cubicBezTo>
                    <a:pt x="1216" y="639"/>
                    <a:pt x="1307" y="639"/>
                    <a:pt x="1338" y="547"/>
                  </a:cubicBezTo>
                  <a:cubicBezTo>
                    <a:pt x="1368" y="487"/>
                    <a:pt x="1368" y="395"/>
                    <a:pt x="1307" y="335"/>
                  </a:cubicBezTo>
                  <a:cubicBezTo>
                    <a:pt x="912" y="61"/>
                    <a:pt x="243"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50;p32"/>
            <p:cNvSpPr/>
            <p:nvPr/>
          </p:nvSpPr>
          <p:spPr>
            <a:xfrm>
              <a:off x="4383477" y="1852059"/>
              <a:ext cx="49578" cy="17927"/>
            </a:xfrm>
            <a:custGeom>
              <a:avLst/>
              <a:gdLst/>
              <a:ahLst/>
              <a:cxnLst/>
              <a:rect l="l" t="t" r="r" b="b"/>
              <a:pathLst>
                <a:path w="2525" h="913" extrusionOk="0">
                  <a:moveTo>
                    <a:pt x="1339" y="1"/>
                  </a:moveTo>
                  <a:cubicBezTo>
                    <a:pt x="1072" y="1"/>
                    <a:pt x="772" y="60"/>
                    <a:pt x="469" y="236"/>
                  </a:cubicBezTo>
                  <a:cubicBezTo>
                    <a:pt x="1" y="496"/>
                    <a:pt x="111" y="913"/>
                    <a:pt x="553" y="913"/>
                  </a:cubicBezTo>
                  <a:cubicBezTo>
                    <a:pt x="628" y="913"/>
                    <a:pt x="711" y="901"/>
                    <a:pt x="803" y="874"/>
                  </a:cubicBezTo>
                  <a:cubicBezTo>
                    <a:pt x="1059" y="806"/>
                    <a:pt x="1258" y="767"/>
                    <a:pt x="1469" y="767"/>
                  </a:cubicBezTo>
                  <a:cubicBezTo>
                    <a:pt x="1634" y="767"/>
                    <a:pt x="1806" y="791"/>
                    <a:pt x="2019" y="844"/>
                  </a:cubicBezTo>
                  <a:cubicBezTo>
                    <a:pt x="2045" y="847"/>
                    <a:pt x="2069" y="849"/>
                    <a:pt x="2092" y="849"/>
                  </a:cubicBezTo>
                  <a:cubicBezTo>
                    <a:pt x="2508" y="849"/>
                    <a:pt x="2525" y="353"/>
                    <a:pt x="2323" y="267"/>
                  </a:cubicBezTo>
                  <a:cubicBezTo>
                    <a:pt x="2323" y="267"/>
                    <a:pt x="1903" y="1"/>
                    <a:pt x="1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51;p32"/>
            <p:cNvSpPr/>
            <p:nvPr/>
          </p:nvSpPr>
          <p:spPr>
            <a:xfrm>
              <a:off x="4476822" y="1866098"/>
              <a:ext cx="48714" cy="23326"/>
            </a:xfrm>
            <a:custGeom>
              <a:avLst/>
              <a:gdLst/>
              <a:ahLst/>
              <a:cxnLst/>
              <a:rect l="l" t="t" r="r" b="b"/>
              <a:pathLst>
                <a:path w="2481" h="1188" extrusionOk="0">
                  <a:moveTo>
                    <a:pt x="760" y="1"/>
                  </a:moveTo>
                  <a:cubicBezTo>
                    <a:pt x="523" y="1"/>
                    <a:pt x="365" y="38"/>
                    <a:pt x="365" y="38"/>
                  </a:cubicBezTo>
                  <a:cubicBezTo>
                    <a:pt x="122" y="38"/>
                    <a:pt x="1" y="615"/>
                    <a:pt x="487" y="646"/>
                  </a:cubicBezTo>
                  <a:cubicBezTo>
                    <a:pt x="973" y="737"/>
                    <a:pt x="1217" y="798"/>
                    <a:pt x="1642" y="1071"/>
                  </a:cubicBezTo>
                  <a:cubicBezTo>
                    <a:pt x="1775" y="1153"/>
                    <a:pt x="1899" y="1187"/>
                    <a:pt x="2005" y="1187"/>
                  </a:cubicBezTo>
                  <a:cubicBezTo>
                    <a:pt x="2333" y="1187"/>
                    <a:pt x="2481" y="854"/>
                    <a:pt x="2159" y="555"/>
                  </a:cubicBezTo>
                  <a:cubicBezTo>
                    <a:pt x="1695" y="91"/>
                    <a:pt x="113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52;p32"/>
            <p:cNvSpPr/>
            <p:nvPr/>
          </p:nvSpPr>
          <p:spPr>
            <a:xfrm>
              <a:off x="4240002" y="1861425"/>
              <a:ext cx="75693" cy="111821"/>
            </a:xfrm>
            <a:custGeom>
              <a:avLst/>
              <a:gdLst/>
              <a:ahLst/>
              <a:cxnLst/>
              <a:rect l="l" t="t" r="r" b="b"/>
              <a:pathLst>
                <a:path w="3855" h="5695" extrusionOk="0">
                  <a:moveTo>
                    <a:pt x="2161" y="1"/>
                  </a:moveTo>
                  <a:cubicBezTo>
                    <a:pt x="1981" y="1"/>
                    <a:pt x="1786" y="29"/>
                    <a:pt x="1575" y="94"/>
                  </a:cubicBezTo>
                  <a:cubicBezTo>
                    <a:pt x="0" y="599"/>
                    <a:pt x="23" y="5694"/>
                    <a:pt x="2894" y="5694"/>
                  </a:cubicBezTo>
                  <a:cubicBezTo>
                    <a:pt x="2959" y="5694"/>
                    <a:pt x="3026" y="5692"/>
                    <a:pt x="3095" y="5686"/>
                  </a:cubicBezTo>
                  <a:lnTo>
                    <a:pt x="3855" y="1188"/>
                  </a:lnTo>
                  <a:cubicBezTo>
                    <a:pt x="3855" y="1188"/>
                    <a:pt x="3330" y="1"/>
                    <a:pt x="2161"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53;p32"/>
            <p:cNvSpPr/>
            <p:nvPr/>
          </p:nvSpPr>
          <p:spPr>
            <a:xfrm>
              <a:off x="4258990" y="1942636"/>
              <a:ext cx="34027" cy="34027"/>
            </a:xfrm>
            <a:custGeom>
              <a:avLst/>
              <a:gdLst/>
              <a:ahLst/>
              <a:cxnLst/>
              <a:rect l="l" t="t" r="r" b="b"/>
              <a:pathLst>
                <a:path w="1733" h="1733" extrusionOk="0">
                  <a:moveTo>
                    <a:pt x="882" y="0"/>
                  </a:moveTo>
                  <a:cubicBezTo>
                    <a:pt x="365" y="0"/>
                    <a:pt x="0" y="365"/>
                    <a:pt x="0" y="851"/>
                  </a:cubicBezTo>
                  <a:cubicBezTo>
                    <a:pt x="0" y="1368"/>
                    <a:pt x="365" y="1733"/>
                    <a:pt x="882" y="1733"/>
                  </a:cubicBezTo>
                  <a:cubicBezTo>
                    <a:pt x="1368" y="1733"/>
                    <a:pt x="1733" y="1368"/>
                    <a:pt x="1733" y="851"/>
                  </a:cubicBezTo>
                  <a:cubicBezTo>
                    <a:pt x="1733" y="365"/>
                    <a:pt x="1368" y="0"/>
                    <a:pt x="882"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54;p32"/>
            <p:cNvSpPr/>
            <p:nvPr/>
          </p:nvSpPr>
          <p:spPr>
            <a:xfrm>
              <a:off x="4286440" y="1822901"/>
              <a:ext cx="56726" cy="103044"/>
            </a:xfrm>
            <a:custGeom>
              <a:avLst/>
              <a:gdLst/>
              <a:ahLst/>
              <a:cxnLst/>
              <a:rect l="l" t="t" r="r" b="b"/>
              <a:pathLst>
                <a:path w="2889" h="5248" extrusionOk="0">
                  <a:moveTo>
                    <a:pt x="1601" y="0"/>
                  </a:moveTo>
                  <a:cubicBezTo>
                    <a:pt x="1347" y="0"/>
                    <a:pt x="1028" y="272"/>
                    <a:pt x="730" y="1296"/>
                  </a:cubicBezTo>
                  <a:cubicBezTo>
                    <a:pt x="0" y="3454"/>
                    <a:pt x="1915" y="5247"/>
                    <a:pt x="1915" y="5247"/>
                  </a:cubicBezTo>
                  <a:cubicBezTo>
                    <a:pt x="1915" y="5247"/>
                    <a:pt x="1247" y="3697"/>
                    <a:pt x="2250" y="2390"/>
                  </a:cubicBezTo>
                  <a:cubicBezTo>
                    <a:pt x="2888" y="1569"/>
                    <a:pt x="2098" y="353"/>
                    <a:pt x="2098" y="353"/>
                  </a:cubicBezTo>
                  <a:cubicBezTo>
                    <a:pt x="2098" y="353"/>
                    <a:pt x="1891"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55;p32"/>
            <p:cNvSpPr/>
            <p:nvPr/>
          </p:nvSpPr>
          <p:spPr>
            <a:xfrm>
              <a:off x="4262563" y="1892252"/>
              <a:ext cx="35225" cy="42628"/>
            </a:xfrm>
            <a:custGeom>
              <a:avLst/>
              <a:gdLst/>
              <a:ahLst/>
              <a:cxnLst/>
              <a:rect l="l" t="t" r="r" b="b"/>
              <a:pathLst>
                <a:path w="1794" h="2171" extrusionOk="0">
                  <a:moveTo>
                    <a:pt x="176" y="1"/>
                  </a:moveTo>
                  <a:cubicBezTo>
                    <a:pt x="120" y="1"/>
                    <a:pt x="76" y="29"/>
                    <a:pt x="31" y="74"/>
                  </a:cubicBezTo>
                  <a:cubicBezTo>
                    <a:pt x="1" y="165"/>
                    <a:pt x="31" y="226"/>
                    <a:pt x="122" y="286"/>
                  </a:cubicBezTo>
                  <a:cubicBezTo>
                    <a:pt x="487" y="378"/>
                    <a:pt x="761" y="590"/>
                    <a:pt x="943" y="834"/>
                  </a:cubicBezTo>
                  <a:cubicBezTo>
                    <a:pt x="609" y="1077"/>
                    <a:pt x="335" y="1290"/>
                    <a:pt x="335" y="1290"/>
                  </a:cubicBezTo>
                  <a:cubicBezTo>
                    <a:pt x="274" y="1350"/>
                    <a:pt x="274" y="1411"/>
                    <a:pt x="305" y="1502"/>
                  </a:cubicBezTo>
                  <a:cubicBezTo>
                    <a:pt x="335" y="1502"/>
                    <a:pt x="396" y="1533"/>
                    <a:pt x="426" y="1533"/>
                  </a:cubicBezTo>
                  <a:cubicBezTo>
                    <a:pt x="457" y="1533"/>
                    <a:pt x="487" y="1533"/>
                    <a:pt x="548" y="1502"/>
                  </a:cubicBezTo>
                  <a:cubicBezTo>
                    <a:pt x="578" y="1502"/>
                    <a:pt x="791" y="1259"/>
                    <a:pt x="1156" y="1046"/>
                  </a:cubicBezTo>
                  <a:cubicBezTo>
                    <a:pt x="1460" y="1533"/>
                    <a:pt x="1520" y="2049"/>
                    <a:pt x="1520" y="2049"/>
                  </a:cubicBezTo>
                  <a:cubicBezTo>
                    <a:pt x="1520" y="2141"/>
                    <a:pt x="1551" y="2171"/>
                    <a:pt x="1642" y="2171"/>
                  </a:cubicBezTo>
                  <a:lnTo>
                    <a:pt x="1672" y="2171"/>
                  </a:lnTo>
                  <a:cubicBezTo>
                    <a:pt x="1764" y="2171"/>
                    <a:pt x="1794" y="2110"/>
                    <a:pt x="1794" y="2019"/>
                  </a:cubicBezTo>
                  <a:cubicBezTo>
                    <a:pt x="1764" y="1958"/>
                    <a:pt x="1551" y="347"/>
                    <a:pt x="244" y="13"/>
                  </a:cubicBezTo>
                  <a:cubicBezTo>
                    <a:pt x="219" y="5"/>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56;p32"/>
            <p:cNvSpPr/>
            <p:nvPr/>
          </p:nvSpPr>
          <p:spPr>
            <a:xfrm>
              <a:off x="4408197" y="1900676"/>
              <a:ext cx="15531" cy="24701"/>
            </a:xfrm>
            <a:custGeom>
              <a:avLst/>
              <a:gdLst/>
              <a:ahLst/>
              <a:cxnLst/>
              <a:rect l="l" t="t" r="r" b="b"/>
              <a:pathLst>
                <a:path w="791" h="1258" extrusionOk="0">
                  <a:moveTo>
                    <a:pt x="433" y="1"/>
                  </a:moveTo>
                  <a:cubicBezTo>
                    <a:pt x="260" y="1"/>
                    <a:pt x="58" y="254"/>
                    <a:pt x="31" y="557"/>
                  </a:cubicBezTo>
                  <a:cubicBezTo>
                    <a:pt x="0" y="921"/>
                    <a:pt x="122" y="1225"/>
                    <a:pt x="304" y="1256"/>
                  </a:cubicBezTo>
                  <a:cubicBezTo>
                    <a:pt x="313" y="1257"/>
                    <a:pt x="323" y="1258"/>
                    <a:pt x="333" y="1258"/>
                  </a:cubicBezTo>
                  <a:cubicBezTo>
                    <a:pt x="511" y="1258"/>
                    <a:pt x="731" y="995"/>
                    <a:pt x="760" y="678"/>
                  </a:cubicBezTo>
                  <a:cubicBezTo>
                    <a:pt x="790" y="344"/>
                    <a:pt x="669" y="40"/>
                    <a:pt x="487" y="9"/>
                  </a:cubicBezTo>
                  <a:cubicBezTo>
                    <a:pt x="469" y="4"/>
                    <a:pt x="451"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57;p32"/>
            <p:cNvSpPr/>
            <p:nvPr/>
          </p:nvSpPr>
          <p:spPr>
            <a:xfrm>
              <a:off x="4483989" y="1913380"/>
              <a:ext cx="16140" cy="24544"/>
            </a:xfrm>
            <a:custGeom>
              <a:avLst/>
              <a:gdLst/>
              <a:ahLst/>
              <a:cxnLst/>
              <a:rect l="l" t="t" r="r" b="b"/>
              <a:pathLst>
                <a:path w="822" h="1250" extrusionOk="0">
                  <a:moveTo>
                    <a:pt x="517" y="1"/>
                  </a:moveTo>
                  <a:cubicBezTo>
                    <a:pt x="304" y="1"/>
                    <a:pt x="92" y="214"/>
                    <a:pt x="61" y="578"/>
                  </a:cubicBezTo>
                  <a:cubicBezTo>
                    <a:pt x="0" y="913"/>
                    <a:pt x="122" y="1217"/>
                    <a:pt x="304" y="1247"/>
                  </a:cubicBezTo>
                  <a:cubicBezTo>
                    <a:pt x="316" y="1249"/>
                    <a:pt x="328" y="1250"/>
                    <a:pt x="340" y="1250"/>
                  </a:cubicBezTo>
                  <a:cubicBezTo>
                    <a:pt x="541" y="1250"/>
                    <a:pt x="732" y="1014"/>
                    <a:pt x="760" y="669"/>
                  </a:cubicBezTo>
                  <a:cubicBezTo>
                    <a:pt x="821" y="335"/>
                    <a:pt x="700" y="3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58;p32"/>
            <p:cNvSpPr/>
            <p:nvPr/>
          </p:nvSpPr>
          <p:spPr>
            <a:xfrm>
              <a:off x="4285851" y="1686004"/>
              <a:ext cx="306777" cy="193424"/>
            </a:xfrm>
            <a:custGeom>
              <a:avLst/>
              <a:gdLst/>
              <a:ahLst/>
              <a:cxnLst/>
              <a:rect l="l" t="t" r="r" b="b"/>
              <a:pathLst>
                <a:path w="15624" h="9851" extrusionOk="0">
                  <a:moveTo>
                    <a:pt x="6201" y="0"/>
                  </a:moveTo>
                  <a:cubicBezTo>
                    <a:pt x="2888" y="152"/>
                    <a:pt x="1034" y="5988"/>
                    <a:pt x="1034" y="5988"/>
                  </a:cubicBezTo>
                  <a:cubicBezTo>
                    <a:pt x="1034" y="5988"/>
                    <a:pt x="0" y="8693"/>
                    <a:pt x="2948" y="8876"/>
                  </a:cubicBezTo>
                  <a:cubicBezTo>
                    <a:pt x="3043" y="8881"/>
                    <a:pt x="3135" y="8884"/>
                    <a:pt x="3225" y="8884"/>
                  </a:cubicBezTo>
                  <a:cubicBezTo>
                    <a:pt x="5995" y="8884"/>
                    <a:pt x="7021" y="6262"/>
                    <a:pt x="7021" y="6262"/>
                  </a:cubicBezTo>
                  <a:cubicBezTo>
                    <a:pt x="9170" y="9278"/>
                    <a:pt x="11179" y="9850"/>
                    <a:pt x="12395" y="9850"/>
                  </a:cubicBezTo>
                  <a:cubicBezTo>
                    <a:pt x="13140" y="9850"/>
                    <a:pt x="13587" y="9635"/>
                    <a:pt x="13587" y="9635"/>
                  </a:cubicBezTo>
                  <a:cubicBezTo>
                    <a:pt x="13587" y="9635"/>
                    <a:pt x="15623" y="7629"/>
                    <a:pt x="13830" y="4255"/>
                  </a:cubicBezTo>
                  <a:cubicBezTo>
                    <a:pt x="12037" y="851"/>
                    <a:pt x="6201" y="0"/>
                    <a:pt x="6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59;p32"/>
            <p:cNvSpPr/>
            <p:nvPr/>
          </p:nvSpPr>
          <p:spPr>
            <a:xfrm>
              <a:off x="3964148" y="2220455"/>
              <a:ext cx="228610" cy="801187"/>
            </a:xfrm>
            <a:custGeom>
              <a:avLst/>
              <a:gdLst/>
              <a:ahLst/>
              <a:cxnLst/>
              <a:rect l="l" t="t" r="r" b="b"/>
              <a:pathLst>
                <a:path w="11643" h="40804" extrusionOk="0">
                  <a:moveTo>
                    <a:pt x="7559" y="1"/>
                  </a:moveTo>
                  <a:cubicBezTo>
                    <a:pt x="5545" y="1"/>
                    <a:pt x="3819" y="1499"/>
                    <a:pt x="3618" y="3541"/>
                  </a:cubicBezTo>
                  <a:lnTo>
                    <a:pt x="3375" y="5669"/>
                  </a:lnTo>
                  <a:lnTo>
                    <a:pt x="3192" y="7827"/>
                  </a:lnTo>
                  <a:lnTo>
                    <a:pt x="2767" y="12143"/>
                  </a:lnTo>
                  <a:lnTo>
                    <a:pt x="2402" y="16429"/>
                  </a:lnTo>
                  <a:lnTo>
                    <a:pt x="2189" y="18587"/>
                  </a:lnTo>
                  <a:lnTo>
                    <a:pt x="2007" y="20745"/>
                  </a:lnTo>
                  <a:cubicBezTo>
                    <a:pt x="1977" y="21475"/>
                    <a:pt x="1885" y="22204"/>
                    <a:pt x="1825" y="22934"/>
                  </a:cubicBezTo>
                  <a:lnTo>
                    <a:pt x="1581" y="25092"/>
                  </a:lnTo>
                  <a:lnTo>
                    <a:pt x="1369" y="27220"/>
                  </a:lnTo>
                  <a:lnTo>
                    <a:pt x="1125" y="29347"/>
                  </a:lnTo>
                  <a:cubicBezTo>
                    <a:pt x="821" y="32204"/>
                    <a:pt x="487" y="35031"/>
                    <a:pt x="153" y="37858"/>
                  </a:cubicBezTo>
                  <a:lnTo>
                    <a:pt x="153" y="37888"/>
                  </a:lnTo>
                  <a:cubicBezTo>
                    <a:pt x="1" y="39135"/>
                    <a:pt x="761" y="40350"/>
                    <a:pt x="2007" y="40715"/>
                  </a:cubicBezTo>
                  <a:cubicBezTo>
                    <a:pt x="2232" y="40775"/>
                    <a:pt x="2460" y="40804"/>
                    <a:pt x="2685" y="40804"/>
                  </a:cubicBezTo>
                  <a:cubicBezTo>
                    <a:pt x="3826" y="40804"/>
                    <a:pt x="4894" y="40064"/>
                    <a:pt x="5198" y="38922"/>
                  </a:cubicBezTo>
                  <a:cubicBezTo>
                    <a:pt x="5989" y="36065"/>
                    <a:pt x="6688" y="33207"/>
                    <a:pt x="7296" y="30320"/>
                  </a:cubicBezTo>
                  <a:cubicBezTo>
                    <a:pt x="7904" y="27432"/>
                    <a:pt x="8420" y="24605"/>
                    <a:pt x="8968" y="21718"/>
                  </a:cubicBezTo>
                  <a:lnTo>
                    <a:pt x="9332" y="19529"/>
                  </a:lnTo>
                  <a:lnTo>
                    <a:pt x="9697" y="17371"/>
                  </a:lnTo>
                  <a:lnTo>
                    <a:pt x="10031" y="15213"/>
                  </a:lnTo>
                  <a:lnTo>
                    <a:pt x="10183" y="14149"/>
                  </a:lnTo>
                  <a:lnTo>
                    <a:pt x="10335" y="13086"/>
                  </a:lnTo>
                  <a:cubicBezTo>
                    <a:pt x="10578" y="11627"/>
                    <a:pt x="10761" y="10198"/>
                    <a:pt x="10943" y="8739"/>
                  </a:cubicBezTo>
                  <a:lnTo>
                    <a:pt x="11217" y="6581"/>
                  </a:lnTo>
                  <a:lnTo>
                    <a:pt x="11338" y="5487"/>
                  </a:lnTo>
                  <a:lnTo>
                    <a:pt x="11430" y="4392"/>
                  </a:lnTo>
                  <a:cubicBezTo>
                    <a:pt x="11642" y="2174"/>
                    <a:pt x="10062" y="198"/>
                    <a:pt x="7904" y="15"/>
                  </a:cubicBezTo>
                  <a:cubicBezTo>
                    <a:pt x="7788" y="6"/>
                    <a:pt x="7673" y="1"/>
                    <a:pt x="7559"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60;p32"/>
            <p:cNvSpPr/>
            <p:nvPr/>
          </p:nvSpPr>
          <p:spPr>
            <a:xfrm>
              <a:off x="4016672" y="2125931"/>
              <a:ext cx="242924" cy="274694"/>
            </a:xfrm>
            <a:custGeom>
              <a:avLst/>
              <a:gdLst/>
              <a:ahLst/>
              <a:cxnLst/>
              <a:rect l="l" t="t" r="r" b="b"/>
              <a:pathLst>
                <a:path w="12372" h="13990" extrusionOk="0">
                  <a:moveTo>
                    <a:pt x="6812" y="0"/>
                  </a:moveTo>
                  <a:cubicBezTo>
                    <a:pt x="5161" y="0"/>
                    <a:pt x="3626" y="739"/>
                    <a:pt x="2584" y="1972"/>
                  </a:cubicBezTo>
                  <a:cubicBezTo>
                    <a:pt x="2432" y="2155"/>
                    <a:pt x="2280" y="2367"/>
                    <a:pt x="2159" y="2550"/>
                  </a:cubicBezTo>
                  <a:cubicBezTo>
                    <a:pt x="1885" y="3006"/>
                    <a:pt x="1612" y="3462"/>
                    <a:pt x="1460" y="3978"/>
                  </a:cubicBezTo>
                  <a:cubicBezTo>
                    <a:pt x="1125" y="5042"/>
                    <a:pt x="791" y="6410"/>
                    <a:pt x="396" y="8203"/>
                  </a:cubicBezTo>
                  <a:cubicBezTo>
                    <a:pt x="365" y="8325"/>
                    <a:pt x="365" y="8447"/>
                    <a:pt x="335" y="8599"/>
                  </a:cubicBezTo>
                  <a:cubicBezTo>
                    <a:pt x="213" y="9146"/>
                    <a:pt x="92" y="9845"/>
                    <a:pt x="1" y="10513"/>
                  </a:cubicBezTo>
                  <a:cubicBezTo>
                    <a:pt x="1" y="10513"/>
                    <a:pt x="669" y="11030"/>
                    <a:pt x="1764" y="11668"/>
                  </a:cubicBezTo>
                  <a:cubicBezTo>
                    <a:pt x="1916" y="11729"/>
                    <a:pt x="2128" y="11851"/>
                    <a:pt x="2280" y="11942"/>
                  </a:cubicBezTo>
                  <a:cubicBezTo>
                    <a:pt x="3527" y="12611"/>
                    <a:pt x="5229" y="13371"/>
                    <a:pt x="7083" y="13766"/>
                  </a:cubicBezTo>
                  <a:cubicBezTo>
                    <a:pt x="7204" y="13796"/>
                    <a:pt x="7356" y="13796"/>
                    <a:pt x="7508" y="13827"/>
                  </a:cubicBezTo>
                  <a:cubicBezTo>
                    <a:pt x="8192" y="13944"/>
                    <a:pt x="8893" y="13989"/>
                    <a:pt x="9613" y="13989"/>
                  </a:cubicBezTo>
                  <a:cubicBezTo>
                    <a:pt x="9822" y="13989"/>
                    <a:pt x="10032" y="13985"/>
                    <a:pt x="10244" y="13979"/>
                  </a:cubicBezTo>
                  <a:cubicBezTo>
                    <a:pt x="10244" y="13979"/>
                    <a:pt x="12372" y="7109"/>
                    <a:pt x="10700" y="2611"/>
                  </a:cubicBezTo>
                  <a:cubicBezTo>
                    <a:pt x="10062" y="848"/>
                    <a:pt x="8724" y="179"/>
                    <a:pt x="7356" y="27"/>
                  </a:cubicBezTo>
                  <a:cubicBezTo>
                    <a:pt x="7174" y="9"/>
                    <a:pt x="6992" y="0"/>
                    <a:pt x="6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61;p32"/>
            <p:cNvSpPr/>
            <p:nvPr/>
          </p:nvSpPr>
          <p:spPr>
            <a:xfrm>
              <a:off x="3793381" y="2953045"/>
              <a:ext cx="115886" cy="61300"/>
            </a:xfrm>
            <a:custGeom>
              <a:avLst/>
              <a:gdLst/>
              <a:ahLst/>
              <a:cxnLst/>
              <a:rect l="l" t="t" r="r" b="b"/>
              <a:pathLst>
                <a:path w="5902" h="3122" extrusionOk="0">
                  <a:moveTo>
                    <a:pt x="5901" y="1"/>
                  </a:moveTo>
                  <a:cubicBezTo>
                    <a:pt x="5901" y="1"/>
                    <a:pt x="3348" y="457"/>
                    <a:pt x="2588" y="1004"/>
                  </a:cubicBezTo>
                  <a:cubicBezTo>
                    <a:pt x="1828" y="1581"/>
                    <a:pt x="35" y="2463"/>
                    <a:pt x="5" y="3010"/>
                  </a:cubicBezTo>
                  <a:cubicBezTo>
                    <a:pt x="1" y="3088"/>
                    <a:pt x="77" y="3121"/>
                    <a:pt x="212" y="3121"/>
                  </a:cubicBezTo>
                  <a:cubicBezTo>
                    <a:pt x="1082" y="3121"/>
                    <a:pt x="4382" y="1733"/>
                    <a:pt x="4382" y="1733"/>
                  </a:cubicBezTo>
                  <a:lnTo>
                    <a:pt x="5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62;p32"/>
            <p:cNvSpPr/>
            <p:nvPr/>
          </p:nvSpPr>
          <p:spPr>
            <a:xfrm>
              <a:off x="3761827" y="2945171"/>
              <a:ext cx="306777" cy="126744"/>
            </a:xfrm>
            <a:custGeom>
              <a:avLst/>
              <a:gdLst/>
              <a:ahLst/>
              <a:cxnLst/>
              <a:rect l="l" t="t" r="r" b="b"/>
              <a:pathLst>
                <a:path w="15624" h="6455" extrusionOk="0">
                  <a:moveTo>
                    <a:pt x="10634" y="1"/>
                  </a:moveTo>
                  <a:cubicBezTo>
                    <a:pt x="9015" y="1"/>
                    <a:pt x="7439" y="141"/>
                    <a:pt x="6688" y="615"/>
                  </a:cubicBezTo>
                  <a:cubicBezTo>
                    <a:pt x="4834" y="1739"/>
                    <a:pt x="4074" y="2104"/>
                    <a:pt x="3040" y="2773"/>
                  </a:cubicBezTo>
                  <a:cubicBezTo>
                    <a:pt x="2007" y="3441"/>
                    <a:pt x="1" y="4323"/>
                    <a:pt x="852" y="4627"/>
                  </a:cubicBezTo>
                  <a:cubicBezTo>
                    <a:pt x="946" y="4659"/>
                    <a:pt x="1066" y="4674"/>
                    <a:pt x="1207" y="4674"/>
                  </a:cubicBezTo>
                  <a:cubicBezTo>
                    <a:pt x="2375" y="4674"/>
                    <a:pt x="4966" y="3655"/>
                    <a:pt x="6323" y="3411"/>
                  </a:cubicBezTo>
                  <a:cubicBezTo>
                    <a:pt x="6998" y="3303"/>
                    <a:pt x="7614" y="3249"/>
                    <a:pt x="8108" y="3249"/>
                  </a:cubicBezTo>
                  <a:cubicBezTo>
                    <a:pt x="8725" y="3249"/>
                    <a:pt x="9153" y="3333"/>
                    <a:pt x="9271" y="3502"/>
                  </a:cubicBezTo>
                  <a:cubicBezTo>
                    <a:pt x="9545" y="3806"/>
                    <a:pt x="8755" y="4566"/>
                    <a:pt x="8116" y="4900"/>
                  </a:cubicBezTo>
                  <a:cubicBezTo>
                    <a:pt x="7478" y="5235"/>
                    <a:pt x="5593" y="5812"/>
                    <a:pt x="6870" y="6329"/>
                  </a:cubicBezTo>
                  <a:cubicBezTo>
                    <a:pt x="7068" y="6417"/>
                    <a:pt x="7291" y="6454"/>
                    <a:pt x="7531" y="6454"/>
                  </a:cubicBezTo>
                  <a:cubicBezTo>
                    <a:pt x="8877" y="6454"/>
                    <a:pt x="10783" y="5266"/>
                    <a:pt x="12098" y="4931"/>
                  </a:cubicBezTo>
                  <a:cubicBezTo>
                    <a:pt x="12888" y="4748"/>
                    <a:pt x="13740" y="4292"/>
                    <a:pt x="14347" y="3867"/>
                  </a:cubicBezTo>
                  <a:cubicBezTo>
                    <a:pt x="15199" y="3289"/>
                    <a:pt x="15624" y="2286"/>
                    <a:pt x="15411" y="1283"/>
                  </a:cubicBezTo>
                  <a:cubicBezTo>
                    <a:pt x="15168" y="341"/>
                    <a:pt x="14499" y="189"/>
                    <a:pt x="14408" y="189"/>
                  </a:cubicBezTo>
                  <a:cubicBezTo>
                    <a:pt x="13452" y="105"/>
                    <a:pt x="12027" y="1"/>
                    <a:pt x="1063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63;p32"/>
            <p:cNvSpPr/>
            <p:nvPr/>
          </p:nvSpPr>
          <p:spPr>
            <a:xfrm>
              <a:off x="7924682" y="2510860"/>
              <a:ext cx="522841" cy="480999"/>
            </a:xfrm>
            <a:custGeom>
              <a:avLst/>
              <a:gdLst/>
              <a:ahLst/>
              <a:cxnLst/>
              <a:rect l="l" t="t" r="r" b="b"/>
              <a:pathLst>
                <a:path w="26628" h="24497" extrusionOk="0">
                  <a:moveTo>
                    <a:pt x="14033" y="3790"/>
                  </a:moveTo>
                  <a:cubicBezTo>
                    <a:pt x="15405" y="3790"/>
                    <a:pt x="16798" y="4125"/>
                    <a:pt x="18086" y="4831"/>
                  </a:cubicBezTo>
                  <a:cubicBezTo>
                    <a:pt x="20062" y="5925"/>
                    <a:pt x="21521" y="7718"/>
                    <a:pt x="22159" y="9876"/>
                  </a:cubicBezTo>
                  <a:cubicBezTo>
                    <a:pt x="22797" y="12065"/>
                    <a:pt x="22554" y="14344"/>
                    <a:pt x="21490" y="16290"/>
                  </a:cubicBezTo>
                  <a:cubicBezTo>
                    <a:pt x="20366" y="18265"/>
                    <a:pt x="18603" y="19724"/>
                    <a:pt x="16414" y="20363"/>
                  </a:cubicBezTo>
                  <a:cubicBezTo>
                    <a:pt x="15623" y="20597"/>
                    <a:pt x="14815" y="20712"/>
                    <a:pt x="14012" y="20712"/>
                  </a:cubicBezTo>
                  <a:cubicBezTo>
                    <a:pt x="12625" y="20712"/>
                    <a:pt x="11252" y="20368"/>
                    <a:pt x="10001" y="19694"/>
                  </a:cubicBezTo>
                  <a:cubicBezTo>
                    <a:pt x="5897" y="17445"/>
                    <a:pt x="4378" y="12308"/>
                    <a:pt x="6627" y="8205"/>
                  </a:cubicBezTo>
                  <a:cubicBezTo>
                    <a:pt x="8129" y="5389"/>
                    <a:pt x="11032" y="3790"/>
                    <a:pt x="14033" y="3790"/>
                  </a:cubicBezTo>
                  <a:close/>
                  <a:moveTo>
                    <a:pt x="14015" y="1"/>
                  </a:moveTo>
                  <a:cubicBezTo>
                    <a:pt x="9676" y="1"/>
                    <a:pt x="5467" y="2308"/>
                    <a:pt x="3253" y="6381"/>
                  </a:cubicBezTo>
                  <a:cubicBezTo>
                    <a:pt x="1" y="12308"/>
                    <a:pt x="2220" y="19755"/>
                    <a:pt x="8147" y="22977"/>
                  </a:cubicBezTo>
                  <a:cubicBezTo>
                    <a:pt x="9970" y="24010"/>
                    <a:pt x="11977" y="24497"/>
                    <a:pt x="13983" y="24497"/>
                  </a:cubicBezTo>
                  <a:cubicBezTo>
                    <a:pt x="15168" y="24497"/>
                    <a:pt x="16354" y="24314"/>
                    <a:pt x="17448" y="23980"/>
                  </a:cubicBezTo>
                  <a:cubicBezTo>
                    <a:pt x="20609" y="23068"/>
                    <a:pt x="23193" y="20971"/>
                    <a:pt x="24743" y="18083"/>
                  </a:cubicBezTo>
                  <a:cubicBezTo>
                    <a:pt x="26293" y="15226"/>
                    <a:pt x="26627" y="11943"/>
                    <a:pt x="25715" y="8782"/>
                  </a:cubicBezTo>
                  <a:cubicBezTo>
                    <a:pt x="24804" y="5621"/>
                    <a:pt x="22737" y="3037"/>
                    <a:pt x="19849" y="1487"/>
                  </a:cubicBezTo>
                  <a:cubicBezTo>
                    <a:pt x="17995" y="479"/>
                    <a:pt x="15991" y="1"/>
                    <a:pt x="1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64;p32"/>
            <p:cNvSpPr/>
            <p:nvPr/>
          </p:nvSpPr>
          <p:spPr>
            <a:xfrm>
              <a:off x="8267257" y="2207358"/>
              <a:ext cx="250680" cy="383432"/>
            </a:xfrm>
            <a:custGeom>
              <a:avLst/>
              <a:gdLst/>
              <a:ahLst/>
              <a:cxnLst/>
              <a:rect l="l" t="t" r="r" b="b"/>
              <a:pathLst>
                <a:path w="12767" h="19528" extrusionOk="0">
                  <a:moveTo>
                    <a:pt x="10756" y="1"/>
                  </a:moveTo>
                  <a:cubicBezTo>
                    <a:pt x="10148" y="1"/>
                    <a:pt x="9553" y="335"/>
                    <a:pt x="9241" y="895"/>
                  </a:cubicBezTo>
                  <a:lnTo>
                    <a:pt x="487" y="16944"/>
                  </a:lnTo>
                  <a:cubicBezTo>
                    <a:pt x="1" y="17765"/>
                    <a:pt x="335" y="18829"/>
                    <a:pt x="1186" y="19285"/>
                  </a:cubicBezTo>
                  <a:cubicBezTo>
                    <a:pt x="1460" y="19437"/>
                    <a:pt x="1764" y="19528"/>
                    <a:pt x="2007" y="19528"/>
                  </a:cubicBezTo>
                  <a:cubicBezTo>
                    <a:pt x="2615" y="19528"/>
                    <a:pt x="3223" y="19193"/>
                    <a:pt x="3527" y="18616"/>
                  </a:cubicBezTo>
                  <a:lnTo>
                    <a:pt x="12281" y="2567"/>
                  </a:lnTo>
                  <a:cubicBezTo>
                    <a:pt x="12767" y="1746"/>
                    <a:pt x="12433" y="682"/>
                    <a:pt x="11582" y="227"/>
                  </a:cubicBezTo>
                  <a:cubicBezTo>
                    <a:pt x="11322" y="73"/>
                    <a:pt x="11037" y="1"/>
                    <a:pt x="1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65;p32"/>
            <p:cNvSpPr/>
            <p:nvPr/>
          </p:nvSpPr>
          <p:spPr>
            <a:xfrm>
              <a:off x="8186694" y="2168049"/>
              <a:ext cx="433305" cy="343377"/>
            </a:xfrm>
            <a:custGeom>
              <a:avLst/>
              <a:gdLst/>
              <a:ahLst/>
              <a:cxnLst/>
              <a:rect l="l" t="t" r="r" b="b"/>
              <a:pathLst>
                <a:path w="22068" h="17488" extrusionOk="0">
                  <a:moveTo>
                    <a:pt x="16010" y="1"/>
                  </a:moveTo>
                  <a:cubicBezTo>
                    <a:pt x="15842" y="1"/>
                    <a:pt x="15672" y="25"/>
                    <a:pt x="15502" y="70"/>
                  </a:cubicBezTo>
                  <a:lnTo>
                    <a:pt x="1459" y="4204"/>
                  </a:lnTo>
                  <a:cubicBezTo>
                    <a:pt x="548" y="4478"/>
                    <a:pt x="0" y="5450"/>
                    <a:pt x="274" y="6362"/>
                  </a:cubicBezTo>
                  <a:cubicBezTo>
                    <a:pt x="500" y="7114"/>
                    <a:pt x="1201" y="7618"/>
                    <a:pt x="1951" y="7618"/>
                  </a:cubicBezTo>
                  <a:cubicBezTo>
                    <a:pt x="2111" y="7618"/>
                    <a:pt x="2272" y="7596"/>
                    <a:pt x="2432" y="7548"/>
                  </a:cubicBezTo>
                  <a:lnTo>
                    <a:pt x="14773" y="3900"/>
                  </a:lnTo>
                  <a:lnTo>
                    <a:pt x="18420" y="16241"/>
                  </a:lnTo>
                  <a:cubicBezTo>
                    <a:pt x="18663" y="17001"/>
                    <a:pt x="19332" y="17487"/>
                    <a:pt x="20092" y="17487"/>
                  </a:cubicBezTo>
                  <a:cubicBezTo>
                    <a:pt x="20244" y="17487"/>
                    <a:pt x="20396" y="17457"/>
                    <a:pt x="20639" y="17457"/>
                  </a:cubicBezTo>
                  <a:cubicBezTo>
                    <a:pt x="21551" y="17183"/>
                    <a:pt x="22068" y="16211"/>
                    <a:pt x="21825" y="15299"/>
                  </a:cubicBezTo>
                  <a:lnTo>
                    <a:pt x="17660" y="1225"/>
                  </a:lnTo>
                  <a:cubicBezTo>
                    <a:pt x="17569" y="830"/>
                    <a:pt x="17265" y="435"/>
                    <a:pt x="16840" y="222"/>
                  </a:cubicBezTo>
                  <a:cubicBezTo>
                    <a:pt x="16572" y="70"/>
                    <a:pt x="16293" y="1"/>
                    <a:pt x="16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66;p32"/>
            <p:cNvSpPr/>
            <p:nvPr/>
          </p:nvSpPr>
          <p:spPr>
            <a:xfrm>
              <a:off x="7271164" y="2154009"/>
              <a:ext cx="333638" cy="732660"/>
            </a:xfrm>
            <a:custGeom>
              <a:avLst/>
              <a:gdLst/>
              <a:ahLst/>
              <a:cxnLst/>
              <a:rect l="l" t="t" r="r" b="b"/>
              <a:pathLst>
                <a:path w="16992" h="37314" extrusionOk="0">
                  <a:moveTo>
                    <a:pt x="12789" y="1"/>
                  </a:moveTo>
                  <a:cubicBezTo>
                    <a:pt x="10833" y="1"/>
                    <a:pt x="9105" y="1510"/>
                    <a:pt x="8906" y="3521"/>
                  </a:cubicBezTo>
                  <a:lnTo>
                    <a:pt x="8906" y="3643"/>
                  </a:lnTo>
                  <a:lnTo>
                    <a:pt x="8876" y="4038"/>
                  </a:lnTo>
                  <a:lnTo>
                    <a:pt x="8785" y="4494"/>
                  </a:lnTo>
                  <a:cubicBezTo>
                    <a:pt x="8754" y="4798"/>
                    <a:pt x="8724" y="5162"/>
                    <a:pt x="8663" y="5466"/>
                  </a:cubicBezTo>
                  <a:cubicBezTo>
                    <a:pt x="8602" y="6105"/>
                    <a:pt x="8511" y="6743"/>
                    <a:pt x="8420" y="7381"/>
                  </a:cubicBezTo>
                  <a:cubicBezTo>
                    <a:pt x="8329" y="8050"/>
                    <a:pt x="8207" y="8688"/>
                    <a:pt x="8116" y="9327"/>
                  </a:cubicBezTo>
                  <a:lnTo>
                    <a:pt x="7964" y="10269"/>
                  </a:lnTo>
                  <a:lnTo>
                    <a:pt x="7751" y="11242"/>
                  </a:lnTo>
                  <a:cubicBezTo>
                    <a:pt x="7539" y="12518"/>
                    <a:pt x="7265" y="13764"/>
                    <a:pt x="6961" y="15071"/>
                  </a:cubicBezTo>
                  <a:cubicBezTo>
                    <a:pt x="6657" y="16318"/>
                    <a:pt x="6353" y="17625"/>
                    <a:pt x="6019" y="18871"/>
                  </a:cubicBezTo>
                  <a:cubicBezTo>
                    <a:pt x="5320" y="21424"/>
                    <a:pt x="4529" y="23886"/>
                    <a:pt x="3648" y="26348"/>
                  </a:cubicBezTo>
                  <a:lnTo>
                    <a:pt x="2979" y="28172"/>
                  </a:lnTo>
                  <a:lnTo>
                    <a:pt x="2584" y="29084"/>
                  </a:lnTo>
                  <a:lnTo>
                    <a:pt x="2402" y="29540"/>
                  </a:lnTo>
                  <a:lnTo>
                    <a:pt x="2219" y="29996"/>
                  </a:lnTo>
                  <a:lnTo>
                    <a:pt x="1824" y="30907"/>
                  </a:lnTo>
                  <a:lnTo>
                    <a:pt x="1429" y="31789"/>
                  </a:lnTo>
                  <a:lnTo>
                    <a:pt x="1216" y="32245"/>
                  </a:lnTo>
                  <a:lnTo>
                    <a:pt x="1003" y="32701"/>
                  </a:lnTo>
                  <a:lnTo>
                    <a:pt x="578" y="33582"/>
                  </a:lnTo>
                  <a:lnTo>
                    <a:pt x="548" y="33643"/>
                  </a:lnTo>
                  <a:cubicBezTo>
                    <a:pt x="0" y="34798"/>
                    <a:pt x="365" y="36166"/>
                    <a:pt x="1429" y="36865"/>
                  </a:cubicBezTo>
                  <a:cubicBezTo>
                    <a:pt x="1870" y="37167"/>
                    <a:pt x="2378" y="37313"/>
                    <a:pt x="2880" y="37313"/>
                  </a:cubicBezTo>
                  <a:cubicBezTo>
                    <a:pt x="3695" y="37313"/>
                    <a:pt x="4497" y="36929"/>
                    <a:pt x="4985" y="36196"/>
                  </a:cubicBezTo>
                  <a:lnTo>
                    <a:pt x="5593" y="35315"/>
                  </a:lnTo>
                  <a:lnTo>
                    <a:pt x="5897" y="34859"/>
                  </a:lnTo>
                  <a:lnTo>
                    <a:pt x="6201" y="34403"/>
                  </a:lnTo>
                  <a:lnTo>
                    <a:pt x="6779" y="33491"/>
                  </a:lnTo>
                  <a:lnTo>
                    <a:pt x="7295" y="32579"/>
                  </a:lnTo>
                  <a:lnTo>
                    <a:pt x="7569" y="32123"/>
                  </a:lnTo>
                  <a:lnTo>
                    <a:pt x="7842" y="31667"/>
                  </a:lnTo>
                  <a:lnTo>
                    <a:pt x="8359" y="30725"/>
                  </a:lnTo>
                  <a:lnTo>
                    <a:pt x="8876" y="29783"/>
                  </a:lnTo>
                  <a:lnTo>
                    <a:pt x="9089" y="29327"/>
                  </a:lnTo>
                  <a:lnTo>
                    <a:pt x="9332" y="28810"/>
                  </a:lnTo>
                  <a:cubicBezTo>
                    <a:pt x="9970" y="27534"/>
                    <a:pt x="10548" y="26227"/>
                    <a:pt x="11095" y="24950"/>
                  </a:cubicBezTo>
                  <a:lnTo>
                    <a:pt x="11520" y="23947"/>
                  </a:lnTo>
                  <a:lnTo>
                    <a:pt x="11915" y="22974"/>
                  </a:lnTo>
                  <a:lnTo>
                    <a:pt x="12098" y="22488"/>
                  </a:lnTo>
                  <a:lnTo>
                    <a:pt x="12280" y="21971"/>
                  </a:lnTo>
                  <a:cubicBezTo>
                    <a:pt x="12402" y="21637"/>
                    <a:pt x="12554" y="21333"/>
                    <a:pt x="12675" y="20999"/>
                  </a:cubicBezTo>
                  <a:cubicBezTo>
                    <a:pt x="13131" y="19661"/>
                    <a:pt x="13587" y="18324"/>
                    <a:pt x="13982" y="16956"/>
                  </a:cubicBezTo>
                  <a:cubicBezTo>
                    <a:pt x="14408" y="15588"/>
                    <a:pt x="14803" y="14220"/>
                    <a:pt x="15137" y="12853"/>
                  </a:cubicBezTo>
                  <a:lnTo>
                    <a:pt x="15411" y="11819"/>
                  </a:lnTo>
                  <a:lnTo>
                    <a:pt x="15624" y="10816"/>
                  </a:lnTo>
                  <a:cubicBezTo>
                    <a:pt x="15776" y="10117"/>
                    <a:pt x="15897" y="9387"/>
                    <a:pt x="16049" y="8719"/>
                  </a:cubicBezTo>
                  <a:cubicBezTo>
                    <a:pt x="16201" y="7989"/>
                    <a:pt x="16323" y="7321"/>
                    <a:pt x="16414" y="6591"/>
                  </a:cubicBezTo>
                  <a:cubicBezTo>
                    <a:pt x="16475" y="6257"/>
                    <a:pt x="16536" y="5892"/>
                    <a:pt x="16566" y="5527"/>
                  </a:cubicBezTo>
                  <a:lnTo>
                    <a:pt x="16657" y="4980"/>
                  </a:lnTo>
                  <a:lnTo>
                    <a:pt x="16688" y="4737"/>
                  </a:lnTo>
                  <a:lnTo>
                    <a:pt x="16718" y="4433"/>
                  </a:lnTo>
                  <a:cubicBezTo>
                    <a:pt x="16992" y="2244"/>
                    <a:pt x="15441" y="330"/>
                    <a:pt x="13223" y="26"/>
                  </a:cubicBezTo>
                  <a:cubicBezTo>
                    <a:pt x="13077" y="9"/>
                    <a:pt x="12933" y="1"/>
                    <a:pt x="12789"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67;p32"/>
            <p:cNvSpPr/>
            <p:nvPr/>
          </p:nvSpPr>
          <p:spPr>
            <a:xfrm>
              <a:off x="7426341" y="2052142"/>
              <a:ext cx="244711" cy="266231"/>
            </a:xfrm>
            <a:custGeom>
              <a:avLst/>
              <a:gdLst/>
              <a:ahLst/>
              <a:cxnLst/>
              <a:rect l="l" t="t" r="r" b="b"/>
              <a:pathLst>
                <a:path w="12463" h="13559" extrusionOk="0">
                  <a:moveTo>
                    <a:pt x="6231" y="0"/>
                  </a:moveTo>
                  <a:cubicBezTo>
                    <a:pt x="4930" y="0"/>
                    <a:pt x="3891" y="350"/>
                    <a:pt x="3891" y="350"/>
                  </a:cubicBezTo>
                  <a:cubicBezTo>
                    <a:pt x="3891" y="350"/>
                    <a:pt x="1581" y="2113"/>
                    <a:pt x="0" y="10898"/>
                  </a:cubicBezTo>
                  <a:cubicBezTo>
                    <a:pt x="0" y="10898"/>
                    <a:pt x="2397" y="13558"/>
                    <a:pt x="7042" y="13558"/>
                  </a:cubicBezTo>
                  <a:cubicBezTo>
                    <a:pt x="7628" y="13558"/>
                    <a:pt x="8249" y="13516"/>
                    <a:pt x="8906" y="13420"/>
                  </a:cubicBezTo>
                  <a:cubicBezTo>
                    <a:pt x="8906" y="13420"/>
                    <a:pt x="12463" y="7584"/>
                    <a:pt x="10852" y="3086"/>
                  </a:cubicBezTo>
                  <a:cubicBezTo>
                    <a:pt x="9936" y="558"/>
                    <a:pt x="7874" y="0"/>
                    <a:pt x="6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68;p32"/>
            <p:cNvSpPr/>
            <p:nvPr/>
          </p:nvSpPr>
          <p:spPr>
            <a:xfrm>
              <a:off x="7453202" y="2775798"/>
              <a:ext cx="548484" cy="265662"/>
            </a:xfrm>
            <a:custGeom>
              <a:avLst/>
              <a:gdLst/>
              <a:ahLst/>
              <a:cxnLst/>
              <a:rect l="l" t="t" r="r" b="b"/>
              <a:pathLst>
                <a:path w="27934" h="13530" extrusionOk="0">
                  <a:moveTo>
                    <a:pt x="27934" y="0"/>
                  </a:moveTo>
                  <a:lnTo>
                    <a:pt x="2553" y="487"/>
                  </a:lnTo>
                  <a:cubicBezTo>
                    <a:pt x="2553" y="487"/>
                    <a:pt x="0" y="6444"/>
                    <a:pt x="2584" y="10639"/>
                  </a:cubicBezTo>
                  <a:cubicBezTo>
                    <a:pt x="3757" y="12557"/>
                    <a:pt x="8434" y="13530"/>
                    <a:pt x="13402" y="13530"/>
                  </a:cubicBezTo>
                  <a:cubicBezTo>
                    <a:pt x="19373" y="13530"/>
                    <a:pt x="25764" y="12125"/>
                    <a:pt x="26991" y="9271"/>
                  </a:cubicBezTo>
                  <a:cubicBezTo>
                    <a:pt x="27873" y="7174"/>
                    <a:pt x="27934" y="0"/>
                    <a:pt x="27934" y="0"/>
                  </a:cubicBezTo>
                  <a:close/>
                </a:path>
              </a:pathLst>
            </a:custGeom>
            <a:solidFill>
              <a:srgbClr val="142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69;p32"/>
            <p:cNvSpPr/>
            <p:nvPr/>
          </p:nvSpPr>
          <p:spPr>
            <a:xfrm>
              <a:off x="7476470" y="1959110"/>
              <a:ext cx="547895" cy="935490"/>
            </a:xfrm>
            <a:custGeom>
              <a:avLst/>
              <a:gdLst/>
              <a:ahLst/>
              <a:cxnLst/>
              <a:rect l="l" t="t" r="r" b="b"/>
              <a:pathLst>
                <a:path w="27904" h="47644" extrusionOk="0">
                  <a:moveTo>
                    <a:pt x="15441" y="1"/>
                  </a:moveTo>
                  <a:cubicBezTo>
                    <a:pt x="15411" y="1"/>
                    <a:pt x="15381" y="5"/>
                    <a:pt x="15350" y="12"/>
                  </a:cubicBezTo>
                  <a:lnTo>
                    <a:pt x="8967" y="316"/>
                  </a:lnTo>
                  <a:cubicBezTo>
                    <a:pt x="8785" y="316"/>
                    <a:pt x="8633" y="438"/>
                    <a:pt x="8542" y="559"/>
                  </a:cubicBezTo>
                  <a:cubicBezTo>
                    <a:pt x="8086" y="1198"/>
                    <a:pt x="7569" y="1654"/>
                    <a:pt x="6992" y="1988"/>
                  </a:cubicBezTo>
                  <a:cubicBezTo>
                    <a:pt x="6870" y="2079"/>
                    <a:pt x="6779" y="2110"/>
                    <a:pt x="6657" y="2201"/>
                  </a:cubicBezTo>
                  <a:cubicBezTo>
                    <a:pt x="6566" y="2231"/>
                    <a:pt x="6475" y="2261"/>
                    <a:pt x="6384" y="2353"/>
                  </a:cubicBezTo>
                  <a:cubicBezTo>
                    <a:pt x="6323" y="2383"/>
                    <a:pt x="6201" y="2413"/>
                    <a:pt x="6110" y="2444"/>
                  </a:cubicBezTo>
                  <a:cubicBezTo>
                    <a:pt x="5897" y="2565"/>
                    <a:pt x="5654" y="2657"/>
                    <a:pt x="5441" y="2717"/>
                  </a:cubicBezTo>
                  <a:cubicBezTo>
                    <a:pt x="3800" y="3325"/>
                    <a:pt x="2128" y="3629"/>
                    <a:pt x="1247" y="4936"/>
                  </a:cubicBezTo>
                  <a:cubicBezTo>
                    <a:pt x="1156" y="5119"/>
                    <a:pt x="1034" y="5331"/>
                    <a:pt x="912" y="5575"/>
                  </a:cubicBezTo>
                  <a:cubicBezTo>
                    <a:pt x="852" y="5787"/>
                    <a:pt x="760" y="6061"/>
                    <a:pt x="730" y="6365"/>
                  </a:cubicBezTo>
                  <a:cubicBezTo>
                    <a:pt x="700" y="6517"/>
                    <a:pt x="700" y="6699"/>
                    <a:pt x="700" y="6912"/>
                  </a:cubicBezTo>
                  <a:cubicBezTo>
                    <a:pt x="730" y="8918"/>
                    <a:pt x="2067" y="12626"/>
                    <a:pt x="2280" y="19617"/>
                  </a:cubicBezTo>
                  <a:cubicBezTo>
                    <a:pt x="2280" y="20043"/>
                    <a:pt x="2311" y="20499"/>
                    <a:pt x="2311" y="20955"/>
                  </a:cubicBezTo>
                  <a:lnTo>
                    <a:pt x="2311" y="21380"/>
                  </a:lnTo>
                  <a:lnTo>
                    <a:pt x="2311" y="22262"/>
                  </a:lnTo>
                  <a:lnTo>
                    <a:pt x="2311" y="23174"/>
                  </a:lnTo>
                  <a:cubicBezTo>
                    <a:pt x="2311" y="23721"/>
                    <a:pt x="2280" y="24298"/>
                    <a:pt x="2250" y="24906"/>
                  </a:cubicBezTo>
                  <a:cubicBezTo>
                    <a:pt x="2219" y="25453"/>
                    <a:pt x="2159" y="25970"/>
                    <a:pt x="2128" y="26548"/>
                  </a:cubicBezTo>
                  <a:cubicBezTo>
                    <a:pt x="2098" y="27125"/>
                    <a:pt x="2067" y="27672"/>
                    <a:pt x="1976" y="28310"/>
                  </a:cubicBezTo>
                  <a:cubicBezTo>
                    <a:pt x="1763" y="30681"/>
                    <a:pt x="1216" y="35393"/>
                    <a:pt x="608" y="39405"/>
                  </a:cubicBezTo>
                  <a:cubicBezTo>
                    <a:pt x="548" y="40043"/>
                    <a:pt x="426" y="40651"/>
                    <a:pt x="304" y="41229"/>
                  </a:cubicBezTo>
                  <a:cubicBezTo>
                    <a:pt x="304" y="41289"/>
                    <a:pt x="274" y="41320"/>
                    <a:pt x="274" y="41411"/>
                  </a:cubicBezTo>
                  <a:cubicBezTo>
                    <a:pt x="244" y="42171"/>
                    <a:pt x="122" y="42779"/>
                    <a:pt x="1" y="43296"/>
                  </a:cubicBezTo>
                  <a:cubicBezTo>
                    <a:pt x="548" y="43751"/>
                    <a:pt x="1095" y="44177"/>
                    <a:pt x="1763" y="44542"/>
                  </a:cubicBezTo>
                  <a:cubicBezTo>
                    <a:pt x="1794" y="44542"/>
                    <a:pt x="1794" y="44603"/>
                    <a:pt x="1824" y="44603"/>
                  </a:cubicBezTo>
                  <a:cubicBezTo>
                    <a:pt x="2280" y="44846"/>
                    <a:pt x="2767" y="45119"/>
                    <a:pt x="3283" y="45362"/>
                  </a:cubicBezTo>
                  <a:cubicBezTo>
                    <a:pt x="3466" y="45423"/>
                    <a:pt x="3648" y="45514"/>
                    <a:pt x="3800" y="45606"/>
                  </a:cubicBezTo>
                  <a:cubicBezTo>
                    <a:pt x="5289" y="46274"/>
                    <a:pt x="6900" y="46761"/>
                    <a:pt x="8663" y="47095"/>
                  </a:cubicBezTo>
                  <a:cubicBezTo>
                    <a:pt x="8815" y="47125"/>
                    <a:pt x="8967" y="47186"/>
                    <a:pt x="9150" y="47186"/>
                  </a:cubicBezTo>
                  <a:cubicBezTo>
                    <a:pt x="9606" y="47247"/>
                    <a:pt x="10122" y="47338"/>
                    <a:pt x="10578" y="47399"/>
                  </a:cubicBezTo>
                  <a:cubicBezTo>
                    <a:pt x="10730" y="47429"/>
                    <a:pt x="10882" y="47429"/>
                    <a:pt x="11065" y="47490"/>
                  </a:cubicBezTo>
                  <a:cubicBezTo>
                    <a:pt x="12068" y="47589"/>
                    <a:pt x="13099" y="47643"/>
                    <a:pt x="14142" y="47643"/>
                  </a:cubicBezTo>
                  <a:cubicBezTo>
                    <a:pt x="15025" y="47643"/>
                    <a:pt x="15917" y="47604"/>
                    <a:pt x="16809" y="47520"/>
                  </a:cubicBezTo>
                  <a:cubicBezTo>
                    <a:pt x="17022" y="47490"/>
                    <a:pt x="17265" y="47490"/>
                    <a:pt x="17478" y="47429"/>
                  </a:cubicBezTo>
                  <a:cubicBezTo>
                    <a:pt x="18086" y="47369"/>
                    <a:pt x="18694" y="47308"/>
                    <a:pt x="19302" y="47186"/>
                  </a:cubicBezTo>
                  <a:lnTo>
                    <a:pt x="19332" y="47186"/>
                  </a:lnTo>
                  <a:cubicBezTo>
                    <a:pt x="19545" y="47125"/>
                    <a:pt x="19727" y="47095"/>
                    <a:pt x="19879" y="47065"/>
                  </a:cubicBezTo>
                  <a:cubicBezTo>
                    <a:pt x="20852" y="46821"/>
                    <a:pt x="21825" y="46578"/>
                    <a:pt x="22767" y="46274"/>
                  </a:cubicBezTo>
                  <a:cubicBezTo>
                    <a:pt x="23588" y="45970"/>
                    <a:pt x="24408" y="45666"/>
                    <a:pt x="25199" y="45241"/>
                  </a:cubicBezTo>
                  <a:cubicBezTo>
                    <a:pt x="25351" y="45150"/>
                    <a:pt x="25472" y="45119"/>
                    <a:pt x="25624" y="45058"/>
                  </a:cubicBezTo>
                  <a:cubicBezTo>
                    <a:pt x="25776" y="44967"/>
                    <a:pt x="25958" y="44846"/>
                    <a:pt x="26110" y="44785"/>
                  </a:cubicBezTo>
                  <a:cubicBezTo>
                    <a:pt x="26110" y="44785"/>
                    <a:pt x="26141" y="44785"/>
                    <a:pt x="26141" y="44755"/>
                  </a:cubicBezTo>
                  <a:cubicBezTo>
                    <a:pt x="27022" y="41958"/>
                    <a:pt x="27630" y="32140"/>
                    <a:pt x="27782" y="29162"/>
                  </a:cubicBezTo>
                  <a:cubicBezTo>
                    <a:pt x="27813" y="28584"/>
                    <a:pt x="27813" y="27976"/>
                    <a:pt x="27843" y="27429"/>
                  </a:cubicBezTo>
                  <a:cubicBezTo>
                    <a:pt x="27904" y="26092"/>
                    <a:pt x="27843" y="24754"/>
                    <a:pt x="27782" y="23417"/>
                  </a:cubicBezTo>
                  <a:cubicBezTo>
                    <a:pt x="27782" y="23234"/>
                    <a:pt x="27782" y="23082"/>
                    <a:pt x="27752" y="22900"/>
                  </a:cubicBezTo>
                  <a:lnTo>
                    <a:pt x="27752" y="22596"/>
                  </a:lnTo>
                  <a:cubicBezTo>
                    <a:pt x="27661" y="21350"/>
                    <a:pt x="27539" y="20073"/>
                    <a:pt x="27448" y="18797"/>
                  </a:cubicBezTo>
                  <a:cubicBezTo>
                    <a:pt x="27448" y="18645"/>
                    <a:pt x="27387" y="18493"/>
                    <a:pt x="27387" y="18310"/>
                  </a:cubicBezTo>
                  <a:cubicBezTo>
                    <a:pt x="27326" y="17550"/>
                    <a:pt x="27235" y="16730"/>
                    <a:pt x="27144" y="15939"/>
                  </a:cubicBezTo>
                  <a:cubicBezTo>
                    <a:pt x="26931" y="14237"/>
                    <a:pt x="26749" y="12535"/>
                    <a:pt x="26536" y="10711"/>
                  </a:cubicBezTo>
                  <a:cubicBezTo>
                    <a:pt x="26171" y="7763"/>
                    <a:pt x="25472" y="5483"/>
                    <a:pt x="24347" y="3964"/>
                  </a:cubicBezTo>
                  <a:cubicBezTo>
                    <a:pt x="24104" y="3599"/>
                    <a:pt x="23800" y="3265"/>
                    <a:pt x="23436" y="2991"/>
                  </a:cubicBezTo>
                  <a:cubicBezTo>
                    <a:pt x="22736" y="2383"/>
                    <a:pt x="21885" y="1988"/>
                    <a:pt x="20913" y="1897"/>
                  </a:cubicBezTo>
                  <a:cubicBezTo>
                    <a:pt x="20335" y="1806"/>
                    <a:pt x="19758" y="1745"/>
                    <a:pt x="19302" y="1623"/>
                  </a:cubicBezTo>
                  <a:cubicBezTo>
                    <a:pt x="19241" y="1593"/>
                    <a:pt x="19119" y="1593"/>
                    <a:pt x="19028" y="1532"/>
                  </a:cubicBezTo>
                  <a:lnTo>
                    <a:pt x="18238" y="1319"/>
                  </a:lnTo>
                  <a:cubicBezTo>
                    <a:pt x="17964" y="1228"/>
                    <a:pt x="17721" y="1137"/>
                    <a:pt x="17448" y="1015"/>
                  </a:cubicBezTo>
                  <a:cubicBezTo>
                    <a:pt x="17417" y="1015"/>
                    <a:pt x="17356" y="985"/>
                    <a:pt x="17326" y="985"/>
                  </a:cubicBezTo>
                  <a:cubicBezTo>
                    <a:pt x="17265" y="924"/>
                    <a:pt x="17204" y="924"/>
                    <a:pt x="17144" y="894"/>
                  </a:cubicBezTo>
                  <a:cubicBezTo>
                    <a:pt x="16414" y="559"/>
                    <a:pt x="15928" y="255"/>
                    <a:pt x="15685" y="103"/>
                  </a:cubicBezTo>
                  <a:cubicBezTo>
                    <a:pt x="15616" y="35"/>
                    <a:pt x="15531" y="1"/>
                    <a:pt x="15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70;p32"/>
            <p:cNvSpPr/>
            <p:nvPr/>
          </p:nvSpPr>
          <p:spPr>
            <a:xfrm>
              <a:off x="7628662" y="1972148"/>
              <a:ext cx="182056" cy="188869"/>
            </a:xfrm>
            <a:custGeom>
              <a:avLst/>
              <a:gdLst/>
              <a:ahLst/>
              <a:cxnLst/>
              <a:rect l="l" t="t" r="r" b="b"/>
              <a:pathLst>
                <a:path w="9272" h="9619" extrusionOk="0">
                  <a:moveTo>
                    <a:pt x="8973" y="1"/>
                  </a:moveTo>
                  <a:cubicBezTo>
                    <a:pt x="8886" y="1"/>
                    <a:pt x="8785" y="100"/>
                    <a:pt x="8785" y="199"/>
                  </a:cubicBezTo>
                  <a:cubicBezTo>
                    <a:pt x="8785" y="260"/>
                    <a:pt x="7295" y="8224"/>
                    <a:pt x="3952" y="9075"/>
                  </a:cubicBezTo>
                  <a:cubicBezTo>
                    <a:pt x="3921" y="9075"/>
                    <a:pt x="3891" y="9075"/>
                    <a:pt x="3830" y="9136"/>
                  </a:cubicBezTo>
                  <a:cubicBezTo>
                    <a:pt x="3715" y="9157"/>
                    <a:pt x="3602" y="9168"/>
                    <a:pt x="3491" y="9168"/>
                  </a:cubicBezTo>
                  <a:cubicBezTo>
                    <a:pt x="3130" y="9168"/>
                    <a:pt x="2788" y="9049"/>
                    <a:pt x="2462" y="8771"/>
                  </a:cubicBezTo>
                  <a:cubicBezTo>
                    <a:pt x="456" y="7160"/>
                    <a:pt x="456" y="929"/>
                    <a:pt x="456" y="838"/>
                  </a:cubicBezTo>
                  <a:cubicBezTo>
                    <a:pt x="456" y="746"/>
                    <a:pt x="335" y="625"/>
                    <a:pt x="244" y="625"/>
                  </a:cubicBezTo>
                  <a:cubicBezTo>
                    <a:pt x="122" y="625"/>
                    <a:pt x="0" y="746"/>
                    <a:pt x="0" y="838"/>
                  </a:cubicBezTo>
                  <a:cubicBezTo>
                    <a:pt x="0" y="1111"/>
                    <a:pt x="31" y="7373"/>
                    <a:pt x="2219" y="9136"/>
                  </a:cubicBezTo>
                  <a:cubicBezTo>
                    <a:pt x="2582" y="9453"/>
                    <a:pt x="3013" y="9619"/>
                    <a:pt x="3474" y="9619"/>
                  </a:cubicBezTo>
                  <a:cubicBezTo>
                    <a:pt x="3629" y="9619"/>
                    <a:pt x="3786" y="9600"/>
                    <a:pt x="3946" y="9563"/>
                  </a:cubicBezTo>
                  <a:lnTo>
                    <a:pt x="3946" y="9563"/>
                  </a:lnTo>
                  <a:cubicBezTo>
                    <a:pt x="3941" y="9567"/>
                    <a:pt x="3940" y="9570"/>
                    <a:pt x="3941" y="9570"/>
                  </a:cubicBezTo>
                  <a:cubicBezTo>
                    <a:pt x="3942" y="9570"/>
                    <a:pt x="3946" y="9567"/>
                    <a:pt x="3952" y="9561"/>
                  </a:cubicBezTo>
                  <a:lnTo>
                    <a:pt x="3952" y="9561"/>
                  </a:lnTo>
                  <a:cubicBezTo>
                    <a:pt x="3950" y="9562"/>
                    <a:pt x="3948" y="9562"/>
                    <a:pt x="3946" y="9563"/>
                  </a:cubicBezTo>
                  <a:lnTo>
                    <a:pt x="3946" y="9563"/>
                  </a:lnTo>
                  <a:cubicBezTo>
                    <a:pt x="3957" y="9551"/>
                    <a:pt x="3990" y="9531"/>
                    <a:pt x="4043" y="9531"/>
                  </a:cubicBezTo>
                  <a:cubicBezTo>
                    <a:pt x="7721" y="8588"/>
                    <a:pt x="9150" y="625"/>
                    <a:pt x="9241" y="260"/>
                  </a:cubicBezTo>
                  <a:cubicBezTo>
                    <a:pt x="9271" y="169"/>
                    <a:pt x="9150" y="17"/>
                    <a:pt x="9028" y="17"/>
                  </a:cubicBezTo>
                  <a:cubicBezTo>
                    <a:pt x="9011" y="6"/>
                    <a:pt x="8992" y="1"/>
                    <a:pt x="8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71;p32"/>
            <p:cNvSpPr/>
            <p:nvPr/>
          </p:nvSpPr>
          <p:spPr>
            <a:xfrm>
              <a:off x="7499148" y="3498550"/>
              <a:ext cx="182056" cy="156982"/>
            </a:xfrm>
            <a:custGeom>
              <a:avLst/>
              <a:gdLst/>
              <a:ahLst/>
              <a:cxnLst/>
              <a:rect l="l" t="t" r="r" b="b"/>
              <a:pathLst>
                <a:path w="9272" h="7995" extrusionOk="0">
                  <a:moveTo>
                    <a:pt x="6414" y="0"/>
                  </a:moveTo>
                  <a:lnTo>
                    <a:pt x="1" y="1429"/>
                  </a:lnTo>
                  <a:lnTo>
                    <a:pt x="4317" y="7994"/>
                  </a:lnTo>
                  <a:lnTo>
                    <a:pt x="9271" y="6383"/>
                  </a:lnTo>
                  <a:lnTo>
                    <a:pt x="6414"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72;p32"/>
            <p:cNvSpPr/>
            <p:nvPr/>
          </p:nvSpPr>
          <p:spPr>
            <a:xfrm>
              <a:off x="7381573" y="3607722"/>
              <a:ext cx="363483" cy="251917"/>
            </a:xfrm>
            <a:custGeom>
              <a:avLst/>
              <a:gdLst/>
              <a:ahLst/>
              <a:cxnLst/>
              <a:rect l="l" t="t" r="r" b="b"/>
              <a:pathLst>
                <a:path w="18512" h="12830" extrusionOk="0">
                  <a:moveTo>
                    <a:pt x="15172" y="1"/>
                  </a:moveTo>
                  <a:cubicBezTo>
                    <a:pt x="14917" y="1"/>
                    <a:pt x="14712" y="94"/>
                    <a:pt x="14712" y="94"/>
                  </a:cubicBezTo>
                  <a:cubicBezTo>
                    <a:pt x="14183" y="964"/>
                    <a:pt x="13450" y="1174"/>
                    <a:pt x="12693" y="1174"/>
                  </a:cubicBezTo>
                  <a:cubicBezTo>
                    <a:pt x="11981" y="1174"/>
                    <a:pt x="11247" y="987"/>
                    <a:pt x="10644" y="987"/>
                  </a:cubicBezTo>
                  <a:cubicBezTo>
                    <a:pt x="10231" y="987"/>
                    <a:pt x="9879" y="1075"/>
                    <a:pt x="9636" y="1371"/>
                  </a:cubicBezTo>
                  <a:cubicBezTo>
                    <a:pt x="9636" y="1371"/>
                    <a:pt x="9210" y="1857"/>
                    <a:pt x="8116" y="3498"/>
                  </a:cubicBezTo>
                  <a:cubicBezTo>
                    <a:pt x="6992" y="5109"/>
                    <a:pt x="4773" y="6568"/>
                    <a:pt x="2888" y="7966"/>
                  </a:cubicBezTo>
                  <a:cubicBezTo>
                    <a:pt x="517" y="9760"/>
                    <a:pt x="1" y="11036"/>
                    <a:pt x="61" y="11857"/>
                  </a:cubicBezTo>
                  <a:cubicBezTo>
                    <a:pt x="61" y="12526"/>
                    <a:pt x="426" y="12830"/>
                    <a:pt x="426" y="12830"/>
                  </a:cubicBezTo>
                  <a:lnTo>
                    <a:pt x="18451" y="8362"/>
                  </a:lnTo>
                  <a:cubicBezTo>
                    <a:pt x="18512" y="8088"/>
                    <a:pt x="18512" y="7693"/>
                    <a:pt x="18451" y="7298"/>
                  </a:cubicBezTo>
                  <a:cubicBezTo>
                    <a:pt x="18177" y="5717"/>
                    <a:pt x="17083" y="3407"/>
                    <a:pt x="16475" y="1979"/>
                  </a:cubicBezTo>
                  <a:cubicBezTo>
                    <a:pt x="16384" y="1766"/>
                    <a:pt x="16323" y="1614"/>
                    <a:pt x="16262" y="1462"/>
                  </a:cubicBezTo>
                  <a:cubicBezTo>
                    <a:pt x="16171" y="1219"/>
                    <a:pt x="16110" y="1006"/>
                    <a:pt x="16080" y="854"/>
                  </a:cubicBezTo>
                  <a:cubicBezTo>
                    <a:pt x="15909" y="154"/>
                    <a:pt x="15499" y="1"/>
                    <a:pt x="15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73;p32"/>
            <p:cNvSpPr/>
            <p:nvPr/>
          </p:nvSpPr>
          <p:spPr>
            <a:xfrm>
              <a:off x="7382770" y="3751000"/>
              <a:ext cx="362285" cy="108640"/>
            </a:xfrm>
            <a:custGeom>
              <a:avLst/>
              <a:gdLst/>
              <a:ahLst/>
              <a:cxnLst/>
              <a:rect l="l" t="t" r="r" b="b"/>
              <a:pathLst>
                <a:path w="18451" h="5533" extrusionOk="0">
                  <a:moveTo>
                    <a:pt x="18390" y="1"/>
                  </a:moveTo>
                  <a:lnTo>
                    <a:pt x="0" y="4560"/>
                  </a:lnTo>
                  <a:cubicBezTo>
                    <a:pt x="0" y="5229"/>
                    <a:pt x="365" y="5533"/>
                    <a:pt x="365" y="5533"/>
                  </a:cubicBezTo>
                  <a:lnTo>
                    <a:pt x="18390" y="1065"/>
                  </a:lnTo>
                  <a:cubicBezTo>
                    <a:pt x="18451" y="791"/>
                    <a:pt x="18451" y="396"/>
                    <a:pt x="18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74;p32"/>
            <p:cNvSpPr/>
            <p:nvPr/>
          </p:nvSpPr>
          <p:spPr>
            <a:xfrm>
              <a:off x="7667461" y="3637607"/>
              <a:ext cx="50148" cy="143846"/>
            </a:xfrm>
            <a:custGeom>
              <a:avLst/>
              <a:gdLst/>
              <a:ahLst/>
              <a:cxnLst/>
              <a:rect l="l" t="t" r="r" b="b"/>
              <a:pathLst>
                <a:path w="2554" h="7326" extrusionOk="0">
                  <a:moveTo>
                    <a:pt x="1672" y="1"/>
                  </a:moveTo>
                  <a:cubicBezTo>
                    <a:pt x="1034" y="791"/>
                    <a:pt x="0" y="2463"/>
                    <a:pt x="426" y="4621"/>
                  </a:cubicBezTo>
                  <a:cubicBezTo>
                    <a:pt x="699" y="5928"/>
                    <a:pt x="1368" y="6748"/>
                    <a:pt x="2006" y="7326"/>
                  </a:cubicBezTo>
                  <a:lnTo>
                    <a:pt x="2553" y="7204"/>
                  </a:lnTo>
                  <a:cubicBezTo>
                    <a:pt x="1854" y="6718"/>
                    <a:pt x="1155" y="5928"/>
                    <a:pt x="882" y="4560"/>
                  </a:cubicBezTo>
                  <a:cubicBezTo>
                    <a:pt x="547" y="2767"/>
                    <a:pt x="1307" y="1277"/>
                    <a:pt x="1854" y="487"/>
                  </a:cubicBezTo>
                  <a:cubicBezTo>
                    <a:pt x="1793" y="305"/>
                    <a:pt x="1702" y="153"/>
                    <a:pt x="1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75;p32"/>
            <p:cNvSpPr/>
            <p:nvPr/>
          </p:nvSpPr>
          <p:spPr>
            <a:xfrm>
              <a:off x="7519431" y="3684162"/>
              <a:ext cx="35245" cy="11958"/>
            </a:xfrm>
            <a:custGeom>
              <a:avLst/>
              <a:gdLst/>
              <a:ahLst/>
              <a:cxnLst/>
              <a:rect l="l" t="t" r="r" b="b"/>
              <a:pathLst>
                <a:path w="1795" h="609" extrusionOk="0">
                  <a:moveTo>
                    <a:pt x="335" y="0"/>
                  </a:moveTo>
                  <a:cubicBezTo>
                    <a:pt x="153" y="0"/>
                    <a:pt x="1" y="152"/>
                    <a:pt x="1" y="304"/>
                  </a:cubicBezTo>
                  <a:cubicBezTo>
                    <a:pt x="1" y="456"/>
                    <a:pt x="153" y="608"/>
                    <a:pt x="335" y="608"/>
                  </a:cubicBezTo>
                  <a:lnTo>
                    <a:pt x="1582" y="608"/>
                  </a:lnTo>
                  <a:cubicBezTo>
                    <a:pt x="1734" y="578"/>
                    <a:pt x="1794" y="456"/>
                    <a:pt x="1794" y="304"/>
                  </a:cubicBezTo>
                  <a:cubicBezTo>
                    <a:pt x="1794" y="152"/>
                    <a:pt x="1642"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76;p32"/>
            <p:cNvSpPr/>
            <p:nvPr/>
          </p:nvSpPr>
          <p:spPr>
            <a:xfrm>
              <a:off x="7536160" y="3662072"/>
              <a:ext cx="35225" cy="11958"/>
            </a:xfrm>
            <a:custGeom>
              <a:avLst/>
              <a:gdLst/>
              <a:ahLst/>
              <a:cxnLst/>
              <a:rect l="l" t="t" r="r" b="b"/>
              <a:pathLst>
                <a:path w="1794" h="609" extrusionOk="0">
                  <a:moveTo>
                    <a:pt x="304" y="1"/>
                  </a:moveTo>
                  <a:cubicBezTo>
                    <a:pt x="152" y="1"/>
                    <a:pt x="0" y="153"/>
                    <a:pt x="0" y="305"/>
                  </a:cubicBezTo>
                  <a:cubicBezTo>
                    <a:pt x="0" y="457"/>
                    <a:pt x="152" y="609"/>
                    <a:pt x="304" y="609"/>
                  </a:cubicBezTo>
                  <a:lnTo>
                    <a:pt x="1550" y="609"/>
                  </a:lnTo>
                  <a:cubicBezTo>
                    <a:pt x="1702" y="578"/>
                    <a:pt x="1793" y="457"/>
                    <a:pt x="1793" y="305"/>
                  </a:cubicBezTo>
                  <a:cubicBezTo>
                    <a:pt x="1793" y="153"/>
                    <a:pt x="1641" y="1"/>
                    <a:pt x="1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77;p32"/>
            <p:cNvSpPr/>
            <p:nvPr/>
          </p:nvSpPr>
          <p:spPr>
            <a:xfrm>
              <a:off x="7500935" y="3702069"/>
              <a:ext cx="35245" cy="12488"/>
            </a:xfrm>
            <a:custGeom>
              <a:avLst/>
              <a:gdLst/>
              <a:ahLst/>
              <a:cxnLst/>
              <a:rect l="l" t="t" r="r" b="b"/>
              <a:pathLst>
                <a:path w="1795" h="636" extrusionOk="0">
                  <a:moveTo>
                    <a:pt x="305" y="0"/>
                  </a:moveTo>
                  <a:cubicBezTo>
                    <a:pt x="153" y="0"/>
                    <a:pt x="1" y="152"/>
                    <a:pt x="1" y="304"/>
                  </a:cubicBezTo>
                  <a:cubicBezTo>
                    <a:pt x="1" y="456"/>
                    <a:pt x="153" y="608"/>
                    <a:pt x="305" y="608"/>
                  </a:cubicBezTo>
                  <a:lnTo>
                    <a:pt x="1490" y="608"/>
                  </a:lnTo>
                  <a:cubicBezTo>
                    <a:pt x="1500" y="628"/>
                    <a:pt x="1507" y="635"/>
                    <a:pt x="1514" y="635"/>
                  </a:cubicBezTo>
                  <a:cubicBezTo>
                    <a:pt x="1527" y="635"/>
                    <a:pt x="1541" y="608"/>
                    <a:pt x="1581" y="608"/>
                  </a:cubicBezTo>
                  <a:cubicBezTo>
                    <a:pt x="1733" y="578"/>
                    <a:pt x="1794" y="456"/>
                    <a:pt x="1794" y="304"/>
                  </a:cubicBezTo>
                  <a:cubicBezTo>
                    <a:pt x="1794" y="152"/>
                    <a:pt x="1642"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78;p32"/>
            <p:cNvSpPr/>
            <p:nvPr/>
          </p:nvSpPr>
          <p:spPr>
            <a:xfrm>
              <a:off x="7482439" y="3719977"/>
              <a:ext cx="35225" cy="11958"/>
            </a:xfrm>
            <a:custGeom>
              <a:avLst/>
              <a:gdLst/>
              <a:ahLst/>
              <a:cxnLst/>
              <a:rect l="l" t="t" r="r" b="b"/>
              <a:pathLst>
                <a:path w="1794" h="609" extrusionOk="0">
                  <a:moveTo>
                    <a:pt x="304" y="0"/>
                  </a:moveTo>
                  <a:cubicBezTo>
                    <a:pt x="152" y="0"/>
                    <a:pt x="0" y="152"/>
                    <a:pt x="0" y="304"/>
                  </a:cubicBezTo>
                  <a:cubicBezTo>
                    <a:pt x="0" y="456"/>
                    <a:pt x="152" y="608"/>
                    <a:pt x="304" y="608"/>
                  </a:cubicBezTo>
                  <a:lnTo>
                    <a:pt x="1551" y="608"/>
                  </a:lnTo>
                  <a:cubicBezTo>
                    <a:pt x="1703" y="578"/>
                    <a:pt x="1794" y="456"/>
                    <a:pt x="1794" y="304"/>
                  </a:cubicBezTo>
                  <a:cubicBezTo>
                    <a:pt x="1794" y="152"/>
                    <a:pt x="1642"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79;p32"/>
            <p:cNvSpPr/>
            <p:nvPr/>
          </p:nvSpPr>
          <p:spPr>
            <a:xfrm>
              <a:off x="7460958" y="3737884"/>
              <a:ext cx="35225" cy="11938"/>
            </a:xfrm>
            <a:custGeom>
              <a:avLst/>
              <a:gdLst/>
              <a:ahLst/>
              <a:cxnLst/>
              <a:rect l="l" t="t" r="r" b="b"/>
              <a:pathLst>
                <a:path w="1794" h="608" extrusionOk="0">
                  <a:moveTo>
                    <a:pt x="304" y="0"/>
                  </a:moveTo>
                  <a:cubicBezTo>
                    <a:pt x="152" y="0"/>
                    <a:pt x="0" y="152"/>
                    <a:pt x="0" y="304"/>
                  </a:cubicBezTo>
                  <a:cubicBezTo>
                    <a:pt x="0" y="456"/>
                    <a:pt x="152" y="608"/>
                    <a:pt x="304" y="608"/>
                  </a:cubicBezTo>
                  <a:lnTo>
                    <a:pt x="1550" y="608"/>
                  </a:lnTo>
                  <a:cubicBezTo>
                    <a:pt x="1702" y="578"/>
                    <a:pt x="1794" y="456"/>
                    <a:pt x="1794" y="304"/>
                  </a:cubicBezTo>
                  <a:cubicBezTo>
                    <a:pt x="1794" y="152"/>
                    <a:pt x="1611"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80;p32"/>
            <p:cNvSpPr/>
            <p:nvPr/>
          </p:nvSpPr>
          <p:spPr>
            <a:xfrm>
              <a:off x="7437081" y="3753985"/>
              <a:ext cx="35225" cy="11958"/>
            </a:xfrm>
            <a:custGeom>
              <a:avLst/>
              <a:gdLst/>
              <a:ahLst/>
              <a:cxnLst/>
              <a:rect l="l" t="t" r="r" b="b"/>
              <a:pathLst>
                <a:path w="1794" h="609" extrusionOk="0">
                  <a:moveTo>
                    <a:pt x="304" y="1"/>
                  </a:moveTo>
                  <a:cubicBezTo>
                    <a:pt x="152" y="1"/>
                    <a:pt x="0" y="153"/>
                    <a:pt x="0" y="305"/>
                  </a:cubicBezTo>
                  <a:cubicBezTo>
                    <a:pt x="0" y="457"/>
                    <a:pt x="152" y="609"/>
                    <a:pt x="304" y="609"/>
                  </a:cubicBezTo>
                  <a:lnTo>
                    <a:pt x="1551" y="609"/>
                  </a:lnTo>
                  <a:cubicBezTo>
                    <a:pt x="1703" y="548"/>
                    <a:pt x="1794" y="457"/>
                    <a:pt x="1794" y="305"/>
                  </a:cubicBezTo>
                  <a:cubicBezTo>
                    <a:pt x="1794" y="153"/>
                    <a:pt x="1642" y="1"/>
                    <a:pt x="1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81;p32"/>
            <p:cNvSpPr/>
            <p:nvPr/>
          </p:nvSpPr>
          <p:spPr>
            <a:xfrm>
              <a:off x="7186419" y="2771026"/>
              <a:ext cx="567000" cy="809885"/>
            </a:xfrm>
            <a:custGeom>
              <a:avLst/>
              <a:gdLst/>
              <a:ahLst/>
              <a:cxnLst/>
              <a:rect l="l" t="t" r="r" b="b"/>
              <a:pathLst>
                <a:path w="28877" h="41247" extrusionOk="0">
                  <a:moveTo>
                    <a:pt x="16080" y="0"/>
                  </a:moveTo>
                  <a:cubicBezTo>
                    <a:pt x="16080" y="0"/>
                    <a:pt x="0" y="5563"/>
                    <a:pt x="912" y="12736"/>
                  </a:cubicBezTo>
                  <a:cubicBezTo>
                    <a:pt x="1824" y="19909"/>
                    <a:pt x="17478" y="41247"/>
                    <a:pt x="17478" y="41247"/>
                  </a:cubicBezTo>
                  <a:lnTo>
                    <a:pt x="23770" y="40092"/>
                  </a:lnTo>
                  <a:lnTo>
                    <a:pt x="20669" y="28420"/>
                  </a:lnTo>
                  <a:cubicBezTo>
                    <a:pt x="18846" y="21946"/>
                    <a:pt x="18086" y="18298"/>
                    <a:pt x="15654" y="15441"/>
                  </a:cubicBezTo>
                  <a:lnTo>
                    <a:pt x="28876" y="13374"/>
                  </a:lnTo>
                  <a:cubicBezTo>
                    <a:pt x="28846" y="13374"/>
                    <a:pt x="25806" y="152"/>
                    <a:pt x="16080"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82;p32"/>
            <p:cNvSpPr/>
            <p:nvPr/>
          </p:nvSpPr>
          <p:spPr>
            <a:xfrm>
              <a:off x="6834281" y="3310543"/>
              <a:ext cx="165346" cy="186238"/>
            </a:xfrm>
            <a:custGeom>
              <a:avLst/>
              <a:gdLst/>
              <a:ahLst/>
              <a:cxnLst/>
              <a:rect l="l" t="t" r="r" b="b"/>
              <a:pathLst>
                <a:path w="8421" h="9485" extrusionOk="0">
                  <a:moveTo>
                    <a:pt x="3861" y="1"/>
                  </a:moveTo>
                  <a:lnTo>
                    <a:pt x="1" y="6505"/>
                  </a:lnTo>
                  <a:lnTo>
                    <a:pt x="4256" y="9484"/>
                  </a:lnTo>
                  <a:lnTo>
                    <a:pt x="8420" y="4287"/>
                  </a:lnTo>
                  <a:lnTo>
                    <a:pt x="3861"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83;p32"/>
            <p:cNvSpPr/>
            <p:nvPr/>
          </p:nvSpPr>
          <p:spPr>
            <a:xfrm>
              <a:off x="6553773" y="3377971"/>
              <a:ext cx="388557" cy="257866"/>
            </a:xfrm>
            <a:custGeom>
              <a:avLst/>
              <a:gdLst/>
              <a:ahLst/>
              <a:cxnLst/>
              <a:rect l="l" t="t" r="r" b="b"/>
              <a:pathLst>
                <a:path w="19789" h="13133" extrusionOk="0">
                  <a:moveTo>
                    <a:pt x="2556" y="1"/>
                  </a:moveTo>
                  <a:cubicBezTo>
                    <a:pt x="1548" y="1"/>
                    <a:pt x="939" y="264"/>
                    <a:pt x="548" y="549"/>
                  </a:cubicBezTo>
                  <a:cubicBezTo>
                    <a:pt x="31" y="974"/>
                    <a:pt x="1" y="1491"/>
                    <a:pt x="1" y="1491"/>
                  </a:cubicBezTo>
                  <a:lnTo>
                    <a:pt x="14439" y="13132"/>
                  </a:lnTo>
                  <a:cubicBezTo>
                    <a:pt x="14712" y="13011"/>
                    <a:pt x="14955" y="12798"/>
                    <a:pt x="15259" y="12494"/>
                  </a:cubicBezTo>
                  <a:cubicBezTo>
                    <a:pt x="16323" y="11369"/>
                    <a:pt x="17539" y="9090"/>
                    <a:pt x="18360" y="7692"/>
                  </a:cubicBezTo>
                  <a:cubicBezTo>
                    <a:pt x="18421" y="7570"/>
                    <a:pt x="18542" y="7388"/>
                    <a:pt x="18603" y="7236"/>
                  </a:cubicBezTo>
                  <a:cubicBezTo>
                    <a:pt x="18755" y="7023"/>
                    <a:pt x="18876" y="6840"/>
                    <a:pt x="18998" y="6719"/>
                  </a:cubicBezTo>
                  <a:cubicBezTo>
                    <a:pt x="19788" y="5716"/>
                    <a:pt x="18755" y="5169"/>
                    <a:pt x="18755" y="5169"/>
                  </a:cubicBezTo>
                  <a:cubicBezTo>
                    <a:pt x="18667" y="5177"/>
                    <a:pt x="18582" y="5181"/>
                    <a:pt x="18500" y="5181"/>
                  </a:cubicBezTo>
                  <a:cubicBezTo>
                    <a:pt x="16145" y="5181"/>
                    <a:pt x="16180" y="1914"/>
                    <a:pt x="14682" y="1856"/>
                  </a:cubicBezTo>
                  <a:cubicBezTo>
                    <a:pt x="14682" y="1856"/>
                    <a:pt x="14580" y="1851"/>
                    <a:pt x="14331" y="1851"/>
                  </a:cubicBezTo>
                  <a:cubicBezTo>
                    <a:pt x="13957" y="1851"/>
                    <a:pt x="13253" y="1862"/>
                    <a:pt x="12068" y="1916"/>
                  </a:cubicBezTo>
                  <a:cubicBezTo>
                    <a:pt x="11947" y="1924"/>
                    <a:pt x="11824" y="1927"/>
                    <a:pt x="11700" y="1927"/>
                  </a:cubicBezTo>
                  <a:cubicBezTo>
                    <a:pt x="9788" y="1927"/>
                    <a:pt x="7464" y="1087"/>
                    <a:pt x="5381" y="488"/>
                  </a:cubicBezTo>
                  <a:cubicBezTo>
                    <a:pt x="4193" y="134"/>
                    <a:pt x="3274" y="1"/>
                    <a:pt x="2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84;p32"/>
            <p:cNvSpPr/>
            <p:nvPr/>
          </p:nvSpPr>
          <p:spPr>
            <a:xfrm>
              <a:off x="6553773" y="3389339"/>
              <a:ext cx="299630" cy="246498"/>
            </a:xfrm>
            <a:custGeom>
              <a:avLst/>
              <a:gdLst/>
              <a:ahLst/>
              <a:cxnLst/>
              <a:rect l="l" t="t" r="r" b="b"/>
              <a:pathLst>
                <a:path w="15260" h="12554" extrusionOk="0">
                  <a:moveTo>
                    <a:pt x="517" y="0"/>
                  </a:moveTo>
                  <a:cubicBezTo>
                    <a:pt x="31" y="395"/>
                    <a:pt x="1" y="912"/>
                    <a:pt x="1" y="912"/>
                  </a:cubicBezTo>
                  <a:lnTo>
                    <a:pt x="14439" y="12553"/>
                  </a:lnTo>
                  <a:cubicBezTo>
                    <a:pt x="14712" y="12432"/>
                    <a:pt x="14955" y="12219"/>
                    <a:pt x="15259" y="11915"/>
                  </a:cubicBez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85;p32"/>
            <p:cNvSpPr/>
            <p:nvPr/>
          </p:nvSpPr>
          <p:spPr>
            <a:xfrm>
              <a:off x="6807420" y="3519972"/>
              <a:ext cx="110447" cy="99746"/>
            </a:xfrm>
            <a:custGeom>
              <a:avLst/>
              <a:gdLst/>
              <a:ahLst/>
              <a:cxnLst/>
              <a:rect l="l" t="t" r="r" b="b"/>
              <a:pathLst>
                <a:path w="5625" h="5080" extrusionOk="0">
                  <a:moveTo>
                    <a:pt x="5427" y="1"/>
                  </a:moveTo>
                  <a:cubicBezTo>
                    <a:pt x="4355" y="1"/>
                    <a:pt x="2529" y="258"/>
                    <a:pt x="1186" y="1858"/>
                  </a:cubicBezTo>
                  <a:cubicBezTo>
                    <a:pt x="335" y="2830"/>
                    <a:pt x="31" y="3864"/>
                    <a:pt x="1" y="4715"/>
                  </a:cubicBezTo>
                  <a:lnTo>
                    <a:pt x="426" y="5080"/>
                  </a:lnTo>
                  <a:cubicBezTo>
                    <a:pt x="366" y="4229"/>
                    <a:pt x="609" y="3165"/>
                    <a:pt x="1521" y="2131"/>
                  </a:cubicBezTo>
                  <a:cubicBezTo>
                    <a:pt x="2737" y="764"/>
                    <a:pt x="4378" y="520"/>
                    <a:pt x="5351" y="460"/>
                  </a:cubicBezTo>
                  <a:cubicBezTo>
                    <a:pt x="5442" y="338"/>
                    <a:pt x="5533" y="156"/>
                    <a:pt x="5624" y="4"/>
                  </a:cubicBezTo>
                  <a:cubicBezTo>
                    <a:pt x="5562" y="2"/>
                    <a:pt x="5496" y="1"/>
                    <a:pt x="5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86;p32"/>
            <p:cNvSpPr/>
            <p:nvPr/>
          </p:nvSpPr>
          <p:spPr>
            <a:xfrm>
              <a:off x="6765048" y="3406618"/>
              <a:ext cx="26880" cy="30631"/>
            </a:xfrm>
            <a:custGeom>
              <a:avLst/>
              <a:gdLst/>
              <a:ahLst/>
              <a:cxnLst/>
              <a:rect l="l" t="t" r="r" b="b"/>
              <a:pathLst>
                <a:path w="1369" h="1560" extrusionOk="0">
                  <a:moveTo>
                    <a:pt x="321" y="0"/>
                  </a:moveTo>
                  <a:cubicBezTo>
                    <a:pt x="256" y="0"/>
                    <a:pt x="193" y="22"/>
                    <a:pt x="153" y="62"/>
                  </a:cubicBezTo>
                  <a:cubicBezTo>
                    <a:pt x="1" y="153"/>
                    <a:pt x="1" y="366"/>
                    <a:pt x="62" y="457"/>
                  </a:cubicBezTo>
                  <a:lnTo>
                    <a:pt x="791" y="1430"/>
                  </a:lnTo>
                  <a:cubicBezTo>
                    <a:pt x="791" y="1491"/>
                    <a:pt x="791" y="1491"/>
                    <a:pt x="822" y="1491"/>
                  </a:cubicBezTo>
                  <a:cubicBezTo>
                    <a:pt x="882" y="1536"/>
                    <a:pt x="951" y="1559"/>
                    <a:pt x="1019" y="1559"/>
                  </a:cubicBezTo>
                  <a:cubicBezTo>
                    <a:pt x="1087" y="1559"/>
                    <a:pt x="1156" y="1536"/>
                    <a:pt x="1217" y="1491"/>
                  </a:cubicBezTo>
                  <a:cubicBezTo>
                    <a:pt x="1369" y="1369"/>
                    <a:pt x="1369" y="1187"/>
                    <a:pt x="1277" y="1065"/>
                  </a:cubicBezTo>
                  <a:lnTo>
                    <a:pt x="548" y="123"/>
                  </a:lnTo>
                  <a:cubicBezTo>
                    <a:pt x="497" y="37"/>
                    <a:pt x="407"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87;p32"/>
            <p:cNvSpPr/>
            <p:nvPr/>
          </p:nvSpPr>
          <p:spPr>
            <a:xfrm>
              <a:off x="6791909" y="3406618"/>
              <a:ext cx="26880" cy="30631"/>
            </a:xfrm>
            <a:custGeom>
              <a:avLst/>
              <a:gdLst/>
              <a:ahLst/>
              <a:cxnLst/>
              <a:rect l="l" t="t" r="r" b="b"/>
              <a:pathLst>
                <a:path w="1369" h="1560" extrusionOk="0">
                  <a:moveTo>
                    <a:pt x="321" y="0"/>
                  </a:moveTo>
                  <a:cubicBezTo>
                    <a:pt x="255" y="0"/>
                    <a:pt x="192" y="22"/>
                    <a:pt x="153" y="62"/>
                  </a:cubicBezTo>
                  <a:cubicBezTo>
                    <a:pt x="1" y="153"/>
                    <a:pt x="1" y="366"/>
                    <a:pt x="61" y="457"/>
                  </a:cubicBezTo>
                  <a:lnTo>
                    <a:pt x="791" y="1430"/>
                  </a:lnTo>
                  <a:cubicBezTo>
                    <a:pt x="791" y="1460"/>
                    <a:pt x="821" y="1460"/>
                    <a:pt x="821" y="1491"/>
                  </a:cubicBezTo>
                  <a:cubicBezTo>
                    <a:pt x="882" y="1536"/>
                    <a:pt x="950" y="1559"/>
                    <a:pt x="1019" y="1559"/>
                  </a:cubicBezTo>
                  <a:cubicBezTo>
                    <a:pt x="1087" y="1559"/>
                    <a:pt x="1156" y="1536"/>
                    <a:pt x="1216" y="1491"/>
                  </a:cubicBezTo>
                  <a:cubicBezTo>
                    <a:pt x="1368" y="1369"/>
                    <a:pt x="1368" y="1187"/>
                    <a:pt x="1277" y="1065"/>
                  </a:cubicBezTo>
                  <a:lnTo>
                    <a:pt x="548" y="123"/>
                  </a:lnTo>
                  <a:cubicBezTo>
                    <a:pt x="496" y="37"/>
                    <a:pt x="406"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88;p32"/>
            <p:cNvSpPr/>
            <p:nvPr/>
          </p:nvSpPr>
          <p:spPr>
            <a:xfrm>
              <a:off x="6738795" y="3402907"/>
              <a:ext cx="26880" cy="30316"/>
            </a:xfrm>
            <a:custGeom>
              <a:avLst/>
              <a:gdLst/>
              <a:ahLst/>
              <a:cxnLst/>
              <a:rect l="l" t="t" r="r" b="b"/>
              <a:pathLst>
                <a:path w="1369" h="1544" extrusionOk="0">
                  <a:moveTo>
                    <a:pt x="314" y="1"/>
                  </a:moveTo>
                  <a:cubicBezTo>
                    <a:pt x="256" y="1"/>
                    <a:pt x="199" y="15"/>
                    <a:pt x="152" y="39"/>
                  </a:cubicBezTo>
                  <a:cubicBezTo>
                    <a:pt x="0" y="160"/>
                    <a:pt x="0" y="342"/>
                    <a:pt x="61" y="464"/>
                  </a:cubicBezTo>
                  <a:lnTo>
                    <a:pt x="791" y="1406"/>
                  </a:lnTo>
                  <a:cubicBezTo>
                    <a:pt x="791" y="1467"/>
                    <a:pt x="791" y="1497"/>
                    <a:pt x="821" y="1497"/>
                  </a:cubicBezTo>
                  <a:cubicBezTo>
                    <a:pt x="882" y="1528"/>
                    <a:pt x="950" y="1543"/>
                    <a:pt x="1019" y="1543"/>
                  </a:cubicBezTo>
                  <a:cubicBezTo>
                    <a:pt x="1087" y="1543"/>
                    <a:pt x="1155" y="1528"/>
                    <a:pt x="1216" y="1497"/>
                  </a:cubicBezTo>
                  <a:cubicBezTo>
                    <a:pt x="1368" y="1376"/>
                    <a:pt x="1368" y="1194"/>
                    <a:pt x="1277" y="1072"/>
                  </a:cubicBezTo>
                  <a:lnTo>
                    <a:pt x="578" y="130"/>
                  </a:lnTo>
                  <a:cubicBezTo>
                    <a:pt x="503" y="37"/>
                    <a:pt x="406"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89;p32"/>
            <p:cNvSpPr/>
            <p:nvPr/>
          </p:nvSpPr>
          <p:spPr>
            <a:xfrm>
              <a:off x="6712543" y="3398254"/>
              <a:ext cx="26861" cy="30631"/>
            </a:xfrm>
            <a:custGeom>
              <a:avLst/>
              <a:gdLst/>
              <a:ahLst/>
              <a:cxnLst/>
              <a:rect l="l" t="t" r="r" b="b"/>
              <a:pathLst>
                <a:path w="1368" h="1560" extrusionOk="0">
                  <a:moveTo>
                    <a:pt x="336" y="1"/>
                  </a:moveTo>
                  <a:cubicBezTo>
                    <a:pt x="270" y="1"/>
                    <a:pt x="205" y="23"/>
                    <a:pt x="152" y="63"/>
                  </a:cubicBezTo>
                  <a:cubicBezTo>
                    <a:pt x="0" y="184"/>
                    <a:pt x="0" y="367"/>
                    <a:pt x="91" y="488"/>
                  </a:cubicBezTo>
                  <a:lnTo>
                    <a:pt x="790" y="1431"/>
                  </a:lnTo>
                  <a:cubicBezTo>
                    <a:pt x="790" y="1461"/>
                    <a:pt x="851" y="1491"/>
                    <a:pt x="851" y="1491"/>
                  </a:cubicBezTo>
                  <a:cubicBezTo>
                    <a:pt x="897" y="1537"/>
                    <a:pt x="957" y="1560"/>
                    <a:pt x="1022" y="1560"/>
                  </a:cubicBezTo>
                  <a:cubicBezTo>
                    <a:pt x="1087" y="1560"/>
                    <a:pt x="1155" y="1537"/>
                    <a:pt x="1216" y="1491"/>
                  </a:cubicBezTo>
                  <a:cubicBezTo>
                    <a:pt x="1368" y="1400"/>
                    <a:pt x="1368" y="1187"/>
                    <a:pt x="1307" y="1096"/>
                  </a:cubicBezTo>
                  <a:lnTo>
                    <a:pt x="578" y="124"/>
                  </a:lnTo>
                  <a:cubicBezTo>
                    <a:pt x="509" y="38"/>
                    <a:pt x="421"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90;p32"/>
            <p:cNvSpPr/>
            <p:nvPr/>
          </p:nvSpPr>
          <p:spPr>
            <a:xfrm>
              <a:off x="6686271" y="3391696"/>
              <a:ext cx="26880" cy="30631"/>
            </a:xfrm>
            <a:custGeom>
              <a:avLst/>
              <a:gdLst/>
              <a:ahLst/>
              <a:cxnLst/>
              <a:rect l="l" t="t" r="r" b="b"/>
              <a:pathLst>
                <a:path w="1369" h="1560" extrusionOk="0">
                  <a:moveTo>
                    <a:pt x="336" y="0"/>
                  </a:moveTo>
                  <a:cubicBezTo>
                    <a:pt x="270" y="0"/>
                    <a:pt x="206" y="23"/>
                    <a:pt x="153" y="62"/>
                  </a:cubicBezTo>
                  <a:cubicBezTo>
                    <a:pt x="1" y="154"/>
                    <a:pt x="1" y="366"/>
                    <a:pt x="92" y="458"/>
                  </a:cubicBezTo>
                  <a:lnTo>
                    <a:pt x="821" y="1430"/>
                  </a:lnTo>
                  <a:cubicBezTo>
                    <a:pt x="821" y="1491"/>
                    <a:pt x="821" y="1491"/>
                    <a:pt x="852" y="1491"/>
                  </a:cubicBezTo>
                  <a:cubicBezTo>
                    <a:pt x="912" y="1537"/>
                    <a:pt x="981" y="1559"/>
                    <a:pt x="1045" y="1559"/>
                  </a:cubicBezTo>
                  <a:cubicBezTo>
                    <a:pt x="1110" y="1559"/>
                    <a:pt x="1171" y="1537"/>
                    <a:pt x="1216" y="1491"/>
                  </a:cubicBezTo>
                  <a:cubicBezTo>
                    <a:pt x="1368" y="1369"/>
                    <a:pt x="1368" y="1187"/>
                    <a:pt x="1308" y="1065"/>
                  </a:cubicBezTo>
                  <a:lnTo>
                    <a:pt x="578" y="123"/>
                  </a:lnTo>
                  <a:cubicBezTo>
                    <a:pt x="510" y="38"/>
                    <a:pt x="422"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91;p32"/>
            <p:cNvSpPr/>
            <p:nvPr/>
          </p:nvSpPr>
          <p:spPr>
            <a:xfrm>
              <a:off x="6658821" y="3382742"/>
              <a:ext cx="26880" cy="30631"/>
            </a:xfrm>
            <a:custGeom>
              <a:avLst/>
              <a:gdLst/>
              <a:ahLst/>
              <a:cxnLst/>
              <a:rect l="l" t="t" r="r" b="b"/>
              <a:pathLst>
                <a:path w="1369" h="1560" extrusionOk="0">
                  <a:moveTo>
                    <a:pt x="336" y="0"/>
                  </a:moveTo>
                  <a:cubicBezTo>
                    <a:pt x="270" y="0"/>
                    <a:pt x="205" y="23"/>
                    <a:pt x="152" y="62"/>
                  </a:cubicBezTo>
                  <a:cubicBezTo>
                    <a:pt x="0" y="154"/>
                    <a:pt x="0" y="366"/>
                    <a:pt x="92" y="488"/>
                  </a:cubicBezTo>
                  <a:lnTo>
                    <a:pt x="791" y="1430"/>
                  </a:lnTo>
                  <a:cubicBezTo>
                    <a:pt x="791" y="1461"/>
                    <a:pt x="851" y="1491"/>
                    <a:pt x="851" y="1491"/>
                  </a:cubicBezTo>
                  <a:cubicBezTo>
                    <a:pt x="897" y="1537"/>
                    <a:pt x="958" y="1559"/>
                    <a:pt x="1022" y="1559"/>
                  </a:cubicBezTo>
                  <a:cubicBezTo>
                    <a:pt x="1087" y="1559"/>
                    <a:pt x="1155" y="1537"/>
                    <a:pt x="1216" y="1491"/>
                  </a:cubicBezTo>
                  <a:cubicBezTo>
                    <a:pt x="1368" y="1369"/>
                    <a:pt x="1368" y="1187"/>
                    <a:pt x="1307" y="1066"/>
                  </a:cubicBezTo>
                  <a:lnTo>
                    <a:pt x="578" y="123"/>
                  </a:lnTo>
                  <a:cubicBezTo>
                    <a:pt x="509" y="38"/>
                    <a:pt x="422"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92;p32"/>
            <p:cNvSpPr/>
            <p:nvPr/>
          </p:nvSpPr>
          <p:spPr>
            <a:xfrm>
              <a:off x="6855762" y="2762799"/>
              <a:ext cx="1187702" cy="686813"/>
            </a:xfrm>
            <a:custGeom>
              <a:avLst/>
              <a:gdLst/>
              <a:ahLst/>
              <a:cxnLst/>
              <a:rect l="l" t="t" r="r" b="b"/>
              <a:pathLst>
                <a:path w="60489" h="34979" extrusionOk="0">
                  <a:moveTo>
                    <a:pt x="28827" y="0"/>
                  </a:moveTo>
                  <a:cubicBezTo>
                    <a:pt x="26263" y="0"/>
                    <a:pt x="24136" y="191"/>
                    <a:pt x="22798" y="662"/>
                  </a:cubicBezTo>
                  <a:cubicBezTo>
                    <a:pt x="15837" y="3124"/>
                    <a:pt x="1" y="31423"/>
                    <a:pt x="1" y="31423"/>
                  </a:cubicBezTo>
                  <a:lnTo>
                    <a:pt x="5503" y="34979"/>
                  </a:lnTo>
                  <a:cubicBezTo>
                    <a:pt x="5503" y="34979"/>
                    <a:pt x="9849" y="30936"/>
                    <a:pt x="15168" y="26195"/>
                  </a:cubicBezTo>
                  <a:cubicBezTo>
                    <a:pt x="20518" y="21453"/>
                    <a:pt x="25503" y="15860"/>
                    <a:pt x="27539" y="11635"/>
                  </a:cubicBezTo>
                  <a:cubicBezTo>
                    <a:pt x="27539" y="11635"/>
                    <a:pt x="39929" y="16972"/>
                    <a:pt x="48698" y="16972"/>
                  </a:cubicBezTo>
                  <a:cubicBezTo>
                    <a:pt x="49833" y="16972"/>
                    <a:pt x="50907" y="16883"/>
                    <a:pt x="51886" y="16681"/>
                  </a:cubicBezTo>
                  <a:cubicBezTo>
                    <a:pt x="60488" y="14948"/>
                    <a:pt x="58270" y="3398"/>
                    <a:pt x="58270" y="3398"/>
                  </a:cubicBezTo>
                  <a:cubicBezTo>
                    <a:pt x="58270" y="3398"/>
                    <a:pt x="39652" y="0"/>
                    <a:pt x="28827"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93;p32"/>
            <p:cNvSpPr/>
            <p:nvPr/>
          </p:nvSpPr>
          <p:spPr>
            <a:xfrm>
              <a:off x="7431112" y="1634324"/>
              <a:ext cx="363483" cy="285041"/>
            </a:xfrm>
            <a:custGeom>
              <a:avLst/>
              <a:gdLst/>
              <a:ahLst/>
              <a:cxnLst/>
              <a:rect l="l" t="t" r="r" b="b"/>
              <a:pathLst>
                <a:path w="18512" h="14517" extrusionOk="0">
                  <a:moveTo>
                    <a:pt x="8989" y="0"/>
                  </a:moveTo>
                  <a:cubicBezTo>
                    <a:pt x="6921" y="0"/>
                    <a:pt x="6353" y="1234"/>
                    <a:pt x="6353" y="1234"/>
                  </a:cubicBezTo>
                  <a:cubicBezTo>
                    <a:pt x="6353" y="1234"/>
                    <a:pt x="5051" y="498"/>
                    <a:pt x="3622" y="498"/>
                  </a:cubicBezTo>
                  <a:cubicBezTo>
                    <a:pt x="3237" y="498"/>
                    <a:pt x="2843" y="551"/>
                    <a:pt x="2462" y="687"/>
                  </a:cubicBezTo>
                  <a:cubicBezTo>
                    <a:pt x="669" y="1325"/>
                    <a:pt x="3040" y="3544"/>
                    <a:pt x="3040" y="3544"/>
                  </a:cubicBezTo>
                  <a:cubicBezTo>
                    <a:pt x="3040" y="3544"/>
                    <a:pt x="2203" y="3181"/>
                    <a:pt x="1447" y="3181"/>
                  </a:cubicBezTo>
                  <a:cubicBezTo>
                    <a:pt x="890" y="3181"/>
                    <a:pt x="377" y="3378"/>
                    <a:pt x="274" y="4061"/>
                  </a:cubicBezTo>
                  <a:cubicBezTo>
                    <a:pt x="0" y="5672"/>
                    <a:pt x="3678" y="6492"/>
                    <a:pt x="3678" y="6492"/>
                  </a:cubicBezTo>
                  <a:cubicBezTo>
                    <a:pt x="3678" y="6492"/>
                    <a:pt x="2675" y="7070"/>
                    <a:pt x="2979" y="8590"/>
                  </a:cubicBezTo>
                  <a:cubicBezTo>
                    <a:pt x="3314" y="10079"/>
                    <a:pt x="4864" y="11021"/>
                    <a:pt x="4864" y="11021"/>
                  </a:cubicBezTo>
                  <a:cubicBezTo>
                    <a:pt x="5768" y="10545"/>
                    <a:pt x="6704" y="10349"/>
                    <a:pt x="7632" y="10349"/>
                  </a:cubicBezTo>
                  <a:cubicBezTo>
                    <a:pt x="11913" y="10349"/>
                    <a:pt x="16019" y="14517"/>
                    <a:pt x="16019" y="14517"/>
                  </a:cubicBezTo>
                  <a:cubicBezTo>
                    <a:pt x="16019" y="14517"/>
                    <a:pt x="17052" y="14426"/>
                    <a:pt x="17782" y="10535"/>
                  </a:cubicBezTo>
                  <a:cubicBezTo>
                    <a:pt x="18511" y="6614"/>
                    <a:pt x="15837" y="4304"/>
                    <a:pt x="15837" y="4304"/>
                  </a:cubicBezTo>
                  <a:lnTo>
                    <a:pt x="15837" y="4304"/>
                  </a:lnTo>
                  <a:cubicBezTo>
                    <a:pt x="15837" y="4304"/>
                    <a:pt x="15963" y="4321"/>
                    <a:pt x="16156" y="4321"/>
                  </a:cubicBezTo>
                  <a:cubicBezTo>
                    <a:pt x="16638" y="4321"/>
                    <a:pt x="17534" y="4213"/>
                    <a:pt x="17904" y="3453"/>
                  </a:cubicBezTo>
                  <a:cubicBezTo>
                    <a:pt x="18390" y="2389"/>
                    <a:pt x="14955" y="2358"/>
                    <a:pt x="14955" y="2358"/>
                  </a:cubicBezTo>
                  <a:cubicBezTo>
                    <a:pt x="14955" y="2358"/>
                    <a:pt x="16992" y="1355"/>
                    <a:pt x="15928" y="504"/>
                  </a:cubicBezTo>
                  <a:cubicBezTo>
                    <a:pt x="15674" y="312"/>
                    <a:pt x="15381" y="238"/>
                    <a:pt x="15080" y="238"/>
                  </a:cubicBezTo>
                  <a:cubicBezTo>
                    <a:pt x="14048" y="238"/>
                    <a:pt x="12919" y="1112"/>
                    <a:pt x="12919" y="1112"/>
                  </a:cubicBezTo>
                  <a:cubicBezTo>
                    <a:pt x="12919" y="1112"/>
                    <a:pt x="12371" y="383"/>
                    <a:pt x="9727" y="48"/>
                  </a:cubicBezTo>
                  <a:cubicBezTo>
                    <a:pt x="9462" y="15"/>
                    <a:pt x="9216" y="0"/>
                    <a:pt x="8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94;p32"/>
            <p:cNvSpPr/>
            <p:nvPr/>
          </p:nvSpPr>
          <p:spPr>
            <a:xfrm>
              <a:off x="7498775" y="1836783"/>
              <a:ext cx="85746" cy="107050"/>
            </a:xfrm>
            <a:custGeom>
              <a:avLst/>
              <a:gdLst/>
              <a:ahLst/>
              <a:cxnLst/>
              <a:rect l="l" t="t" r="r" b="b"/>
              <a:pathLst>
                <a:path w="4367" h="5452" extrusionOk="0">
                  <a:moveTo>
                    <a:pt x="2139" y="0"/>
                  </a:moveTo>
                  <a:cubicBezTo>
                    <a:pt x="1863" y="0"/>
                    <a:pt x="1569" y="80"/>
                    <a:pt x="1266" y="285"/>
                  </a:cubicBezTo>
                  <a:cubicBezTo>
                    <a:pt x="0" y="1138"/>
                    <a:pt x="1200" y="5451"/>
                    <a:pt x="3580" y="5451"/>
                  </a:cubicBezTo>
                  <a:cubicBezTo>
                    <a:pt x="3829" y="5451"/>
                    <a:pt x="4092" y="5404"/>
                    <a:pt x="4366" y="5300"/>
                  </a:cubicBezTo>
                  <a:lnTo>
                    <a:pt x="3880" y="1045"/>
                  </a:lnTo>
                  <a:cubicBezTo>
                    <a:pt x="3880" y="1045"/>
                    <a:pt x="3134" y="0"/>
                    <a:pt x="2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95;p32"/>
            <p:cNvSpPr/>
            <p:nvPr/>
          </p:nvSpPr>
          <p:spPr>
            <a:xfrm>
              <a:off x="7622693" y="1845344"/>
              <a:ext cx="171904" cy="210546"/>
            </a:xfrm>
            <a:custGeom>
              <a:avLst/>
              <a:gdLst/>
              <a:ahLst/>
              <a:cxnLst/>
              <a:rect l="l" t="t" r="r" b="b"/>
              <a:pathLst>
                <a:path w="8755" h="10723" extrusionOk="0">
                  <a:moveTo>
                    <a:pt x="5988" y="1"/>
                  </a:moveTo>
                  <a:lnTo>
                    <a:pt x="0" y="6475"/>
                  </a:lnTo>
                  <a:cubicBezTo>
                    <a:pt x="0" y="6475"/>
                    <a:pt x="31" y="6505"/>
                    <a:pt x="31" y="6536"/>
                  </a:cubicBezTo>
                  <a:lnTo>
                    <a:pt x="31" y="6566"/>
                  </a:lnTo>
                  <a:cubicBezTo>
                    <a:pt x="274" y="6870"/>
                    <a:pt x="943" y="7873"/>
                    <a:pt x="1368" y="9606"/>
                  </a:cubicBezTo>
                  <a:cubicBezTo>
                    <a:pt x="1429" y="9879"/>
                    <a:pt x="1490" y="10153"/>
                    <a:pt x="1520" y="10426"/>
                  </a:cubicBezTo>
                  <a:cubicBezTo>
                    <a:pt x="1520" y="10426"/>
                    <a:pt x="1794" y="10487"/>
                    <a:pt x="2250" y="10578"/>
                  </a:cubicBezTo>
                  <a:cubicBezTo>
                    <a:pt x="2657" y="10646"/>
                    <a:pt x="3061" y="10723"/>
                    <a:pt x="3500" y="10723"/>
                  </a:cubicBezTo>
                  <a:cubicBezTo>
                    <a:pt x="4242" y="10723"/>
                    <a:pt x="5087" y="10506"/>
                    <a:pt x="6232" y="9666"/>
                  </a:cubicBezTo>
                  <a:cubicBezTo>
                    <a:pt x="8754" y="7752"/>
                    <a:pt x="8207" y="6293"/>
                    <a:pt x="8207" y="6293"/>
                  </a:cubicBezTo>
                  <a:lnTo>
                    <a:pt x="5988"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96;p32"/>
            <p:cNvSpPr/>
            <p:nvPr/>
          </p:nvSpPr>
          <p:spPr>
            <a:xfrm>
              <a:off x="7624480" y="1908609"/>
              <a:ext cx="122954" cy="124761"/>
            </a:xfrm>
            <a:custGeom>
              <a:avLst/>
              <a:gdLst/>
              <a:ahLst/>
              <a:cxnLst/>
              <a:rect l="l" t="t" r="r" b="b"/>
              <a:pathLst>
                <a:path w="6262" h="6354" extrusionOk="0">
                  <a:moveTo>
                    <a:pt x="5958" y="1"/>
                  </a:moveTo>
                  <a:lnTo>
                    <a:pt x="1" y="3314"/>
                  </a:lnTo>
                  <a:cubicBezTo>
                    <a:pt x="213" y="3618"/>
                    <a:pt x="913" y="4621"/>
                    <a:pt x="1308" y="6353"/>
                  </a:cubicBezTo>
                  <a:cubicBezTo>
                    <a:pt x="6262" y="4712"/>
                    <a:pt x="5958" y="1"/>
                    <a:pt x="5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97;p32"/>
            <p:cNvSpPr/>
            <p:nvPr/>
          </p:nvSpPr>
          <p:spPr>
            <a:xfrm>
              <a:off x="7495437" y="1681331"/>
              <a:ext cx="271100" cy="319481"/>
            </a:xfrm>
            <a:custGeom>
              <a:avLst/>
              <a:gdLst/>
              <a:ahLst/>
              <a:cxnLst/>
              <a:rect l="l" t="t" r="r" b="b"/>
              <a:pathLst>
                <a:path w="13807" h="16271" extrusionOk="0">
                  <a:moveTo>
                    <a:pt x="6906" y="1"/>
                  </a:moveTo>
                  <a:cubicBezTo>
                    <a:pt x="3193" y="1"/>
                    <a:pt x="0" y="3035"/>
                    <a:pt x="1041" y="7168"/>
                  </a:cubicBezTo>
                  <a:cubicBezTo>
                    <a:pt x="1041" y="7168"/>
                    <a:pt x="1588" y="8749"/>
                    <a:pt x="2196" y="10451"/>
                  </a:cubicBezTo>
                  <a:cubicBezTo>
                    <a:pt x="2226" y="10603"/>
                    <a:pt x="2317" y="10755"/>
                    <a:pt x="2348" y="10907"/>
                  </a:cubicBezTo>
                  <a:cubicBezTo>
                    <a:pt x="2408" y="11089"/>
                    <a:pt x="2500" y="11332"/>
                    <a:pt x="2560" y="11515"/>
                  </a:cubicBezTo>
                  <a:lnTo>
                    <a:pt x="2560" y="11545"/>
                  </a:lnTo>
                  <a:cubicBezTo>
                    <a:pt x="2895" y="12487"/>
                    <a:pt x="3290" y="13399"/>
                    <a:pt x="3594" y="14007"/>
                  </a:cubicBezTo>
                  <a:cubicBezTo>
                    <a:pt x="4373" y="15512"/>
                    <a:pt x="5715" y="16270"/>
                    <a:pt x="7270" y="16270"/>
                  </a:cubicBezTo>
                  <a:cubicBezTo>
                    <a:pt x="8323" y="16270"/>
                    <a:pt x="9474" y="15922"/>
                    <a:pt x="10615" y="15223"/>
                  </a:cubicBezTo>
                  <a:cubicBezTo>
                    <a:pt x="13047" y="13794"/>
                    <a:pt x="13807" y="11120"/>
                    <a:pt x="12956" y="8506"/>
                  </a:cubicBezTo>
                  <a:cubicBezTo>
                    <a:pt x="12044" y="6013"/>
                    <a:pt x="11436" y="420"/>
                    <a:pt x="7485" y="25"/>
                  </a:cubicBezTo>
                  <a:cubicBezTo>
                    <a:pt x="7291" y="9"/>
                    <a:pt x="7098" y="1"/>
                    <a:pt x="6906"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98;p32"/>
            <p:cNvSpPr/>
            <p:nvPr/>
          </p:nvSpPr>
          <p:spPr>
            <a:xfrm>
              <a:off x="7620297" y="1812887"/>
              <a:ext cx="16729" cy="21599"/>
            </a:xfrm>
            <a:custGeom>
              <a:avLst/>
              <a:gdLst/>
              <a:ahLst/>
              <a:cxnLst/>
              <a:rect l="l" t="t" r="r" b="b"/>
              <a:pathLst>
                <a:path w="852" h="1100" extrusionOk="0">
                  <a:moveTo>
                    <a:pt x="315" y="1"/>
                  </a:moveTo>
                  <a:cubicBezTo>
                    <a:pt x="291" y="1"/>
                    <a:pt x="268" y="4"/>
                    <a:pt x="244" y="12"/>
                  </a:cubicBezTo>
                  <a:cubicBezTo>
                    <a:pt x="92" y="103"/>
                    <a:pt x="1" y="407"/>
                    <a:pt x="122" y="681"/>
                  </a:cubicBezTo>
                  <a:cubicBezTo>
                    <a:pt x="223" y="932"/>
                    <a:pt x="364" y="1100"/>
                    <a:pt x="513" y="1100"/>
                  </a:cubicBezTo>
                  <a:cubicBezTo>
                    <a:pt x="545" y="1100"/>
                    <a:pt x="577" y="1092"/>
                    <a:pt x="609" y="1076"/>
                  </a:cubicBezTo>
                  <a:cubicBezTo>
                    <a:pt x="822" y="1015"/>
                    <a:pt x="852" y="742"/>
                    <a:pt x="730" y="438"/>
                  </a:cubicBezTo>
                  <a:cubicBezTo>
                    <a:pt x="624" y="173"/>
                    <a:pt x="473"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99;p32"/>
            <p:cNvSpPr/>
            <p:nvPr/>
          </p:nvSpPr>
          <p:spPr>
            <a:xfrm>
              <a:off x="7557033" y="1834780"/>
              <a:ext cx="16729" cy="21559"/>
            </a:xfrm>
            <a:custGeom>
              <a:avLst/>
              <a:gdLst/>
              <a:ahLst/>
              <a:cxnLst/>
              <a:rect l="l" t="t" r="r" b="b"/>
              <a:pathLst>
                <a:path w="852" h="1098" extrusionOk="0">
                  <a:moveTo>
                    <a:pt x="331" y="1"/>
                  </a:moveTo>
                  <a:cubicBezTo>
                    <a:pt x="302" y="1"/>
                    <a:pt x="273" y="7"/>
                    <a:pt x="244" y="22"/>
                  </a:cubicBezTo>
                  <a:cubicBezTo>
                    <a:pt x="92" y="83"/>
                    <a:pt x="1" y="387"/>
                    <a:pt x="123" y="660"/>
                  </a:cubicBezTo>
                  <a:cubicBezTo>
                    <a:pt x="228" y="925"/>
                    <a:pt x="380" y="1097"/>
                    <a:pt x="538" y="1097"/>
                  </a:cubicBezTo>
                  <a:cubicBezTo>
                    <a:pt x="562" y="1097"/>
                    <a:pt x="585" y="1094"/>
                    <a:pt x="609" y="1086"/>
                  </a:cubicBezTo>
                  <a:cubicBezTo>
                    <a:pt x="791" y="995"/>
                    <a:pt x="852" y="751"/>
                    <a:pt x="730" y="447"/>
                  </a:cubicBezTo>
                  <a:cubicBezTo>
                    <a:pt x="628" y="192"/>
                    <a:pt x="483" y="1"/>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00;p32"/>
            <p:cNvSpPr/>
            <p:nvPr/>
          </p:nvSpPr>
          <p:spPr>
            <a:xfrm>
              <a:off x="7598816" y="1875189"/>
              <a:ext cx="54919" cy="45710"/>
            </a:xfrm>
            <a:custGeom>
              <a:avLst/>
              <a:gdLst/>
              <a:ahLst/>
              <a:cxnLst/>
              <a:rect l="l" t="t" r="r" b="b"/>
              <a:pathLst>
                <a:path w="2797" h="2328" extrusionOk="0">
                  <a:moveTo>
                    <a:pt x="2706" y="0"/>
                  </a:moveTo>
                  <a:cubicBezTo>
                    <a:pt x="2615" y="0"/>
                    <a:pt x="2554" y="61"/>
                    <a:pt x="2554" y="122"/>
                  </a:cubicBezTo>
                  <a:cubicBezTo>
                    <a:pt x="2554" y="122"/>
                    <a:pt x="2311" y="1186"/>
                    <a:pt x="1551" y="1763"/>
                  </a:cubicBezTo>
                  <a:cubicBezTo>
                    <a:pt x="1215" y="2019"/>
                    <a:pt x="915" y="2090"/>
                    <a:pt x="684" y="2090"/>
                  </a:cubicBezTo>
                  <a:cubicBezTo>
                    <a:pt x="393" y="2090"/>
                    <a:pt x="213" y="1976"/>
                    <a:pt x="213" y="1976"/>
                  </a:cubicBezTo>
                  <a:cubicBezTo>
                    <a:pt x="197" y="1968"/>
                    <a:pt x="179" y="1964"/>
                    <a:pt x="160" y="1964"/>
                  </a:cubicBezTo>
                  <a:cubicBezTo>
                    <a:pt x="108" y="1964"/>
                    <a:pt x="53" y="1992"/>
                    <a:pt x="31" y="2037"/>
                  </a:cubicBezTo>
                  <a:cubicBezTo>
                    <a:pt x="1" y="2098"/>
                    <a:pt x="31" y="2189"/>
                    <a:pt x="61" y="2219"/>
                  </a:cubicBezTo>
                  <a:cubicBezTo>
                    <a:pt x="102" y="2219"/>
                    <a:pt x="318" y="2327"/>
                    <a:pt x="656" y="2327"/>
                  </a:cubicBezTo>
                  <a:cubicBezTo>
                    <a:pt x="825" y="2327"/>
                    <a:pt x="1024" y="2300"/>
                    <a:pt x="1247" y="2219"/>
                  </a:cubicBezTo>
                  <a:cubicBezTo>
                    <a:pt x="1399" y="2128"/>
                    <a:pt x="1551" y="2067"/>
                    <a:pt x="1703" y="1946"/>
                  </a:cubicBezTo>
                  <a:cubicBezTo>
                    <a:pt x="2554" y="1338"/>
                    <a:pt x="2797" y="244"/>
                    <a:pt x="2797" y="152"/>
                  </a:cubicBezTo>
                  <a:cubicBezTo>
                    <a:pt x="2797" y="92"/>
                    <a:pt x="2767" y="0"/>
                    <a:pt x="2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01;p32"/>
            <p:cNvSpPr/>
            <p:nvPr/>
          </p:nvSpPr>
          <p:spPr>
            <a:xfrm>
              <a:off x="7477059" y="1666526"/>
              <a:ext cx="247106" cy="179444"/>
            </a:xfrm>
            <a:custGeom>
              <a:avLst/>
              <a:gdLst/>
              <a:ahLst/>
              <a:cxnLst/>
              <a:rect l="l" t="t" r="r" b="b"/>
              <a:pathLst>
                <a:path w="12585" h="9139" extrusionOk="0">
                  <a:moveTo>
                    <a:pt x="7312" y="0"/>
                  </a:moveTo>
                  <a:cubicBezTo>
                    <a:pt x="7187" y="0"/>
                    <a:pt x="7060" y="7"/>
                    <a:pt x="6931" y="19"/>
                  </a:cubicBezTo>
                  <a:cubicBezTo>
                    <a:pt x="3253" y="384"/>
                    <a:pt x="1" y="4214"/>
                    <a:pt x="2372" y="9138"/>
                  </a:cubicBezTo>
                  <a:cubicBezTo>
                    <a:pt x="2372" y="9138"/>
                    <a:pt x="2250" y="7679"/>
                    <a:pt x="1885" y="6099"/>
                  </a:cubicBezTo>
                  <a:cubicBezTo>
                    <a:pt x="1764" y="5582"/>
                    <a:pt x="2281" y="5004"/>
                    <a:pt x="2737" y="4731"/>
                  </a:cubicBezTo>
                  <a:cubicBezTo>
                    <a:pt x="2949" y="4640"/>
                    <a:pt x="3132" y="4548"/>
                    <a:pt x="3314" y="4548"/>
                  </a:cubicBezTo>
                  <a:cubicBezTo>
                    <a:pt x="3762" y="4548"/>
                    <a:pt x="4075" y="4848"/>
                    <a:pt x="4443" y="4848"/>
                  </a:cubicBezTo>
                  <a:cubicBezTo>
                    <a:pt x="4599" y="4848"/>
                    <a:pt x="4765" y="4794"/>
                    <a:pt x="4955" y="4640"/>
                  </a:cubicBezTo>
                  <a:cubicBezTo>
                    <a:pt x="5624" y="4092"/>
                    <a:pt x="6141" y="2603"/>
                    <a:pt x="7539" y="2603"/>
                  </a:cubicBezTo>
                  <a:cubicBezTo>
                    <a:pt x="8937" y="2664"/>
                    <a:pt x="8816" y="3515"/>
                    <a:pt x="9576" y="4184"/>
                  </a:cubicBezTo>
                  <a:cubicBezTo>
                    <a:pt x="10335" y="4822"/>
                    <a:pt x="10335" y="6615"/>
                    <a:pt x="11369" y="7436"/>
                  </a:cubicBezTo>
                  <a:cubicBezTo>
                    <a:pt x="11477" y="7531"/>
                    <a:pt x="11576" y="7573"/>
                    <a:pt x="11666" y="7573"/>
                  </a:cubicBezTo>
                  <a:cubicBezTo>
                    <a:pt x="12415" y="7573"/>
                    <a:pt x="12585" y="4670"/>
                    <a:pt x="12585" y="4670"/>
                  </a:cubicBezTo>
                  <a:cubicBezTo>
                    <a:pt x="12585" y="4670"/>
                    <a:pt x="10745" y="0"/>
                    <a:pt x="7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02;p32"/>
            <p:cNvSpPr/>
            <p:nvPr/>
          </p:nvSpPr>
          <p:spPr>
            <a:xfrm>
              <a:off x="7583894" y="1812298"/>
              <a:ext cx="26291" cy="81407"/>
            </a:xfrm>
            <a:custGeom>
              <a:avLst/>
              <a:gdLst/>
              <a:ahLst/>
              <a:cxnLst/>
              <a:rect l="l" t="t" r="r" b="b"/>
              <a:pathLst>
                <a:path w="1339" h="4146" extrusionOk="0">
                  <a:moveTo>
                    <a:pt x="324" y="1"/>
                  </a:moveTo>
                  <a:cubicBezTo>
                    <a:pt x="307" y="1"/>
                    <a:pt x="289" y="4"/>
                    <a:pt x="274" y="12"/>
                  </a:cubicBezTo>
                  <a:cubicBezTo>
                    <a:pt x="183" y="73"/>
                    <a:pt x="153" y="133"/>
                    <a:pt x="183" y="225"/>
                  </a:cubicBezTo>
                  <a:cubicBezTo>
                    <a:pt x="396" y="833"/>
                    <a:pt x="548" y="1349"/>
                    <a:pt x="426" y="1684"/>
                  </a:cubicBezTo>
                  <a:lnTo>
                    <a:pt x="1" y="3568"/>
                  </a:lnTo>
                  <a:cubicBezTo>
                    <a:pt x="1" y="3629"/>
                    <a:pt x="1" y="3659"/>
                    <a:pt x="31" y="3690"/>
                  </a:cubicBezTo>
                  <a:cubicBezTo>
                    <a:pt x="92" y="3751"/>
                    <a:pt x="305" y="3933"/>
                    <a:pt x="1186" y="4146"/>
                  </a:cubicBezTo>
                  <a:lnTo>
                    <a:pt x="1247" y="4146"/>
                  </a:lnTo>
                  <a:cubicBezTo>
                    <a:pt x="1308" y="4115"/>
                    <a:pt x="1338" y="4085"/>
                    <a:pt x="1308" y="4085"/>
                  </a:cubicBezTo>
                  <a:cubicBezTo>
                    <a:pt x="1308" y="3994"/>
                    <a:pt x="1247" y="3933"/>
                    <a:pt x="1186" y="3903"/>
                  </a:cubicBezTo>
                  <a:cubicBezTo>
                    <a:pt x="639" y="3751"/>
                    <a:pt x="396" y="3629"/>
                    <a:pt x="274" y="3568"/>
                  </a:cubicBezTo>
                  <a:lnTo>
                    <a:pt x="669" y="1775"/>
                  </a:lnTo>
                  <a:cubicBezTo>
                    <a:pt x="852" y="1349"/>
                    <a:pt x="669" y="741"/>
                    <a:pt x="457" y="103"/>
                  </a:cubicBezTo>
                  <a:cubicBezTo>
                    <a:pt x="434" y="35"/>
                    <a:pt x="377"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03;p32"/>
            <p:cNvSpPr/>
            <p:nvPr/>
          </p:nvSpPr>
          <p:spPr>
            <a:xfrm>
              <a:off x="7712210" y="1755650"/>
              <a:ext cx="93718" cy="115984"/>
            </a:xfrm>
            <a:custGeom>
              <a:avLst/>
              <a:gdLst/>
              <a:ahLst/>
              <a:cxnLst/>
              <a:rect l="l" t="t" r="r" b="b"/>
              <a:pathLst>
                <a:path w="4773" h="5907" extrusionOk="0">
                  <a:moveTo>
                    <a:pt x="1860" y="0"/>
                  </a:moveTo>
                  <a:cubicBezTo>
                    <a:pt x="308" y="0"/>
                    <a:pt x="1" y="1620"/>
                    <a:pt x="1" y="1620"/>
                  </a:cubicBezTo>
                  <a:lnTo>
                    <a:pt x="1703" y="5906"/>
                  </a:lnTo>
                  <a:cubicBezTo>
                    <a:pt x="4773" y="5481"/>
                    <a:pt x="3739" y="161"/>
                    <a:pt x="2068" y="9"/>
                  </a:cubicBezTo>
                  <a:cubicBezTo>
                    <a:pt x="1996" y="3"/>
                    <a:pt x="1927" y="0"/>
                    <a:pt x="1860"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04;p32"/>
            <p:cNvSpPr/>
            <p:nvPr/>
          </p:nvSpPr>
          <p:spPr>
            <a:xfrm>
              <a:off x="7737873" y="1783041"/>
              <a:ext cx="28667" cy="49794"/>
            </a:xfrm>
            <a:custGeom>
              <a:avLst/>
              <a:gdLst/>
              <a:ahLst/>
              <a:cxnLst/>
              <a:rect l="l" t="t" r="r" b="b"/>
              <a:pathLst>
                <a:path w="1460" h="2536" extrusionOk="0">
                  <a:moveTo>
                    <a:pt x="1301" y="1"/>
                  </a:moveTo>
                  <a:cubicBezTo>
                    <a:pt x="1282" y="1"/>
                    <a:pt x="1263" y="4"/>
                    <a:pt x="1247" y="13"/>
                  </a:cubicBezTo>
                  <a:cubicBezTo>
                    <a:pt x="1" y="742"/>
                    <a:pt x="92" y="2353"/>
                    <a:pt x="92" y="2414"/>
                  </a:cubicBezTo>
                  <a:cubicBezTo>
                    <a:pt x="92" y="2505"/>
                    <a:pt x="183" y="2535"/>
                    <a:pt x="305" y="2535"/>
                  </a:cubicBezTo>
                  <a:cubicBezTo>
                    <a:pt x="335" y="2535"/>
                    <a:pt x="396" y="2444"/>
                    <a:pt x="396" y="2383"/>
                  </a:cubicBezTo>
                  <a:cubicBezTo>
                    <a:pt x="396" y="2353"/>
                    <a:pt x="305" y="864"/>
                    <a:pt x="1399" y="256"/>
                  </a:cubicBezTo>
                  <a:cubicBezTo>
                    <a:pt x="1429" y="225"/>
                    <a:pt x="1460" y="134"/>
                    <a:pt x="1429" y="73"/>
                  </a:cubicBezTo>
                  <a:cubicBezTo>
                    <a:pt x="1407" y="29"/>
                    <a:pt x="1352" y="1"/>
                    <a:pt x="1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05;p32"/>
            <p:cNvSpPr/>
            <p:nvPr/>
          </p:nvSpPr>
          <p:spPr>
            <a:xfrm>
              <a:off x="7744450" y="1801891"/>
              <a:ext cx="22089" cy="13038"/>
            </a:xfrm>
            <a:custGeom>
              <a:avLst/>
              <a:gdLst/>
              <a:ahLst/>
              <a:cxnLst/>
              <a:rect l="l" t="t" r="r" b="b"/>
              <a:pathLst>
                <a:path w="1125" h="664" extrusionOk="0">
                  <a:moveTo>
                    <a:pt x="154" y="0"/>
                  </a:moveTo>
                  <a:cubicBezTo>
                    <a:pt x="104" y="0"/>
                    <a:pt x="52" y="43"/>
                    <a:pt x="31" y="86"/>
                  </a:cubicBezTo>
                  <a:cubicBezTo>
                    <a:pt x="0" y="177"/>
                    <a:pt x="31" y="238"/>
                    <a:pt x="91" y="268"/>
                  </a:cubicBezTo>
                  <a:cubicBezTo>
                    <a:pt x="517" y="481"/>
                    <a:pt x="912" y="663"/>
                    <a:pt x="912" y="663"/>
                  </a:cubicBezTo>
                  <a:lnTo>
                    <a:pt x="1034" y="663"/>
                  </a:lnTo>
                  <a:cubicBezTo>
                    <a:pt x="1064" y="663"/>
                    <a:pt x="1064" y="633"/>
                    <a:pt x="1094" y="572"/>
                  </a:cubicBezTo>
                  <a:cubicBezTo>
                    <a:pt x="1125" y="512"/>
                    <a:pt x="1094" y="420"/>
                    <a:pt x="1034" y="390"/>
                  </a:cubicBezTo>
                  <a:cubicBezTo>
                    <a:pt x="1034" y="390"/>
                    <a:pt x="638" y="208"/>
                    <a:pt x="213" y="25"/>
                  </a:cubicBezTo>
                  <a:cubicBezTo>
                    <a:pt x="195" y="7"/>
                    <a:pt x="175"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06;p32"/>
            <p:cNvSpPr/>
            <p:nvPr/>
          </p:nvSpPr>
          <p:spPr>
            <a:xfrm>
              <a:off x="7601860" y="1760873"/>
              <a:ext cx="54919" cy="21206"/>
            </a:xfrm>
            <a:custGeom>
              <a:avLst/>
              <a:gdLst/>
              <a:ahLst/>
              <a:cxnLst/>
              <a:rect l="l" t="t" r="r" b="b"/>
              <a:pathLst>
                <a:path w="2797" h="1080" extrusionOk="0">
                  <a:moveTo>
                    <a:pt x="1406" y="0"/>
                  </a:moveTo>
                  <a:cubicBezTo>
                    <a:pt x="866" y="0"/>
                    <a:pt x="393" y="230"/>
                    <a:pt x="393" y="230"/>
                  </a:cubicBezTo>
                  <a:cubicBezTo>
                    <a:pt x="1" y="370"/>
                    <a:pt x="21" y="973"/>
                    <a:pt x="454" y="973"/>
                  </a:cubicBezTo>
                  <a:cubicBezTo>
                    <a:pt x="491" y="973"/>
                    <a:pt x="532" y="969"/>
                    <a:pt x="575" y="959"/>
                  </a:cubicBezTo>
                  <a:cubicBezTo>
                    <a:pt x="769" y="925"/>
                    <a:pt x="946" y="908"/>
                    <a:pt x="1115" y="908"/>
                  </a:cubicBezTo>
                  <a:cubicBezTo>
                    <a:pt x="1397" y="908"/>
                    <a:pt x="1658" y="955"/>
                    <a:pt x="1943" y="1050"/>
                  </a:cubicBezTo>
                  <a:cubicBezTo>
                    <a:pt x="1987" y="1071"/>
                    <a:pt x="2037" y="1080"/>
                    <a:pt x="2087" y="1080"/>
                  </a:cubicBezTo>
                  <a:cubicBezTo>
                    <a:pt x="2416" y="1080"/>
                    <a:pt x="2796" y="678"/>
                    <a:pt x="2216" y="230"/>
                  </a:cubicBezTo>
                  <a:cubicBezTo>
                    <a:pt x="1963" y="57"/>
                    <a:pt x="1676" y="0"/>
                    <a:pt x="1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07;p32"/>
            <p:cNvSpPr/>
            <p:nvPr/>
          </p:nvSpPr>
          <p:spPr>
            <a:xfrm>
              <a:off x="7522750" y="1785339"/>
              <a:ext cx="44748" cy="37306"/>
            </a:xfrm>
            <a:custGeom>
              <a:avLst/>
              <a:gdLst/>
              <a:ahLst/>
              <a:cxnLst/>
              <a:rect l="l" t="t" r="r" b="b"/>
              <a:pathLst>
                <a:path w="2279" h="1900" extrusionOk="0">
                  <a:moveTo>
                    <a:pt x="1592" y="0"/>
                  </a:moveTo>
                  <a:cubicBezTo>
                    <a:pt x="1553" y="0"/>
                    <a:pt x="1513" y="6"/>
                    <a:pt x="1473" y="17"/>
                  </a:cubicBezTo>
                  <a:cubicBezTo>
                    <a:pt x="1473" y="17"/>
                    <a:pt x="349" y="321"/>
                    <a:pt x="106" y="1233"/>
                  </a:cubicBezTo>
                  <a:cubicBezTo>
                    <a:pt x="1" y="1721"/>
                    <a:pt x="206" y="1899"/>
                    <a:pt x="429" y="1899"/>
                  </a:cubicBezTo>
                  <a:cubicBezTo>
                    <a:pt x="595" y="1899"/>
                    <a:pt x="770" y="1801"/>
                    <a:pt x="835" y="1658"/>
                  </a:cubicBezTo>
                  <a:cubicBezTo>
                    <a:pt x="1078" y="1233"/>
                    <a:pt x="1321" y="959"/>
                    <a:pt x="1838" y="716"/>
                  </a:cubicBezTo>
                  <a:cubicBezTo>
                    <a:pt x="2279" y="496"/>
                    <a:pt x="1970" y="0"/>
                    <a:pt x="1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08;p32"/>
            <p:cNvSpPr/>
            <p:nvPr/>
          </p:nvSpPr>
          <p:spPr>
            <a:xfrm>
              <a:off x="7876949" y="2051985"/>
              <a:ext cx="353921" cy="952847"/>
            </a:xfrm>
            <a:custGeom>
              <a:avLst/>
              <a:gdLst/>
              <a:ahLst/>
              <a:cxnLst/>
              <a:rect l="l" t="t" r="r" b="b"/>
              <a:pathLst>
                <a:path w="18025" h="48528" extrusionOk="0">
                  <a:moveTo>
                    <a:pt x="4385" y="0"/>
                  </a:moveTo>
                  <a:cubicBezTo>
                    <a:pt x="4072" y="0"/>
                    <a:pt x="3754" y="38"/>
                    <a:pt x="3435" y="115"/>
                  </a:cubicBezTo>
                  <a:cubicBezTo>
                    <a:pt x="1337" y="601"/>
                    <a:pt x="0" y="2699"/>
                    <a:pt x="486" y="4826"/>
                  </a:cubicBezTo>
                  <a:cubicBezTo>
                    <a:pt x="1337" y="8352"/>
                    <a:pt x="2219" y="11909"/>
                    <a:pt x="3161" y="15434"/>
                  </a:cubicBezTo>
                  <a:cubicBezTo>
                    <a:pt x="3617" y="17167"/>
                    <a:pt x="4073" y="18960"/>
                    <a:pt x="4559" y="20723"/>
                  </a:cubicBezTo>
                  <a:lnTo>
                    <a:pt x="5289" y="23337"/>
                  </a:lnTo>
                  <a:cubicBezTo>
                    <a:pt x="5562" y="24219"/>
                    <a:pt x="5775" y="25070"/>
                    <a:pt x="6049" y="25951"/>
                  </a:cubicBezTo>
                  <a:cubicBezTo>
                    <a:pt x="6535" y="27714"/>
                    <a:pt x="7021" y="29447"/>
                    <a:pt x="7569" y="31210"/>
                  </a:cubicBezTo>
                  <a:lnTo>
                    <a:pt x="8359" y="33824"/>
                  </a:lnTo>
                  <a:lnTo>
                    <a:pt x="8784" y="35161"/>
                  </a:lnTo>
                  <a:lnTo>
                    <a:pt x="9210" y="36438"/>
                  </a:lnTo>
                  <a:cubicBezTo>
                    <a:pt x="10304" y="39933"/>
                    <a:pt x="11429" y="43398"/>
                    <a:pt x="12766" y="46894"/>
                  </a:cubicBezTo>
                  <a:cubicBezTo>
                    <a:pt x="13145" y="47879"/>
                    <a:pt x="14111" y="48528"/>
                    <a:pt x="15159" y="48528"/>
                  </a:cubicBezTo>
                  <a:cubicBezTo>
                    <a:pt x="15373" y="48528"/>
                    <a:pt x="15590" y="48501"/>
                    <a:pt x="15806" y="48444"/>
                  </a:cubicBezTo>
                  <a:cubicBezTo>
                    <a:pt x="17174" y="48110"/>
                    <a:pt x="18025" y="46712"/>
                    <a:pt x="17660" y="45344"/>
                  </a:cubicBezTo>
                  <a:cubicBezTo>
                    <a:pt x="16809" y="41909"/>
                    <a:pt x="15988" y="38383"/>
                    <a:pt x="15198" y="34857"/>
                  </a:cubicBezTo>
                  <a:cubicBezTo>
                    <a:pt x="14408" y="31301"/>
                    <a:pt x="13617" y="27775"/>
                    <a:pt x="12857" y="24249"/>
                  </a:cubicBezTo>
                  <a:lnTo>
                    <a:pt x="10517" y="13611"/>
                  </a:lnTo>
                  <a:cubicBezTo>
                    <a:pt x="9757" y="10085"/>
                    <a:pt x="8967" y="6529"/>
                    <a:pt x="8176" y="3003"/>
                  </a:cubicBezTo>
                  <a:cubicBezTo>
                    <a:pt x="7737" y="1194"/>
                    <a:pt x="6156" y="0"/>
                    <a:pt x="438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09;p32"/>
            <p:cNvSpPr/>
            <p:nvPr/>
          </p:nvSpPr>
          <p:spPr>
            <a:xfrm>
              <a:off x="7827998" y="2019901"/>
              <a:ext cx="250091" cy="281428"/>
            </a:xfrm>
            <a:custGeom>
              <a:avLst/>
              <a:gdLst/>
              <a:ahLst/>
              <a:cxnLst/>
              <a:rect l="l" t="t" r="r" b="b"/>
              <a:pathLst>
                <a:path w="12737" h="14333" extrusionOk="0">
                  <a:moveTo>
                    <a:pt x="5364" y="1"/>
                  </a:moveTo>
                  <a:cubicBezTo>
                    <a:pt x="5007" y="1"/>
                    <a:pt x="4647" y="36"/>
                    <a:pt x="4286" y="108"/>
                  </a:cubicBezTo>
                  <a:cubicBezTo>
                    <a:pt x="2919" y="412"/>
                    <a:pt x="1672" y="1232"/>
                    <a:pt x="1216" y="3056"/>
                  </a:cubicBezTo>
                  <a:cubicBezTo>
                    <a:pt x="1" y="7676"/>
                    <a:pt x="2858" y="14333"/>
                    <a:pt x="2858" y="14333"/>
                  </a:cubicBezTo>
                  <a:cubicBezTo>
                    <a:pt x="8207" y="14090"/>
                    <a:pt x="12736" y="9774"/>
                    <a:pt x="12736" y="9774"/>
                  </a:cubicBezTo>
                  <a:cubicBezTo>
                    <a:pt x="11916" y="6856"/>
                    <a:pt x="11156" y="4819"/>
                    <a:pt x="10548" y="3421"/>
                  </a:cubicBezTo>
                  <a:cubicBezTo>
                    <a:pt x="9632" y="1328"/>
                    <a:pt x="7569" y="1"/>
                    <a:pt x="5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10;p32"/>
            <p:cNvSpPr/>
            <p:nvPr/>
          </p:nvSpPr>
          <p:spPr>
            <a:xfrm>
              <a:off x="8295905" y="2948274"/>
              <a:ext cx="109249" cy="70352"/>
            </a:xfrm>
            <a:custGeom>
              <a:avLst/>
              <a:gdLst/>
              <a:ahLst/>
              <a:cxnLst/>
              <a:rect l="l" t="t" r="r" b="b"/>
              <a:pathLst>
                <a:path w="5564" h="3583" extrusionOk="0">
                  <a:moveTo>
                    <a:pt x="1" y="1"/>
                  </a:moveTo>
                  <a:lnTo>
                    <a:pt x="1308" y="1824"/>
                  </a:lnTo>
                  <a:cubicBezTo>
                    <a:pt x="1308" y="1824"/>
                    <a:pt x="4656" y="3583"/>
                    <a:pt x="5413" y="3583"/>
                  </a:cubicBezTo>
                  <a:cubicBezTo>
                    <a:pt x="5506" y="3583"/>
                    <a:pt x="5560" y="3556"/>
                    <a:pt x="5563" y="3496"/>
                  </a:cubicBezTo>
                  <a:cubicBezTo>
                    <a:pt x="5563" y="2949"/>
                    <a:pt x="3861" y="1885"/>
                    <a:pt x="3192" y="1277"/>
                  </a:cubicBezTo>
                  <a:cubicBezTo>
                    <a:pt x="2493" y="63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11;p32"/>
            <p:cNvSpPr/>
            <p:nvPr/>
          </p:nvSpPr>
          <p:spPr>
            <a:xfrm>
              <a:off x="8132383" y="2931485"/>
              <a:ext cx="301417" cy="135069"/>
            </a:xfrm>
            <a:custGeom>
              <a:avLst/>
              <a:gdLst/>
              <a:ahLst/>
              <a:cxnLst/>
              <a:rect l="l" t="t" r="r" b="b"/>
              <a:pathLst>
                <a:path w="15351" h="6879" extrusionOk="0">
                  <a:moveTo>
                    <a:pt x="1894" y="1"/>
                  </a:moveTo>
                  <a:cubicBezTo>
                    <a:pt x="1695" y="1"/>
                    <a:pt x="1509" y="2"/>
                    <a:pt x="1338" y="5"/>
                  </a:cubicBezTo>
                  <a:cubicBezTo>
                    <a:pt x="1338" y="5"/>
                    <a:pt x="639" y="96"/>
                    <a:pt x="335" y="1038"/>
                  </a:cubicBezTo>
                  <a:cubicBezTo>
                    <a:pt x="0" y="1980"/>
                    <a:pt x="335" y="3075"/>
                    <a:pt x="1186" y="3682"/>
                  </a:cubicBezTo>
                  <a:cubicBezTo>
                    <a:pt x="1733" y="4138"/>
                    <a:pt x="2554" y="4686"/>
                    <a:pt x="3314" y="4959"/>
                  </a:cubicBezTo>
                  <a:cubicBezTo>
                    <a:pt x="4672" y="5421"/>
                    <a:pt x="6565" y="6879"/>
                    <a:pt x="7907" y="6879"/>
                  </a:cubicBezTo>
                  <a:cubicBezTo>
                    <a:pt x="8066" y="6879"/>
                    <a:pt x="8217" y="6858"/>
                    <a:pt x="8359" y="6813"/>
                  </a:cubicBezTo>
                  <a:cubicBezTo>
                    <a:pt x="9697" y="6388"/>
                    <a:pt x="7873" y="5628"/>
                    <a:pt x="7265" y="5263"/>
                  </a:cubicBezTo>
                  <a:cubicBezTo>
                    <a:pt x="6657" y="4868"/>
                    <a:pt x="5928" y="4047"/>
                    <a:pt x="6171" y="3743"/>
                  </a:cubicBezTo>
                  <a:cubicBezTo>
                    <a:pt x="6285" y="3617"/>
                    <a:pt x="6557" y="3553"/>
                    <a:pt x="6946" y="3553"/>
                  </a:cubicBezTo>
                  <a:cubicBezTo>
                    <a:pt x="7490" y="3553"/>
                    <a:pt x="8263" y="3677"/>
                    <a:pt x="9149" y="3926"/>
                  </a:cubicBezTo>
                  <a:cubicBezTo>
                    <a:pt x="10567" y="4323"/>
                    <a:pt x="13254" y="5618"/>
                    <a:pt x="14275" y="5618"/>
                  </a:cubicBezTo>
                  <a:cubicBezTo>
                    <a:pt x="14348" y="5618"/>
                    <a:pt x="14414" y="5612"/>
                    <a:pt x="14469" y="5597"/>
                  </a:cubicBezTo>
                  <a:cubicBezTo>
                    <a:pt x="15350" y="5354"/>
                    <a:pt x="13374" y="4290"/>
                    <a:pt x="12432" y="3530"/>
                  </a:cubicBezTo>
                  <a:cubicBezTo>
                    <a:pt x="11460" y="2771"/>
                    <a:pt x="10730" y="2375"/>
                    <a:pt x="8967" y="1068"/>
                  </a:cubicBezTo>
                  <a:cubicBezTo>
                    <a:pt x="7742" y="177"/>
                    <a:pt x="4067" y="1"/>
                    <a:pt x="189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913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66821" y="113124"/>
            <a:ext cx="5426075" cy="477371"/>
          </a:xfrm>
        </p:spPr>
        <p:txBody>
          <a:bodyPr/>
          <a:lstStyle/>
          <a:p>
            <a:r>
              <a:rPr lang="fr-FR" dirty="0"/>
              <a:t>Cadre réglementaire : fondamentaux</a:t>
            </a:r>
          </a:p>
        </p:txBody>
      </p:sp>
      <p:sp>
        <p:nvSpPr>
          <p:cNvPr id="3" name="Espace réservé du numéro de diapositive 2"/>
          <p:cNvSpPr>
            <a:spLocks noGrp="1"/>
          </p:cNvSpPr>
          <p:nvPr>
            <p:ph type="sldNum" sz="quarter" idx="4"/>
          </p:nvPr>
        </p:nvSpPr>
        <p:spPr/>
        <p:txBody>
          <a:bodyPr/>
          <a:lstStyle/>
          <a:p>
            <a:fld id="{FCAEEC02-F408-B546-9D74-306F62B0579E}" type="slidenum">
              <a:rPr lang="fr-FR" smtClean="0"/>
              <a:t>7</a:t>
            </a:fld>
            <a:endParaRPr lang="fr-FR"/>
          </a:p>
        </p:txBody>
      </p:sp>
      <p:pic>
        <p:nvPicPr>
          <p:cNvPr id="17" name="Image 1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1689603"/>
            <a:ext cx="263681" cy="296053"/>
          </a:xfrm>
          <a:prstGeom prst="rect">
            <a:avLst/>
          </a:prstGeom>
        </p:spPr>
      </p:pic>
      <p:pic>
        <p:nvPicPr>
          <p:cNvPr id="19" name="Image 1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3033823"/>
            <a:ext cx="263681" cy="29605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589" y="1151708"/>
            <a:ext cx="5275217" cy="5275217"/>
          </a:xfrm>
          <a:prstGeom prst="rect">
            <a:avLst/>
          </a:prstGeom>
        </p:spPr>
      </p:pic>
      <p:sp>
        <p:nvSpPr>
          <p:cNvPr id="7" name="Rectangle 6"/>
          <p:cNvSpPr/>
          <p:nvPr/>
        </p:nvSpPr>
        <p:spPr>
          <a:xfrm>
            <a:off x="1037409" y="3033823"/>
            <a:ext cx="6096000" cy="1754326"/>
          </a:xfrm>
          <a:prstGeom prst="rect">
            <a:avLst/>
          </a:prstGeom>
        </p:spPr>
        <p:txBody>
          <a:bodyPr>
            <a:spAutoFit/>
          </a:bodyPr>
          <a:lstStyle/>
          <a:p>
            <a:r>
              <a:rPr lang="fr-FR" dirty="0">
                <a:latin typeface="Barlow Condensed" panose="00000506000000000000" pitchFamily="2" charset="0"/>
              </a:rPr>
              <a:t>Et ajoutons qu’en outre, bien que ces notions (agissement sexiste, harcèlements moral et sexuel, agression sexuelle) renvoient à des comportements distincts, un employeur, au titre de son obligation générale en matière de santé et de sécurité, doit veiller à protéger ses salariés contre l’ensemble de ces agissements en prenant les mesures nécessaires pour assurer l’intégrité physique et mental de ces agents.</a:t>
            </a:r>
          </a:p>
        </p:txBody>
      </p:sp>
      <p:sp>
        <p:nvSpPr>
          <p:cNvPr id="8" name="Rectangle 7"/>
          <p:cNvSpPr/>
          <p:nvPr/>
        </p:nvSpPr>
        <p:spPr>
          <a:xfrm>
            <a:off x="1121229" y="1562221"/>
            <a:ext cx="6096000" cy="646331"/>
          </a:xfrm>
          <a:prstGeom prst="rect">
            <a:avLst/>
          </a:prstGeom>
        </p:spPr>
        <p:txBody>
          <a:bodyPr>
            <a:spAutoFit/>
          </a:bodyPr>
          <a:lstStyle/>
          <a:p>
            <a:r>
              <a:rPr lang="fr-FR" dirty="0">
                <a:latin typeface="Barlow Condensed" panose="00000506000000000000" pitchFamily="2" charset="0"/>
              </a:rPr>
              <a:t>Aux dispositions précédentes, il est nécessaire d’ajouter les dispositions du code pénal.</a:t>
            </a:r>
          </a:p>
        </p:txBody>
      </p:sp>
      <p:cxnSp>
        <p:nvCxnSpPr>
          <p:cNvPr id="13" name="Connecteur droit 12">
            <a:extLst>
              <a:ext uri="{FF2B5EF4-FFF2-40B4-BE49-F238E27FC236}">
                <a16:creationId xmlns:a16="http://schemas.microsoft.com/office/drawing/2014/main" id="{E26515BD-4EF6-5243-8E3E-8E186C145951}"/>
              </a:ext>
            </a:extLst>
          </p:cNvPr>
          <p:cNvCxnSpPr>
            <a:cxnSpLocks/>
          </p:cNvCxnSpPr>
          <p:nvPr/>
        </p:nvCxnSpPr>
        <p:spPr>
          <a:xfrm>
            <a:off x="348402" y="66546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48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lstStyle/>
          <a:p>
            <a:r>
              <a:rPr lang="fr-FR" dirty="0"/>
              <a:t>Cadre réglementaire : fondamentaux</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0286" y="1369020"/>
            <a:ext cx="263681" cy="296053"/>
          </a:xfrm>
          <a:prstGeom prst="rect">
            <a:avLst/>
          </a:prstGeom>
        </p:spPr>
      </p:pic>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6291" y="2489203"/>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1484" y="3609386"/>
            <a:ext cx="263681" cy="296053"/>
          </a:xfrm>
          <a:prstGeom prst="rect">
            <a:avLst/>
          </a:prstGeom>
        </p:spPr>
      </p:pic>
      <p:sp>
        <p:nvSpPr>
          <p:cNvPr id="3" name="Espace réservé du numéro de diapositive 2"/>
          <p:cNvSpPr>
            <a:spLocks noGrp="1"/>
          </p:cNvSpPr>
          <p:nvPr>
            <p:ph type="sldNum" sz="quarter" idx="4"/>
          </p:nvPr>
        </p:nvSpPr>
        <p:spPr/>
        <p:txBody>
          <a:bodyPr/>
          <a:lstStyle/>
          <a:p>
            <a:fld id="{FCAEEC02-F408-B546-9D74-306F62B0579E}" type="slidenum">
              <a:rPr lang="fr-FR" smtClean="0"/>
              <a:t>8</a:t>
            </a:fld>
            <a:endParaRPr lang="fr-FR"/>
          </a:p>
        </p:txBody>
      </p:sp>
      <p:sp>
        <p:nvSpPr>
          <p:cNvPr id="12" name="Rectangle 11"/>
          <p:cNvSpPr/>
          <p:nvPr/>
        </p:nvSpPr>
        <p:spPr>
          <a:xfrm>
            <a:off x="1931126" y="1285658"/>
            <a:ext cx="6096000" cy="4247317"/>
          </a:xfrm>
          <a:prstGeom prst="rect">
            <a:avLst/>
          </a:prstGeom>
        </p:spPr>
        <p:txBody>
          <a:bodyPr>
            <a:spAutoFit/>
          </a:bodyPr>
          <a:lstStyle/>
          <a:p>
            <a:r>
              <a:rPr lang="fr-FR" dirty="0">
                <a:latin typeface="Barlow Condensed" panose="00000506000000000000" pitchFamily="2" charset="0"/>
              </a:rPr>
              <a:t>Depuis le 1er mai 2020, toute collectivité territoriale et tout établissement public doit permettre à ses agents de signaler des actes de violence, de discrimination, de harcèlement et d’agissements sexistes.</a:t>
            </a:r>
          </a:p>
          <a:p>
            <a:endParaRPr lang="fr-FR" dirty="0">
              <a:latin typeface="Barlow Condensed" panose="00000506000000000000" pitchFamily="2" charset="0"/>
            </a:endParaRPr>
          </a:p>
          <a:p>
            <a:r>
              <a:rPr lang="fr-FR" dirty="0">
                <a:latin typeface="Barlow Condensed" panose="00000506000000000000" pitchFamily="2" charset="0"/>
              </a:rPr>
              <a:t>Les employeurs territoriaux du Puy de Dôme peuvent confier cette mission au Centre de Gestion de la Fonction Publique Territoriale du Puy-de-Dôme (CDG 63), par via une convention établie entre les parties.</a:t>
            </a:r>
          </a:p>
          <a:p>
            <a:endParaRPr lang="fr-FR" dirty="0">
              <a:latin typeface="Barlow Condensed" panose="00000506000000000000" pitchFamily="2" charset="0"/>
            </a:endParaRPr>
          </a:p>
          <a:p>
            <a:r>
              <a:rPr lang="fr-FR" dirty="0">
                <a:latin typeface="Barlow Condensed" panose="00000506000000000000" pitchFamily="2" charset="0"/>
              </a:rPr>
              <a:t>Le Décret n° 2020-256 du 13 mars 2020 fixe le contenu du dispositif de signalement des actes de violence, de discrimination, de harcèlement et d’agissements sexistes dans la fonction publique avec 3 étapes obligatoires.</a:t>
            </a:r>
          </a:p>
          <a:p>
            <a:endParaRPr lang="fr-FR" dirty="0"/>
          </a:p>
          <a:p>
            <a:endParaRPr lang="fr-FR" dirty="0"/>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329" y="1369020"/>
            <a:ext cx="4913671" cy="4913671"/>
          </a:xfrm>
          <a:prstGeom prst="rect">
            <a:avLst/>
          </a:prstGeom>
        </p:spPr>
      </p:pic>
    </p:spTree>
    <p:extLst>
      <p:ext uri="{BB962C8B-B14F-4D97-AF65-F5344CB8AC3E}">
        <p14:creationId xmlns:p14="http://schemas.microsoft.com/office/powerpoint/2010/main" val="8207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lstStyle/>
          <a:p>
            <a:r>
              <a:rPr lang="fr-FR" dirty="0"/>
              <a:t>Cadre réglementaire: prescriptions</a:t>
            </a:r>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1689603"/>
            <a:ext cx="263681" cy="296053"/>
          </a:xfrm>
          <a:prstGeom prst="rect">
            <a:avLst/>
          </a:prstGeom>
        </p:spPr>
      </p:pic>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6" y="2736602"/>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975" y="4783114"/>
            <a:ext cx="263681" cy="296053"/>
          </a:xfrm>
          <a:prstGeom prst="rect">
            <a:avLst/>
          </a:prstGeom>
        </p:spPr>
      </p:pic>
      <p:sp>
        <p:nvSpPr>
          <p:cNvPr id="3" name="Espace réservé du numéro de diapositive 2"/>
          <p:cNvSpPr>
            <a:spLocks noGrp="1"/>
          </p:cNvSpPr>
          <p:nvPr>
            <p:ph type="sldNum" sz="quarter" idx="4"/>
          </p:nvPr>
        </p:nvSpPr>
        <p:spPr/>
        <p:txBody>
          <a:bodyPr/>
          <a:lstStyle/>
          <a:p>
            <a:fld id="{FCAEEC02-F408-B546-9D74-306F62B0579E}" type="slidenum">
              <a:rPr lang="fr-FR" smtClean="0"/>
              <a:t>9</a:t>
            </a:fld>
            <a:endParaRPr lang="fr-FR"/>
          </a:p>
        </p:txBody>
      </p:sp>
      <p:sp>
        <p:nvSpPr>
          <p:cNvPr id="9" name="ZoneTexte 8"/>
          <p:cNvSpPr txBox="1"/>
          <p:nvPr/>
        </p:nvSpPr>
        <p:spPr>
          <a:xfrm>
            <a:off x="937338" y="1638368"/>
            <a:ext cx="10018837" cy="866904"/>
          </a:xfrm>
          <a:prstGeom prst="rect">
            <a:avLst/>
          </a:prstGeom>
          <a:noFill/>
        </p:spPr>
        <p:txBody>
          <a:bodyPr wrap="square" numCol="1" spcCol="468000" rtlCol="0">
            <a:spAutoFit/>
          </a:bodyPr>
          <a:lstStyle/>
          <a:p>
            <a:pPr algn="just">
              <a:lnSpc>
                <a:spcPct val="70000"/>
              </a:lnSpc>
              <a:spcBef>
                <a:spcPts val="1000"/>
              </a:spcBef>
              <a:buClr>
                <a:srgbClr val="D01050"/>
              </a:buClr>
            </a:pPr>
            <a:r>
              <a:rPr lang="fr-FR" sz="2000" dirty="0">
                <a:latin typeface="Barlow Condensed" panose="00000506000000000000" pitchFamily="2" charset="0"/>
              </a:rPr>
              <a:t>Le dispositif est ouvert au présumée victime ou témoin des actes de violence, de discrimination, de harcèlement et d’agissements sexistes.</a:t>
            </a:r>
          </a:p>
          <a:p>
            <a:pPr algn="just">
              <a:lnSpc>
                <a:spcPct val="70000"/>
              </a:lnSpc>
              <a:spcBef>
                <a:spcPts val="1000"/>
              </a:spcBef>
              <a:buClr>
                <a:srgbClr val="D01050"/>
              </a:buClr>
            </a:pPr>
            <a:r>
              <a:rPr lang="fr-FR" sz="2000" dirty="0">
                <a:latin typeface="Barlow Condensed" panose="00000506000000000000" pitchFamily="2" charset="0"/>
              </a:rPr>
              <a:t> </a:t>
            </a:r>
          </a:p>
        </p:txBody>
      </p:sp>
      <p:sp>
        <p:nvSpPr>
          <p:cNvPr id="5" name="Rectangle 4"/>
          <p:cNvSpPr/>
          <p:nvPr/>
        </p:nvSpPr>
        <p:spPr>
          <a:xfrm>
            <a:off x="937338" y="2667096"/>
            <a:ext cx="10174779" cy="1631216"/>
          </a:xfrm>
          <a:prstGeom prst="rect">
            <a:avLst/>
          </a:prstGeom>
        </p:spPr>
        <p:txBody>
          <a:bodyPr wrap="square">
            <a:spAutoFit/>
          </a:bodyPr>
          <a:lstStyle/>
          <a:p>
            <a:r>
              <a:rPr lang="fr-FR" sz="2000" dirty="0">
                <a:latin typeface="Barlow Condensed" panose="00000506000000000000" pitchFamily="2" charset="0"/>
              </a:rPr>
              <a:t>3 étapes doivent jalonner le dispositif : </a:t>
            </a:r>
          </a:p>
          <a:p>
            <a:pPr marL="342900" indent="-342900">
              <a:buClr>
                <a:srgbClr val="BE2352"/>
              </a:buClr>
              <a:buFont typeface="Arial" panose="020B0604020202020204" pitchFamily="34" charset="0"/>
              <a:buChar char="•"/>
            </a:pPr>
            <a:r>
              <a:rPr lang="fr-FR" sz="2000" dirty="0">
                <a:latin typeface="Barlow Condensed" panose="00000506000000000000" pitchFamily="2" charset="0"/>
              </a:rPr>
              <a:t>recueillir le signalement, orienter l’agent présumé victime, </a:t>
            </a:r>
          </a:p>
          <a:p>
            <a:pPr marL="342900" indent="-342900">
              <a:buClr>
                <a:srgbClr val="BE2352"/>
              </a:buClr>
              <a:buFont typeface="Arial" panose="020B0604020202020204" pitchFamily="34" charset="0"/>
              <a:buChar char="•"/>
            </a:pPr>
            <a:r>
              <a:rPr lang="fr-FR" sz="2000" dirty="0">
                <a:latin typeface="Barlow Condensed" panose="00000506000000000000" pitchFamily="2" charset="0"/>
              </a:rPr>
              <a:t>analyser le signalement effectué afin si nécessaire d’orienter la victime vers les autorités compétentes pour prendre toute mesure de protection fonctionnelle appropriée </a:t>
            </a:r>
          </a:p>
          <a:p>
            <a:pPr marL="342900" indent="-342900">
              <a:buClr>
                <a:srgbClr val="BE2352"/>
              </a:buClr>
              <a:buFont typeface="Arial" panose="020B0604020202020204" pitchFamily="34" charset="0"/>
              <a:buChar char="•"/>
            </a:pPr>
            <a:r>
              <a:rPr lang="fr-FR" sz="2000" dirty="0">
                <a:latin typeface="Barlow Condensed" panose="00000506000000000000" pitchFamily="2" charset="0"/>
              </a:rPr>
              <a:t>assurer le traitement des faits signalés.</a:t>
            </a:r>
          </a:p>
        </p:txBody>
      </p:sp>
      <p:sp>
        <p:nvSpPr>
          <p:cNvPr id="13" name="Rectangle 12"/>
          <p:cNvSpPr/>
          <p:nvPr/>
        </p:nvSpPr>
        <p:spPr>
          <a:xfrm>
            <a:off x="950400" y="4676629"/>
            <a:ext cx="10174779" cy="707886"/>
          </a:xfrm>
          <a:prstGeom prst="rect">
            <a:avLst/>
          </a:prstGeom>
        </p:spPr>
        <p:txBody>
          <a:bodyPr wrap="square">
            <a:spAutoFit/>
          </a:bodyPr>
          <a:lstStyle/>
          <a:p>
            <a:r>
              <a:rPr lang="fr-FR" sz="2000" dirty="0">
                <a:latin typeface="Barlow Condensed" panose="00000506000000000000" pitchFamily="2" charset="0"/>
              </a:rPr>
              <a:t>Des règles de confidentialité, de consentement, d’analyse de la situation (sur la base de pièces versées aux dossiers) soutiennent l’impartialité de la procédure et son degré de confiance,</a:t>
            </a:r>
          </a:p>
        </p:txBody>
      </p:sp>
    </p:spTree>
    <p:extLst>
      <p:ext uri="{BB962C8B-B14F-4D97-AF65-F5344CB8AC3E}">
        <p14:creationId xmlns:p14="http://schemas.microsoft.com/office/powerpoint/2010/main" val="40678068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8010</TotalTime>
  <Words>2490</Words>
  <Application>Microsoft Office PowerPoint</Application>
  <PresentationFormat>Grand écran</PresentationFormat>
  <Paragraphs>222</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Barlow Condensed</vt:lpstr>
      <vt:lpstr>Barlow Condensed Medium</vt:lpstr>
      <vt:lpstr>Barlow Semi Condensed Medium</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Cazzaro</dc:creator>
  <cp:lastModifiedBy>Lise VIGNAU</cp:lastModifiedBy>
  <cp:revision>157</cp:revision>
  <cp:lastPrinted>2022-10-12T05:58:31Z</cp:lastPrinted>
  <dcterms:created xsi:type="dcterms:W3CDTF">2022-06-14T13:27:19Z</dcterms:created>
  <dcterms:modified xsi:type="dcterms:W3CDTF">2024-05-23T07:43:57Z</dcterms:modified>
</cp:coreProperties>
</file>