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7" r:id="rId2"/>
    <p:sldId id="258" r:id="rId3"/>
    <p:sldId id="261" r:id="rId4"/>
    <p:sldId id="268" r:id="rId5"/>
    <p:sldId id="269" r:id="rId6"/>
    <p:sldId id="270" r:id="rId7"/>
    <p:sldId id="271" r:id="rId8"/>
    <p:sldId id="272" r:id="rId9"/>
    <p:sldId id="273" r:id="rId10"/>
    <p:sldId id="280" r:id="rId11"/>
    <p:sldId id="274" r:id="rId12"/>
    <p:sldId id="275" r:id="rId13"/>
    <p:sldId id="276" r:id="rId14"/>
    <p:sldId id="277" r:id="rId15"/>
    <p:sldId id="278" r:id="rId16"/>
    <p:sldId id="279" r:id="rId17"/>
    <p:sldId id="264" r:id="rId18"/>
    <p:sldId id="26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BD2C54"/>
    <a:srgbClr val="BE2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2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0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A17F2-C545-4283-B979-8EA9138B0532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42BB1-A3E9-4C21-B858-6554E6D2BF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65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E226542-7EF4-6E43-AED0-6BEFDA4D9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7610" y="616432"/>
            <a:ext cx="2476779" cy="8130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E07921-E8D3-F449-B365-79086F185E7C}"/>
              </a:ext>
            </a:extLst>
          </p:cNvPr>
          <p:cNvSpPr/>
          <p:nvPr userDrawn="1"/>
        </p:nvSpPr>
        <p:spPr>
          <a:xfrm>
            <a:off x="0" y="6228691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28A79C7-6E3C-2449-ADEA-84AD333BE789}"/>
              </a:ext>
            </a:extLst>
          </p:cNvPr>
          <p:cNvSpPr txBox="1">
            <a:spLocks/>
          </p:cNvSpPr>
          <p:nvPr userDrawn="1"/>
        </p:nvSpPr>
        <p:spPr>
          <a:xfrm>
            <a:off x="1524000" y="6307117"/>
            <a:ext cx="9144000" cy="373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600" b="1" i="0" dirty="0">
                <a:solidFill>
                  <a:schemeClr val="bg1"/>
                </a:solidFill>
                <a:latin typeface="Barlow Semi Condensed Medium" pitchFamily="2" charset="77"/>
              </a:rPr>
              <a:t>Le Centre de Gestion</a:t>
            </a:r>
            <a:r>
              <a:rPr lang="fr-FR" sz="1400" b="0" i="0" dirty="0">
                <a:solidFill>
                  <a:schemeClr val="bg1"/>
                </a:solidFill>
                <a:latin typeface="Barlow Semi Condensed Medium" pitchFamily="2" charset="77"/>
              </a:rPr>
              <a:t>, </a:t>
            </a:r>
            <a:r>
              <a:rPr lang="fr-FR" sz="1400" b="0" i="1" dirty="0">
                <a:solidFill>
                  <a:schemeClr val="bg1"/>
                </a:solidFill>
                <a:latin typeface="Barlow Semi Condensed Medium" pitchFamily="2" charset="77"/>
              </a:rPr>
              <a:t>un appui au quotidien pour la gestion des ressources humaines</a:t>
            </a:r>
          </a:p>
        </p:txBody>
      </p:sp>
      <p:pic>
        <p:nvPicPr>
          <p:cNvPr id="12" name="Image 11" descr="Une image contenant texte, carte de visite, enveloppe, graphiques vectoriels&#10;&#10;Description générée automatiquement">
            <a:extLst>
              <a:ext uri="{FF2B5EF4-FFF2-40B4-BE49-F238E27FC236}">
                <a16:creationId xmlns:a16="http://schemas.microsoft.com/office/drawing/2014/main" id="{4B64BC01-FB3C-404A-8AFF-F33A3FFD0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2982" y="6068156"/>
            <a:ext cx="338001" cy="338001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BE5C430-AF13-9044-9AE3-C8048A6F9B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4950" y="2479675"/>
            <a:ext cx="6443663" cy="75438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>
                <a:solidFill>
                  <a:schemeClr val="bg2">
                    <a:lumMod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F5DA6A2-B4D2-4A45-A634-5702F2F74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4950" y="3343275"/>
            <a:ext cx="6443663" cy="995363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205210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32C2E8ED-3059-0A4D-920C-7F421D6DBC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4950" y="2479675"/>
            <a:ext cx="6443663" cy="75438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49F35ABE-8775-F94D-8BC0-DA5F8FC83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4950" y="3343275"/>
            <a:ext cx="6443663" cy="995363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>
                <a:solidFill>
                  <a:schemeClr val="bg2">
                    <a:lumMod val="75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A2CAC2A-505B-B947-88FF-57AF54786B75}"/>
              </a:ext>
            </a:extLst>
          </p:cNvPr>
          <p:cNvCxnSpPr>
            <a:cxnSpLocks/>
          </p:cNvCxnSpPr>
          <p:nvPr userDrawn="1"/>
        </p:nvCxnSpPr>
        <p:spPr>
          <a:xfrm>
            <a:off x="1354667" y="2259106"/>
            <a:ext cx="9601200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C9B8F18-3D82-F644-8F21-E7BD13455910}"/>
              </a:ext>
            </a:extLst>
          </p:cNvPr>
          <p:cNvCxnSpPr>
            <a:cxnSpLocks/>
          </p:cNvCxnSpPr>
          <p:nvPr userDrawn="1"/>
        </p:nvCxnSpPr>
        <p:spPr>
          <a:xfrm>
            <a:off x="1354667" y="4731372"/>
            <a:ext cx="9601200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B87BE1D-17BC-934B-9EA2-FCEFDDA94E2B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25" name="Image 2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A9BDFF26-53A1-C941-A4A6-BB3FBF996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7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BE5C430-AF13-9044-9AE3-C8048A6F9B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1" y="2479674"/>
            <a:ext cx="4724400" cy="760025"/>
          </a:xfrm>
        </p:spPr>
        <p:txBody>
          <a:bodyPr>
            <a:normAutofit/>
          </a:bodyPr>
          <a:lstStyle>
            <a:lvl1pPr marL="0" indent="0" algn="l">
              <a:buNone/>
              <a:defRPr sz="48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F5DA6A2-B4D2-4A45-A634-5702F2F74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3343275"/>
            <a:ext cx="4724400" cy="995363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>
                <a:solidFill>
                  <a:schemeClr val="bg2">
                    <a:lumMod val="9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C4890E85-2AF7-CF45-8E8F-8D061F6BB0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238" y="508000"/>
            <a:ext cx="5100637" cy="520223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5014FA-9912-1144-81BD-623660853204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6EBDDA2-91FA-AC46-BBE3-B30D40529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1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3B17E-C834-2D45-8EEA-78211DFB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457201"/>
            <a:ext cx="5557837" cy="690880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02538E-E51F-5341-8D65-C3A5CA280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172811"/>
            <a:ext cx="5426075" cy="477371"/>
          </a:xfrm>
        </p:spPr>
        <p:txBody>
          <a:bodyPr/>
          <a:lstStyle>
            <a:lvl1pPr marL="0" indent="0">
              <a:buNone/>
              <a:defRPr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4656303-D931-BB4D-865D-896F316878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3931" y="2183611"/>
            <a:ext cx="4757737" cy="428475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A6358F6-35FB-E441-AABB-6C84F7B7D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763" y="2773113"/>
            <a:ext cx="5557837" cy="9518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0C9E4DA0-39EB-5741-8CED-6A2C0FDD50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3931" y="4139286"/>
            <a:ext cx="5138737" cy="296053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BD2C54"/>
                </a:solidFill>
                <a:latin typeface="Barlow Condensed Medium" pitchFamily="2" charset="77"/>
              </a:defRPr>
            </a:lvl1pPr>
          </a:lstStyle>
          <a:p>
            <a:pPr lvl="0"/>
            <a:r>
              <a:rPr lang="fr-FR" dirty="0"/>
              <a:t>INTERTITRE PETIT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842CE7A7-6AB9-394F-B439-518F627B2F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763" y="4604386"/>
            <a:ext cx="5557837" cy="871538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1pPr>
            <a:lvl2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2pPr>
            <a:lvl3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3pPr>
            <a:lvl4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4pPr>
            <a:lvl5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</a:defRPr>
            </a:lvl5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076358A3-8234-6D4E-BF58-20E21C0D83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691" y="650875"/>
            <a:ext cx="3874577" cy="5034165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157D7F-DA88-814A-ADC9-59ED5355A153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32" name="Image 3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139670C-6E77-D444-8148-2AF25406F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3B17E-C834-2D45-8EEA-78211DFB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457201"/>
            <a:ext cx="5557837" cy="690880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02538E-E51F-5341-8D65-C3A5CA280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322070"/>
            <a:ext cx="5426075" cy="477371"/>
          </a:xfrm>
        </p:spPr>
        <p:txBody>
          <a:bodyPr/>
          <a:lstStyle>
            <a:lvl1pPr marL="0" indent="0">
              <a:buNone/>
              <a:defRPr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A6358F6-35FB-E441-AABB-6C84F7B7D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9750" y="2322513"/>
            <a:ext cx="4436733" cy="13957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Barlow Condensed Medium" pitchFamily="2" charset="77"/>
              <a:cs typeface="Arial" panose="020B0604020202020204" pitchFamily="34" charset="0"/>
            </a:endParaRP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244DFCD0-5271-5C4A-8A8B-529367F7B44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9763" y="2322513"/>
            <a:ext cx="6245225" cy="3586162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0D60F0-382B-E145-8E43-C8AF4ABBF443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19" name="Image 1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38D59B8-1533-3845-8EFB-D08909FB1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3BD03DE-2625-8A46-9FFA-C4EC1DB1D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29475" y="3802386"/>
            <a:ext cx="4437063" cy="204946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</p:txBody>
      </p:sp>
    </p:spTree>
    <p:extLst>
      <p:ext uri="{BB962C8B-B14F-4D97-AF65-F5344CB8AC3E}">
        <p14:creationId xmlns:p14="http://schemas.microsoft.com/office/powerpoint/2010/main" val="249096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3B17E-C834-2D45-8EEA-78211DFB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457201"/>
            <a:ext cx="5557837" cy="690880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GROS 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002538E-E51F-5341-8D65-C3A5CA2805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3" y="1322070"/>
            <a:ext cx="5426075" cy="477371"/>
          </a:xfrm>
        </p:spPr>
        <p:txBody>
          <a:bodyPr/>
          <a:lstStyle>
            <a:lvl1pPr marL="0" indent="0">
              <a:buNone/>
              <a:defRPr b="1" i="0">
                <a:solidFill>
                  <a:srgbClr val="BD2C54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DD252964-7F86-E141-AD4C-604EF45ACE6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9763" y="2281239"/>
            <a:ext cx="5856287" cy="2320958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2A963-6FE3-114F-B0B3-BBBD92773229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2D9A8CD-BB37-9942-9653-AE38B60B8B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230C8353-6E53-6A49-AA42-3C116DBCE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9750" y="1416580"/>
            <a:ext cx="4436733" cy="139573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  <a:p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Barlow Condensed Medium" pitchFamily="2" charset="77"/>
              <a:cs typeface="Arial" panose="020B0604020202020204" pitchFamily="34" charset="0"/>
            </a:endParaRP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A21DF79-BFF8-C844-9C63-3502CF3846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29475" y="2896453"/>
            <a:ext cx="4437063" cy="204946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>
              <a:defRPr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cs typeface="Arial" panose="020B0604020202020204" pitchFamily="34" charset="0"/>
              </a:rPr>
              <a:t>Intro Le Centre de Gestion a mis en place des contrats pour formaliser la relation juridique entre l’employeur (le Centre de Gestion) et l’agent contractuel.</a:t>
            </a:r>
          </a:p>
        </p:txBody>
      </p:sp>
    </p:spTree>
    <p:extLst>
      <p:ext uri="{BB962C8B-B14F-4D97-AF65-F5344CB8AC3E}">
        <p14:creationId xmlns:p14="http://schemas.microsoft.com/office/powerpoint/2010/main" val="214723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3B17E-C834-2D45-8EEA-78211DFBB5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3" y="457201"/>
            <a:ext cx="5557837" cy="690880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tx1">
                    <a:lumMod val="50000"/>
                    <a:lumOff val="50000"/>
                  </a:schemeClr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fr-FR" dirty="0"/>
              <a:t>CONTACTS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550275-67E5-9A43-92F5-3ADF60714C8E}"/>
              </a:ext>
            </a:extLst>
          </p:cNvPr>
          <p:cNvSpPr/>
          <p:nvPr userDrawn="1"/>
        </p:nvSpPr>
        <p:spPr>
          <a:xfrm>
            <a:off x="0" y="6228690"/>
            <a:ext cx="12192000" cy="629310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D2C54"/>
              </a:solidFill>
            </a:endParaRPr>
          </a:p>
        </p:txBody>
      </p:sp>
      <p:pic>
        <p:nvPicPr>
          <p:cNvPr id="22" name="Image 2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0E649E5-1DA4-224C-BD77-8DA346A58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401" y="6383526"/>
            <a:ext cx="973667" cy="3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EB7162C-7C59-F248-BED8-E6627ACBD610}"/>
              </a:ext>
            </a:extLst>
          </p:cNvPr>
          <p:cNvSpPr/>
          <p:nvPr userDrawn="1"/>
        </p:nvSpPr>
        <p:spPr>
          <a:xfrm>
            <a:off x="0" y="4680488"/>
            <a:ext cx="8198603" cy="2177512"/>
          </a:xfrm>
          <a:prstGeom prst="rect">
            <a:avLst/>
          </a:prstGeom>
          <a:solidFill>
            <a:srgbClr val="BE2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BE235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394C15-2A30-7B48-B48B-6032F07B500D}"/>
              </a:ext>
            </a:extLst>
          </p:cNvPr>
          <p:cNvSpPr/>
          <p:nvPr userDrawn="1"/>
        </p:nvSpPr>
        <p:spPr>
          <a:xfrm>
            <a:off x="8198602" y="0"/>
            <a:ext cx="39933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E2352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82957CD-191D-1347-A430-3D75ABD14532}"/>
              </a:ext>
            </a:extLst>
          </p:cNvPr>
          <p:cNvSpPr txBox="1"/>
          <p:nvPr userDrawn="1"/>
        </p:nvSpPr>
        <p:spPr>
          <a:xfrm>
            <a:off x="1356103" y="2177512"/>
            <a:ext cx="544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 Medium" pitchFamily="2" charset="77"/>
                <a:cs typeface="Arial" panose="020B0604020202020204" pitchFamily="34" charset="0"/>
              </a:rPr>
              <a:t>Merci pour votre attention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56CEB76D-230F-BD4C-BDFB-9BF222E67BCC}"/>
              </a:ext>
            </a:extLst>
          </p:cNvPr>
          <p:cNvSpPr txBox="1">
            <a:spLocks/>
          </p:cNvSpPr>
          <p:nvPr userDrawn="1"/>
        </p:nvSpPr>
        <p:spPr>
          <a:xfrm>
            <a:off x="591283" y="5287463"/>
            <a:ext cx="4745065" cy="681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1800" b="0" i="0" dirty="0">
                <a:solidFill>
                  <a:schemeClr val="bg1"/>
                </a:solidFill>
                <a:latin typeface="Barlow Condensed Medium" pitchFamily="2" charset="77"/>
              </a:rPr>
              <a:t>Ensemble, soutenons les métiers</a:t>
            </a:r>
          </a:p>
          <a:p>
            <a:pPr algn="l"/>
            <a:r>
              <a:rPr lang="fr-FR" sz="1800" b="0" i="0" dirty="0">
                <a:solidFill>
                  <a:schemeClr val="bg1"/>
                </a:solidFill>
                <a:latin typeface="Barlow Condensed Medium" pitchFamily="2" charset="77"/>
              </a:rPr>
              <a:t>Publics territoriaux !</a:t>
            </a:r>
          </a:p>
        </p:txBody>
      </p:sp>
      <p:pic>
        <p:nvPicPr>
          <p:cNvPr id="33" name="Image 3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5E062C-AA77-5846-ABBA-3F4C04E649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6281" y="5062509"/>
            <a:ext cx="2990802" cy="981829"/>
          </a:xfrm>
          <a:prstGeom prst="rect">
            <a:avLst/>
          </a:prstGeom>
        </p:spPr>
      </p:pic>
      <p:pic>
        <p:nvPicPr>
          <p:cNvPr id="34" name="Image 33" descr="Une image contenant texte, carte de visite, enveloppe, graphiques vectoriels&#10;&#10;Description générée automatiquement">
            <a:extLst>
              <a:ext uri="{FF2B5EF4-FFF2-40B4-BE49-F238E27FC236}">
                <a16:creationId xmlns:a16="http://schemas.microsoft.com/office/drawing/2014/main" id="{1E77E363-BF83-D94F-A6D5-30136D049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0678" y="4302523"/>
            <a:ext cx="815890" cy="815890"/>
          </a:xfrm>
          <a:prstGeom prst="rect">
            <a:avLst/>
          </a:prstGeom>
        </p:spPr>
      </p:pic>
      <p:sp>
        <p:nvSpPr>
          <p:cNvPr id="35" name="Titre 1">
            <a:extLst>
              <a:ext uri="{FF2B5EF4-FFF2-40B4-BE49-F238E27FC236}">
                <a16:creationId xmlns:a16="http://schemas.microsoft.com/office/drawing/2014/main" id="{22263054-67DE-2B4C-9501-CC6BE2991BCD}"/>
              </a:ext>
            </a:extLst>
          </p:cNvPr>
          <p:cNvSpPr txBox="1">
            <a:spLocks/>
          </p:cNvSpPr>
          <p:nvPr userDrawn="1"/>
        </p:nvSpPr>
        <p:spPr>
          <a:xfrm>
            <a:off x="8960602" y="1532481"/>
            <a:ext cx="2900767" cy="3148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7 rue Condorcet CS 70007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63 063 Clermont-Ferrand Cedex 1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04 73 28 59 80  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accueil@cdg63.fr  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cdg63.fr</a:t>
            </a:r>
          </a:p>
          <a:p>
            <a:pPr algn="l">
              <a:lnSpc>
                <a:spcPct val="110000"/>
              </a:lnSpc>
            </a:pPr>
            <a: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/>
            </a:r>
            <a:br>
              <a:rPr lang="fr-FR" sz="16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endParaRPr lang="fr-FR" sz="1600" b="0" i="0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arlow Condensed Medium" pitchFamily="2" charset="77"/>
              <a:ea typeface="+mj-ea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Ouverture au public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du lundi au vendredi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de 8h30 à 12h </a:t>
            </a:r>
            <a:b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</a:br>
            <a:r>
              <a:rPr lang="fr-FR" sz="16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arlow Condensed Medium" pitchFamily="2" charset="77"/>
                <a:ea typeface="+mj-ea"/>
                <a:cs typeface="Arial" panose="020B0604020202020204" pitchFamily="34" charset="0"/>
              </a:rPr>
              <a:t>et de 13h30 à 16h30.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5DE8175-0302-B34A-8636-5A82F9D577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81114" y="2804585"/>
            <a:ext cx="206380" cy="20638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5BFBF4F-FDFB-6C45-BC78-54BF913429C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04742" y="1766163"/>
            <a:ext cx="159124" cy="159124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2AC3916-35E9-D04B-A387-95E149B9CA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4401" y="2254163"/>
            <a:ext cx="239806" cy="239806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5FA9E47E-661F-F34F-BC08-CF42926106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64401" y="2523771"/>
            <a:ext cx="251012" cy="2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1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D9916E-381D-DC46-8DC6-238B78E1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1EC98D-8233-FE4B-ABB4-8972D8C8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2BEADD-6776-6649-80E9-FD7223EF1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F97FC-340B-7240-B924-5A339F80FA59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799109-C5FD-BE47-B5C1-1F8E5F58C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8F95E1-4B94-0546-86BE-7C74C4A03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EC02-F408-B546-9D74-306F62B057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12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arlow Condense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Barlow Condense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 Condense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arlow Condense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 Condense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 Condense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cnracl.retraites.fr/employeur/actualites/saisie-dune-demande-de-retraite-progressive-dans-pep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dg63.fr/connaitre-le-cdg-63/publications-du-cdg/?_sft_media_folder=lettres-dinformation-1674134417-1" TargetMode="External"/><Relationship Id="rId4" Type="http://schemas.openxmlformats.org/officeDocument/2006/relationships/hyperlink" Target="https://www.cnracl.retraites.fr/employeur/actualites/ouverture-du-nouveau-simulateur-de-depart-la-retraite-cnrac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dg63.fr/parcours-professionnel/retraites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loda/article_lc/LEGIARTI000039392460" TargetMode="External"/><Relationship Id="rId2" Type="http://schemas.openxmlformats.org/officeDocument/2006/relationships/hyperlink" Target="https://www.cnracl.retraites.fr/employeur/actualites/augmentation-des-taux-cotisations-contribution-et-surcotisation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racl.retraites.fr/employeur/invalidit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hyperlink" Target="https://www.cnracl.retraites.fr/employeur/invalidite/imprimes-invalidite-et-notices-explicativ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cnracl.retraites.fr/employeur/actualites/consultez-vos-courriers-sur-votre-plateforme-pep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653731B-5DED-6B4D-A2E5-660FEBA46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7664" y="2487621"/>
            <a:ext cx="8113221" cy="964680"/>
          </a:xfrm>
        </p:spPr>
        <p:txBody>
          <a:bodyPr anchor="ctr" anchorCtr="0">
            <a:normAutofit fontScale="92500"/>
          </a:bodyPr>
          <a:lstStyle/>
          <a:p>
            <a:r>
              <a:rPr lang="fr-FR" dirty="0" smtClean="0"/>
              <a:t>ACTUALITÉS DES PROCÉDURES CNRACL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9BEEEB-C804-144B-B7BA-0426602DCB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74950" y="3684537"/>
            <a:ext cx="6443663" cy="689352"/>
          </a:xfrm>
        </p:spPr>
        <p:txBody>
          <a:bodyPr/>
          <a:lstStyle/>
          <a:p>
            <a:r>
              <a:rPr lang="fr-FR" dirty="0" smtClean="0"/>
              <a:t>Matinale du 21 mars 2024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7648B1D-6920-E344-B792-0DB803A37D6D}"/>
              </a:ext>
            </a:extLst>
          </p:cNvPr>
          <p:cNvCxnSpPr>
            <a:cxnSpLocks/>
          </p:cNvCxnSpPr>
          <p:nvPr/>
        </p:nvCxnSpPr>
        <p:spPr>
          <a:xfrm>
            <a:off x="1354667" y="4731372"/>
            <a:ext cx="9601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648B1D-6920-E344-B792-0DB803A37D6D}"/>
              </a:ext>
            </a:extLst>
          </p:cNvPr>
          <p:cNvCxnSpPr>
            <a:cxnSpLocks/>
          </p:cNvCxnSpPr>
          <p:nvPr/>
        </p:nvCxnSpPr>
        <p:spPr>
          <a:xfrm>
            <a:off x="1354667" y="2173229"/>
            <a:ext cx="96012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5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639763" y="2700069"/>
            <a:ext cx="5557837" cy="69088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Retraite progressive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639763" y="3487300"/>
            <a:ext cx="5426075" cy="477371"/>
          </a:xfrm>
        </p:spPr>
        <p:txBody>
          <a:bodyPr/>
          <a:lstStyle/>
          <a:p>
            <a:r>
              <a:rPr lang="fr-FR" dirty="0" smtClean="0"/>
              <a:t>Présentation du </a:t>
            </a:r>
            <a:r>
              <a:rPr lang="fr-FR" dirty="0"/>
              <a:t>site info-retraite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1"/>
          <a:stretch/>
        </p:blipFill>
        <p:spPr>
          <a:xfrm>
            <a:off x="5736094" y="129396"/>
            <a:ext cx="4752984" cy="5986732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/>
        </p:nvCxnSpPr>
        <p:spPr>
          <a:xfrm>
            <a:off x="737616" y="2432842"/>
            <a:ext cx="4264152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/>
        </p:nvCxnSpPr>
        <p:spPr>
          <a:xfrm>
            <a:off x="737616" y="4212874"/>
            <a:ext cx="4264152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AD14D1-9EB1-3545-BBD0-C31ED6B8F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771" y="1099241"/>
            <a:ext cx="8400720" cy="477371"/>
          </a:xfrm>
        </p:spPr>
        <p:txBody>
          <a:bodyPr>
            <a:normAutofit/>
          </a:bodyPr>
          <a:lstStyle/>
          <a:p>
            <a:r>
              <a:rPr lang="fr-FR" dirty="0" smtClean="0"/>
              <a:t>La procédure</a:t>
            </a:r>
            <a:endParaRPr lang="fr-FR" dirty="0"/>
          </a:p>
          <a:p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767779" y="1685499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Retraite progressive</a:t>
            </a:r>
            <a:endParaRPr lang="fr-FR" sz="3200" dirty="0"/>
          </a:p>
          <a:p>
            <a:pPr lvl="0"/>
            <a:endParaRPr lang="fr-FR" sz="3200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4132EC1-B7D6-E742-85C3-55FD44758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2" y="2366942"/>
            <a:ext cx="10574577" cy="514281"/>
          </a:xfrm>
        </p:spPr>
        <p:txBody>
          <a:bodyPr>
            <a:normAutofit fontScale="92500"/>
          </a:bodyPr>
          <a:lstStyle/>
          <a:p>
            <a:r>
              <a:rPr lang="fr-FR" sz="2000" dirty="0" smtClean="0"/>
              <a:t>Depuis le </a:t>
            </a:r>
            <a:r>
              <a:rPr lang="fr-FR" sz="2000" b="1" dirty="0" smtClean="0"/>
              <a:t>25 janvier 2024</a:t>
            </a:r>
            <a:r>
              <a:rPr lang="fr-FR" sz="2000" dirty="0" smtClean="0"/>
              <a:t>, </a:t>
            </a:r>
            <a:r>
              <a:rPr lang="fr-FR" sz="2000" dirty="0" smtClean="0">
                <a:hlinkClick r:id="rId2"/>
              </a:rPr>
              <a:t>instruction des demandes de retraite progressive</a:t>
            </a:r>
            <a:r>
              <a:rPr lang="fr-FR" sz="2000" dirty="0" smtClean="0"/>
              <a:t> dans l’application « </a:t>
            </a:r>
            <a:r>
              <a:rPr lang="fr-FR" sz="2000" b="1" dirty="0" smtClean="0"/>
              <a:t>liquidation de pension</a:t>
            </a:r>
            <a:r>
              <a:rPr lang="fr-FR" sz="2000" dirty="0" smtClean="0"/>
              <a:t> »</a:t>
            </a:r>
          </a:p>
          <a:p>
            <a:endParaRPr lang="fr-FR" sz="2000" b="1" dirty="0"/>
          </a:p>
        </p:txBody>
      </p:sp>
      <p:pic>
        <p:nvPicPr>
          <p:cNvPr id="12" name="Espace réservé pour une image 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r="977"/>
          <a:stretch>
            <a:fillRect/>
          </a:stretch>
        </p:blipFill>
        <p:spPr>
          <a:xfrm>
            <a:off x="9877756" y="209347"/>
            <a:ext cx="1871422" cy="19086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635" y="3260913"/>
            <a:ext cx="8187283" cy="2458400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2663024" y="4346276"/>
            <a:ext cx="2495572" cy="531981"/>
          </a:xfrm>
          <a:prstGeom prst="ellipse">
            <a:avLst/>
          </a:prstGeom>
          <a:noFill/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7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AD14D1-9EB1-3545-BBD0-C31ED6B8F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2" y="1121970"/>
            <a:ext cx="8400720" cy="477371"/>
          </a:xfrm>
        </p:spPr>
        <p:txBody>
          <a:bodyPr>
            <a:normAutofit/>
          </a:bodyPr>
          <a:lstStyle/>
          <a:p>
            <a:r>
              <a:rPr lang="fr-FR" dirty="0" smtClean="0"/>
              <a:t>La procédure</a:t>
            </a:r>
            <a:endParaRPr lang="fr-FR" dirty="0"/>
          </a:p>
          <a:p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732976" y="1731219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Retraite progressive</a:t>
            </a:r>
            <a:endParaRPr lang="fr-FR" sz="3600" dirty="0"/>
          </a:p>
          <a:p>
            <a:pPr lvl="0"/>
            <a:endParaRPr lang="fr-FR" sz="3600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4132EC1-B7D6-E742-85C3-55FD44758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2" y="2366942"/>
            <a:ext cx="10574577" cy="51428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Pour les conventionnés avec le service Retraites du CDG63 :</a:t>
            </a:r>
          </a:p>
          <a:p>
            <a:endParaRPr lang="fr-FR" sz="2000" b="1" dirty="0"/>
          </a:p>
        </p:txBody>
      </p:sp>
      <p:pic>
        <p:nvPicPr>
          <p:cNvPr id="12" name="Espace réservé pour une image 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r="977"/>
          <a:stretch>
            <a:fillRect/>
          </a:stretch>
        </p:blipFill>
        <p:spPr>
          <a:xfrm>
            <a:off x="9877756" y="209347"/>
            <a:ext cx="1871422" cy="19086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675" y="3949166"/>
            <a:ext cx="6350718" cy="13386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6" y="2931139"/>
            <a:ext cx="4745213" cy="1687363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102022" y="4010493"/>
            <a:ext cx="816688" cy="0"/>
          </a:xfrm>
          <a:prstGeom prst="straightConnector1">
            <a:avLst/>
          </a:prstGeom>
          <a:ln w="57150">
            <a:solidFill>
              <a:srgbClr val="BD2C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6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767710"/>
            <a:ext cx="5583381" cy="130144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dirty="0" smtClean="0"/>
              <a:t>Nouvel outil </a:t>
            </a:r>
            <a:r>
              <a:rPr lang="fr-FR" dirty="0" err="1" smtClean="0"/>
              <a:t>PEP’s</a:t>
            </a:r>
            <a:r>
              <a:rPr lang="fr-FR" dirty="0" smtClean="0"/>
              <a:t> </a:t>
            </a:r>
          </a:p>
          <a:p>
            <a:pPr lvl="0"/>
            <a:r>
              <a:rPr lang="fr-FR" dirty="0" smtClean="0"/>
              <a:t>Simulation de calculs</a:t>
            </a: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/>
        </p:nvCxnSpPr>
        <p:spPr>
          <a:xfrm>
            <a:off x="6096000" y="2259106"/>
            <a:ext cx="3123304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/>
        </p:nvCxnSpPr>
        <p:spPr>
          <a:xfrm>
            <a:off x="6096000" y="4560346"/>
            <a:ext cx="3123304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pour une image 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49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24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AD14D1-9EB1-3545-BBD0-C31ED6B8F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3" y="1322070"/>
            <a:ext cx="8400720" cy="477371"/>
          </a:xfrm>
        </p:spPr>
        <p:txBody>
          <a:bodyPr>
            <a:normAutofit/>
          </a:bodyPr>
          <a:lstStyle/>
          <a:p>
            <a:r>
              <a:rPr lang="fr-FR" dirty="0" smtClean="0"/>
              <a:t>Simulation de retraite CNRACL</a:t>
            </a:r>
            <a:endParaRPr lang="fr-FR" dirty="0"/>
          </a:p>
          <a:p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3" y="1987251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Nouvel outil </a:t>
            </a:r>
            <a:r>
              <a:rPr lang="fr-FR" dirty="0" err="1" smtClean="0"/>
              <a:t>PEP’s</a:t>
            </a:r>
            <a:endParaRPr lang="fr-FR" dirty="0"/>
          </a:p>
          <a:p>
            <a:pPr lvl="0"/>
            <a:endParaRPr lang="fr-FR" dirty="0"/>
          </a:p>
        </p:txBody>
      </p:sp>
      <p:pic>
        <p:nvPicPr>
          <p:cNvPr id="10" name="Espace réservé pour une image 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4912"/>
          <a:stretch>
            <a:fillRect/>
          </a:stretch>
        </p:blipFill>
        <p:spPr>
          <a:xfrm>
            <a:off x="9826489" y="357381"/>
            <a:ext cx="1921373" cy="1959645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 rotWithShape="1">
          <a:blip r:embed="rId3"/>
          <a:srcRect t="18925" r="23341" b="14130"/>
          <a:stretch/>
        </p:blipFill>
        <p:spPr bwMode="auto">
          <a:xfrm>
            <a:off x="278674" y="2317026"/>
            <a:ext cx="7907383" cy="3813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8712306" y="2596379"/>
            <a:ext cx="32010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Barlow Condensed" pitchFamily="2" charset="77"/>
              </a:rPr>
              <a:t>A compter du 1</a:t>
            </a:r>
            <a:r>
              <a:rPr lang="fr-FR" sz="2000" b="1" baseline="30000" dirty="0" smtClean="0">
                <a:latin typeface="Barlow Condensed" pitchFamily="2" charset="77"/>
              </a:rPr>
              <a:t>er</a:t>
            </a:r>
            <a:r>
              <a:rPr lang="fr-FR" sz="2000" b="1" dirty="0" smtClean="0">
                <a:latin typeface="Barlow Condensed" pitchFamily="2" charset="77"/>
              </a:rPr>
              <a:t> janvier 2024* </a:t>
            </a:r>
            <a:r>
              <a:rPr lang="fr-FR" sz="2000" dirty="0" smtClean="0">
                <a:latin typeface="Barlow Condensed" pitchFamily="2" charset="77"/>
              </a:rPr>
              <a:t>:</a:t>
            </a:r>
          </a:p>
          <a:p>
            <a:r>
              <a:rPr lang="fr-FR" sz="2000" dirty="0">
                <a:latin typeface="Barlow Condensed" pitchFamily="2" charset="77"/>
                <a:sym typeface="Wingdings" panose="05000000000000000000" pitchFamily="2" charset="2"/>
              </a:rPr>
              <a:t></a:t>
            </a:r>
            <a:r>
              <a:rPr lang="fr-FR" sz="2000" dirty="0" smtClean="0">
                <a:latin typeface="Barlow Condensed" pitchFamily="2" charset="77"/>
                <a:sym typeface="Wingdings" panose="05000000000000000000" pitchFamily="2" charset="2"/>
                <a:hlinkClick r:id="rId4"/>
              </a:rPr>
              <a:t>déploiement du service « Simulation de retraite CNRACL »</a:t>
            </a:r>
            <a:endParaRPr lang="fr-FR" sz="2000" dirty="0" smtClean="0">
              <a:latin typeface="Barlow Condensed" pitchFamily="2" charset="77"/>
              <a:sym typeface="Wingdings" panose="05000000000000000000" pitchFamily="2" charset="2"/>
            </a:endParaRPr>
          </a:p>
          <a:p>
            <a:endParaRPr lang="fr-FR" sz="2000" dirty="0">
              <a:latin typeface="Barlow Condensed" pitchFamily="2" charset="77"/>
            </a:endParaRPr>
          </a:p>
          <a:p>
            <a:r>
              <a:rPr lang="fr-FR" sz="2000" b="1" dirty="0" smtClean="0">
                <a:latin typeface="Barlow Condensed" pitchFamily="2" charset="77"/>
              </a:rPr>
              <a:t>A </a:t>
            </a:r>
            <a:r>
              <a:rPr lang="fr-FR" sz="2000" b="1" dirty="0">
                <a:latin typeface="Barlow Condensed" pitchFamily="2" charset="77"/>
              </a:rPr>
              <a:t>compter du 1er juin </a:t>
            </a:r>
            <a:r>
              <a:rPr lang="fr-FR" sz="2000" b="1" dirty="0" smtClean="0">
                <a:latin typeface="Barlow Condensed" pitchFamily="2" charset="77"/>
              </a:rPr>
              <a:t>2024 </a:t>
            </a:r>
            <a:r>
              <a:rPr lang="fr-FR" sz="2000" dirty="0" smtClean="0">
                <a:latin typeface="Barlow Condensed" pitchFamily="2" charset="77"/>
              </a:rPr>
              <a:t>:</a:t>
            </a:r>
          </a:p>
          <a:p>
            <a:r>
              <a:rPr lang="fr-FR" sz="2000" dirty="0" smtClean="0">
                <a:latin typeface="Barlow Condensed" pitchFamily="2" charset="77"/>
                <a:sym typeface="Wingdings" panose="05000000000000000000" pitchFamily="2" charset="2"/>
              </a:rPr>
              <a:t>suppression du service « Estimation de pension CNRACL »</a:t>
            </a:r>
          </a:p>
          <a:p>
            <a:endParaRPr lang="fr-FR" sz="2000" dirty="0" smtClean="0">
              <a:latin typeface="Barlow Condensed" pitchFamily="2" charset="77"/>
              <a:sym typeface="Wingdings" panose="05000000000000000000" pitchFamily="2" charset="2"/>
            </a:endParaRPr>
          </a:p>
          <a:p>
            <a:endParaRPr lang="fr-FR" sz="2000" dirty="0">
              <a:latin typeface="Barlow Condensed" pitchFamily="2" charset="77"/>
              <a:sym typeface="Wingdings" panose="05000000000000000000" pitchFamily="2" charset="2"/>
            </a:endParaRPr>
          </a:p>
          <a:p>
            <a:endParaRPr lang="fr-FR" sz="2000" dirty="0" smtClean="0">
              <a:latin typeface="Barlow Condensed" pitchFamily="2" charset="77"/>
              <a:sym typeface="Wingdings" panose="05000000000000000000" pitchFamily="2" charset="2"/>
            </a:endParaRPr>
          </a:p>
          <a:p>
            <a:r>
              <a:rPr lang="fr-FR" sz="1400" i="1" dirty="0" smtClean="0">
                <a:latin typeface="Barlow Condensed" pitchFamily="2" charset="77"/>
                <a:sym typeface="Wingdings" panose="05000000000000000000" pitchFamily="2" charset="2"/>
              </a:rPr>
              <a:t>*</a:t>
            </a:r>
            <a:r>
              <a:rPr lang="fr-FR" sz="1400" i="1" dirty="0" smtClean="0">
                <a:latin typeface="Barlow Condensed" pitchFamily="2" charset="77"/>
                <a:sym typeface="Wingdings" panose="05000000000000000000" pitchFamily="2" charset="2"/>
                <a:hlinkClick r:id="rId5"/>
              </a:rPr>
              <a:t>référence « CDG info » de février 2024</a:t>
            </a:r>
            <a:endParaRPr lang="fr-FR" sz="1400" i="1" dirty="0" smtClean="0">
              <a:latin typeface="Barlow Condensed" pitchFamily="2" charset="77"/>
              <a:sym typeface="Wingdings" panose="05000000000000000000" pitchFamily="2" charset="2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5958113" y="3647894"/>
            <a:ext cx="1129211" cy="766354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037942" y="3613060"/>
            <a:ext cx="969555" cy="836022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42263" y="4957958"/>
            <a:ext cx="2708366" cy="1001486"/>
          </a:xfrm>
          <a:prstGeom prst="rect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64997" y="4069080"/>
            <a:ext cx="1650591" cy="483325"/>
          </a:xfrm>
          <a:prstGeom prst="ellipse">
            <a:avLst/>
          </a:prstGeom>
          <a:noFill/>
          <a:ln w="3810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0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924464"/>
            <a:ext cx="5583381" cy="1301449"/>
          </a:xfrm>
        </p:spPr>
        <p:txBody>
          <a:bodyPr>
            <a:normAutofit/>
          </a:bodyPr>
          <a:lstStyle/>
          <a:p>
            <a:pPr lvl="0"/>
            <a:r>
              <a:rPr lang="fr-FR" dirty="0" err="1"/>
              <a:t>M</a:t>
            </a:r>
            <a:r>
              <a:rPr lang="fr-FR" dirty="0" err="1" smtClean="0"/>
              <a:t>ulticomptes</a:t>
            </a:r>
            <a:r>
              <a:rPr lang="fr-FR" dirty="0" smtClean="0"/>
              <a:t> </a:t>
            </a:r>
            <a:r>
              <a:rPr lang="fr-FR" dirty="0" err="1"/>
              <a:t>PEP’s</a:t>
            </a:r>
            <a:r>
              <a:rPr lang="fr-FR" dirty="0"/>
              <a:t> 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/>
        </p:nvCxnSpPr>
        <p:spPr>
          <a:xfrm>
            <a:off x="6096000" y="2259106"/>
            <a:ext cx="3123304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/>
        </p:nvCxnSpPr>
        <p:spPr>
          <a:xfrm>
            <a:off x="6096000" y="4560346"/>
            <a:ext cx="3123304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pour une image  6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r="15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51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F62C82-6AD2-0C45-9DAE-19D1F0CFF8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3869354"/>
            <a:ext cx="4602797" cy="1947971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Dans le cadre de la convention assistance retraites, </a:t>
            </a:r>
            <a:r>
              <a:rPr lang="fr-FR" b="1" dirty="0" smtClean="0"/>
              <a:t>à </a:t>
            </a:r>
            <a:r>
              <a:rPr lang="fr-FR" b="1" dirty="0"/>
              <a:t>compter du 1</a:t>
            </a:r>
            <a:r>
              <a:rPr lang="fr-FR" b="1" baseline="30000" dirty="0"/>
              <a:t>er</a:t>
            </a:r>
            <a:r>
              <a:rPr lang="fr-FR" b="1" dirty="0"/>
              <a:t> juin 2024</a:t>
            </a:r>
            <a:r>
              <a:rPr lang="fr-FR" dirty="0"/>
              <a:t>, </a:t>
            </a:r>
            <a:r>
              <a:rPr lang="fr-FR" dirty="0" smtClean="0"/>
              <a:t>les </a:t>
            </a:r>
            <a:r>
              <a:rPr lang="fr-FR" dirty="0"/>
              <a:t>droits en délégation </a:t>
            </a:r>
            <a:r>
              <a:rPr lang="fr-FR" dirty="0" smtClean="0"/>
              <a:t>sont </a:t>
            </a:r>
            <a:r>
              <a:rPr lang="fr-FR" dirty="0"/>
              <a:t>indispensables </a:t>
            </a:r>
            <a:r>
              <a:rPr lang="fr-FR" dirty="0" smtClean="0"/>
              <a:t>pour </a:t>
            </a:r>
            <a:r>
              <a:rPr lang="fr-FR" dirty="0"/>
              <a:t>effectuer l</a:t>
            </a:r>
            <a:r>
              <a:rPr lang="fr-FR" dirty="0" smtClean="0"/>
              <a:t>es </a:t>
            </a:r>
            <a:r>
              <a:rPr lang="fr-FR" dirty="0"/>
              <a:t>actes de gestion pour le compte de chaque </a:t>
            </a:r>
            <a:r>
              <a:rPr lang="fr-FR" dirty="0" smtClean="0"/>
              <a:t>établissement.</a:t>
            </a:r>
            <a:endParaRPr lang="fr-FR" dirty="0"/>
          </a:p>
          <a:p>
            <a:endParaRPr lang="fr-FR" sz="1200" i="1" dirty="0" smtClean="0"/>
          </a:p>
          <a:p>
            <a:endParaRPr lang="fr-FR" sz="1200" i="1" dirty="0" smtClean="0"/>
          </a:p>
          <a:p>
            <a:r>
              <a:rPr lang="fr-FR" sz="1200" i="1" dirty="0" smtClean="0"/>
              <a:t>Retrouvez </a:t>
            </a:r>
            <a:r>
              <a:rPr lang="fr-FR" sz="1200" i="1" dirty="0"/>
              <a:t>la </a:t>
            </a:r>
            <a:r>
              <a:rPr lang="fr-FR" sz="1200" i="1" dirty="0" smtClean="0"/>
              <a:t>procédure « Accès </a:t>
            </a:r>
            <a:r>
              <a:rPr lang="fr-FR" sz="1200" i="1" dirty="0" err="1" smtClean="0"/>
              <a:t>Multicomptes</a:t>
            </a:r>
            <a:r>
              <a:rPr lang="fr-FR" sz="1200" i="1" dirty="0" smtClean="0"/>
              <a:t> » </a:t>
            </a:r>
            <a:r>
              <a:rPr lang="fr-FR" sz="1200" i="1" dirty="0">
                <a:hlinkClick r:id="rId2"/>
              </a:rPr>
              <a:t>https://www.cdg63.fr/parcours-professionnel/retraites</a:t>
            </a:r>
            <a:r>
              <a:rPr lang="fr-FR" sz="1200" i="1" dirty="0" smtClean="0">
                <a:hlinkClick r:id="rId2"/>
              </a:rPr>
              <a:t>/</a:t>
            </a:r>
            <a:r>
              <a:rPr lang="fr-FR" sz="1200" i="1" dirty="0" smtClean="0"/>
              <a:t> </a:t>
            </a:r>
            <a:endParaRPr lang="fr-FR" sz="1200" i="1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827549" y="1761656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Multicomptes</a:t>
            </a:r>
            <a:r>
              <a:rPr lang="fr-FR" dirty="0" smtClean="0"/>
              <a:t> </a:t>
            </a:r>
            <a:r>
              <a:rPr lang="fr-FR" dirty="0" err="1" smtClean="0"/>
              <a:t>PEP’s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36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643" y="1139108"/>
            <a:ext cx="5426075" cy="477371"/>
          </a:xfrm>
        </p:spPr>
        <p:txBody>
          <a:bodyPr>
            <a:normAutofit/>
          </a:bodyPr>
          <a:lstStyle/>
          <a:p>
            <a:r>
              <a:rPr lang="fr-FR" dirty="0" smtClean="0"/>
              <a:t>Délégation de droit</a:t>
            </a:r>
            <a:endParaRPr lang="fr-FR" dirty="0"/>
          </a:p>
          <a:p>
            <a:pPr lvl="0"/>
            <a:endParaRPr lang="fr-FR" dirty="0"/>
          </a:p>
        </p:txBody>
      </p:sp>
      <p:pic>
        <p:nvPicPr>
          <p:cNvPr id="37" name="Espace réservé pour une image 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r="15913"/>
          <a:stretch>
            <a:fillRect/>
          </a:stretch>
        </p:blipFill>
        <p:spPr>
          <a:xfrm>
            <a:off x="9617485" y="457201"/>
            <a:ext cx="1354774" cy="13817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b="12206"/>
          <a:stretch/>
        </p:blipFill>
        <p:spPr>
          <a:xfrm>
            <a:off x="910162" y="1923134"/>
            <a:ext cx="9889220" cy="8563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074" y="3300120"/>
            <a:ext cx="4214948" cy="245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385718" y="4138192"/>
            <a:ext cx="500425" cy="202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100251" y="2351314"/>
            <a:ext cx="1158240" cy="452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092DA6D-6CDF-9044-B22F-E73671739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Service Retraites</a:t>
            </a: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700148" y="1885712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69F5CB15-2AA5-EA43-BEB3-236C5CBFB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586" y="2594426"/>
            <a:ext cx="4450166" cy="1304936"/>
          </a:xfrm>
          <a:prstGeom prst="rect">
            <a:avLst/>
          </a:prstGeom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A51A17B-300D-F243-B5A6-AE1070271FEF}"/>
              </a:ext>
            </a:extLst>
          </p:cNvPr>
          <p:cNvSpPr txBox="1">
            <a:spLocks/>
          </p:cNvSpPr>
          <p:nvPr/>
        </p:nvSpPr>
        <p:spPr>
          <a:xfrm>
            <a:off x="2185988" y="2774951"/>
            <a:ext cx="3341687" cy="336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BD2C54"/>
                </a:solidFill>
                <a:latin typeface="Barlow Condense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Valérie CASERES</a:t>
            </a:r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CFBD2DB3-CF86-5747-B748-3F2E5F82720A}"/>
              </a:ext>
            </a:extLst>
          </p:cNvPr>
          <p:cNvSpPr txBox="1">
            <a:spLocks/>
          </p:cNvSpPr>
          <p:nvPr/>
        </p:nvSpPr>
        <p:spPr>
          <a:xfrm>
            <a:off x="2185989" y="3236913"/>
            <a:ext cx="2265242" cy="661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Gestionnaire des dossiers des communes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691516F-9B5E-D24C-BA17-6E2099473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469" y="2594426"/>
            <a:ext cx="4450166" cy="1304936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554EACA6-3844-6942-A24F-4DAE7DC63758}"/>
              </a:ext>
            </a:extLst>
          </p:cNvPr>
          <p:cNvSpPr txBox="1">
            <a:spLocks/>
          </p:cNvSpPr>
          <p:nvPr/>
        </p:nvSpPr>
        <p:spPr>
          <a:xfrm>
            <a:off x="7146871" y="2774951"/>
            <a:ext cx="3341687" cy="336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BD2C54"/>
                </a:solidFill>
                <a:latin typeface="Barlow Condense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Nelly RIBEIRO</a:t>
            </a:r>
            <a:endParaRPr lang="fr-FR" dirty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68C67EA7-30B4-C14C-8498-976F805628C6}"/>
              </a:ext>
            </a:extLst>
          </p:cNvPr>
          <p:cNvSpPr txBox="1">
            <a:spLocks/>
          </p:cNvSpPr>
          <p:nvPr/>
        </p:nvSpPr>
        <p:spPr>
          <a:xfrm>
            <a:off x="7146871" y="3236913"/>
            <a:ext cx="2368065" cy="6619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 Condense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Gestionnaire des dossiers des établissements publics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39763" y="1217629"/>
            <a:ext cx="269496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800" b="1" dirty="0" smtClean="0">
                <a:solidFill>
                  <a:srgbClr val="BD2C54"/>
                </a:solidFill>
                <a:latin typeface="Barlow Condensed" pitchFamily="2" charset="77"/>
              </a:rPr>
              <a:t>retraites@cdg63.fr</a:t>
            </a:r>
            <a:endParaRPr lang="fr-FR" sz="2800" b="1" dirty="0">
              <a:solidFill>
                <a:srgbClr val="BD2C54"/>
              </a:solidFill>
              <a:latin typeface="Barlow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58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604632"/>
            <a:ext cx="5583381" cy="16101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Augmentation des taux de contribution et de </a:t>
            </a:r>
            <a:r>
              <a:rPr lang="fr-FR" dirty="0" err="1"/>
              <a:t>surcotisation</a:t>
            </a:r>
            <a:r>
              <a:rPr lang="fr-FR" dirty="0"/>
              <a:t> CNRACL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/>
        </p:nvCxnSpPr>
        <p:spPr>
          <a:xfrm>
            <a:off x="6096000" y="2259106"/>
            <a:ext cx="3123304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/>
        </p:nvCxnSpPr>
        <p:spPr>
          <a:xfrm>
            <a:off x="6096000" y="4560346"/>
            <a:ext cx="3123304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pour une image 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r="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80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AD14D1-9EB1-3545-BBD0-C31ED6B8F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495" y="908607"/>
            <a:ext cx="5426075" cy="477371"/>
          </a:xfrm>
        </p:spPr>
        <p:txBody>
          <a:bodyPr/>
          <a:lstStyle/>
          <a:p>
            <a:r>
              <a:rPr lang="fr-FR" dirty="0"/>
              <a:t>Augmentation des taux cotisations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132EC1-B7D6-E742-85C3-55FD44758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2734" y="2322514"/>
            <a:ext cx="4221771" cy="2667966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Compte </a:t>
            </a:r>
            <a:r>
              <a:rPr lang="fr-FR" b="1" dirty="0"/>
              <a:t>tenu de la date de parution du </a:t>
            </a:r>
            <a:r>
              <a:rPr lang="fr-FR" b="1" dirty="0" smtClean="0"/>
              <a:t>décret* (31 janvier 2024) </a:t>
            </a:r>
            <a:r>
              <a:rPr lang="fr-FR" dirty="0" smtClean="0"/>
              <a:t>:</a:t>
            </a:r>
          </a:p>
          <a:p>
            <a:pPr algn="just"/>
            <a:r>
              <a:rPr lang="fr-FR" dirty="0" smtClean="0">
                <a:solidFill>
                  <a:srgbClr val="BD2C54"/>
                </a:solidFill>
                <a:hlinkClick r:id="rId2"/>
              </a:rPr>
              <a:t>Régulariser le versement </a:t>
            </a:r>
            <a:r>
              <a:rPr lang="fr-FR" dirty="0"/>
              <a:t>et </a:t>
            </a:r>
            <a:r>
              <a:rPr lang="fr-FR" dirty="0" smtClean="0"/>
              <a:t>la </a:t>
            </a:r>
            <a:r>
              <a:rPr lang="fr-FR" dirty="0"/>
              <a:t>déclaration des cotisations dues au titre de l’échéance de janvier </a:t>
            </a:r>
            <a:r>
              <a:rPr lang="fr-FR" dirty="0" smtClean="0"/>
              <a:t>2024</a:t>
            </a:r>
            <a:r>
              <a:rPr lang="fr-FR" dirty="0"/>
              <a:t> </a:t>
            </a:r>
            <a:endParaRPr lang="fr-FR" dirty="0" smtClean="0"/>
          </a:p>
          <a:p>
            <a:pPr algn="just"/>
            <a:r>
              <a:rPr lang="fr-FR" dirty="0"/>
              <a:t>Concernant les </a:t>
            </a:r>
            <a:r>
              <a:rPr lang="fr-FR" dirty="0">
                <a:hlinkClick r:id="rId3"/>
              </a:rPr>
              <a:t>fonctionnaires de l’</a:t>
            </a:r>
            <a:r>
              <a:rPr lang="fr-FR" dirty="0" err="1">
                <a:hlinkClick r:id="rId3"/>
              </a:rPr>
              <a:t>Etat</a:t>
            </a:r>
            <a:r>
              <a:rPr lang="fr-FR" dirty="0">
                <a:hlinkClick r:id="rId3"/>
              </a:rPr>
              <a:t> détachés </a:t>
            </a:r>
            <a:r>
              <a:rPr lang="fr-FR" dirty="0"/>
              <a:t>dans la fonction publique territoriale, la contribution pour pension due par la collectivité ou l’établissement public d’accueil est également portée à 31,65 % à compter du 1er janvier 2024</a:t>
            </a:r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9E3D64CC-DA9C-6946-9A57-5825A7B46A4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57016" y="2322513"/>
            <a:ext cx="6245225" cy="3586162"/>
          </a:xfrm>
        </p:spPr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3" y="1557483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009" y="317321"/>
            <a:ext cx="10323893" cy="679784"/>
          </a:xfrm>
        </p:spPr>
        <p:txBody>
          <a:bodyPr>
            <a:noAutofit/>
          </a:bodyPr>
          <a:lstStyle/>
          <a:p>
            <a:pPr lvl="0"/>
            <a:r>
              <a:rPr lang="fr-FR" sz="3200" dirty="0"/>
              <a:t>Augmentation des taux de contribution et de </a:t>
            </a:r>
            <a:r>
              <a:rPr lang="fr-FR" sz="3200" dirty="0" err="1"/>
              <a:t>surcotisation</a:t>
            </a:r>
            <a:r>
              <a:rPr lang="fr-FR" sz="3200" dirty="0"/>
              <a:t> CNRACL</a:t>
            </a:r>
          </a:p>
        </p:txBody>
      </p:sp>
      <p:sp>
        <p:nvSpPr>
          <p:cNvPr id="8" name="Flèche droite à entaille 7"/>
          <p:cNvSpPr/>
          <p:nvPr/>
        </p:nvSpPr>
        <p:spPr>
          <a:xfrm rot="20160630">
            <a:off x="2086952" y="3889355"/>
            <a:ext cx="2941608" cy="525852"/>
          </a:xfrm>
          <a:prstGeom prst="notchedRightArrow">
            <a:avLst>
              <a:gd name="adj1" fmla="val 60494"/>
              <a:gd name="adj2" fmla="val 50000"/>
            </a:avLst>
          </a:prstGeom>
          <a:solidFill>
            <a:srgbClr val="BD2C54"/>
          </a:solidFill>
          <a:ln>
            <a:solidFill>
              <a:srgbClr val="BD2C5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9491" y="4607707"/>
            <a:ext cx="141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arlow Condensed" panose="00000506000000000000" pitchFamily="2" charset="0"/>
              </a:rPr>
              <a:t>30,65%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41738" y="3175590"/>
            <a:ext cx="141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Barlow Condensed" panose="00000506000000000000" pitchFamily="2" charset="0"/>
              </a:rPr>
              <a:t>31,65</a:t>
            </a:r>
            <a:r>
              <a:rPr lang="fr-FR" sz="2800" dirty="0">
                <a:latin typeface="Barlow Condensed" panose="00000506000000000000" pitchFamily="2" charset="0"/>
              </a:rPr>
              <a:t>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536830" y="5641675"/>
            <a:ext cx="318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*</a:t>
            </a:r>
            <a:r>
              <a:rPr lang="fr-FR" sz="1400" i="1" dirty="0" smtClean="0"/>
              <a:t>décret </a:t>
            </a:r>
            <a:r>
              <a:rPr lang="fr-FR" sz="1400" i="1" dirty="0"/>
              <a:t>n° 2024-49 du 30 janvier 2024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5992" y="2579298"/>
            <a:ext cx="369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Barlow Condensed" panose="00000506000000000000" pitchFamily="2" charset="0"/>
              </a:rPr>
              <a:t>A compter du 1</a:t>
            </a:r>
            <a:r>
              <a:rPr lang="fr-FR" sz="2000" b="1" baseline="30000" dirty="0" smtClean="0">
                <a:latin typeface="Barlow Condensed" panose="00000506000000000000" pitchFamily="2" charset="0"/>
              </a:rPr>
              <a:t>er</a:t>
            </a:r>
            <a:r>
              <a:rPr lang="fr-FR" sz="2000" b="1" dirty="0" smtClean="0">
                <a:latin typeface="Barlow Condensed" panose="00000506000000000000" pitchFamily="2" charset="0"/>
              </a:rPr>
              <a:t> janvier 2024</a:t>
            </a:r>
            <a:endParaRPr lang="fr-FR" sz="2000" b="1" dirty="0">
              <a:latin typeface="Barlow Condensed" panose="00000506000000000000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 rot="20191128">
            <a:off x="2779964" y="3967615"/>
            <a:ext cx="147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Contributions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B4132EC1-B7D6-E742-85C3-55FD44758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2734" y="5130927"/>
            <a:ext cx="4092375" cy="777748"/>
          </a:xfrm>
        </p:spPr>
        <p:txBody>
          <a:bodyPr/>
          <a:lstStyle/>
          <a:p>
            <a:pPr algn="just"/>
            <a:r>
              <a:rPr lang="fr-FR" b="1" dirty="0" smtClean="0">
                <a:sym typeface="Wingdings" panose="05000000000000000000" pitchFamily="2" charset="2"/>
              </a:rPr>
              <a:t> </a:t>
            </a:r>
            <a:r>
              <a:rPr lang="fr-FR" b="1" dirty="0" smtClean="0"/>
              <a:t>impact </a:t>
            </a:r>
            <a:r>
              <a:rPr lang="fr-FR" b="1" dirty="0"/>
              <a:t>sur le calcul des taux de la retenue </a:t>
            </a:r>
            <a:r>
              <a:rPr lang="fr-FR" b="1" dirty="0" err="1"/>
              <a:t>surcotisée</a:t>
            </a:r>
            <a:r>
              <a:rPr lang="fr-FR" b="1" dirty="0"/>
              <a:t> due à la </a:t>
            </a:r>
            <a:r>
              <a:rPr lang="fr-FR" b="1" dirty="0" smtClean="0"/>
              <a:t>CNRACL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505" y="87377"/>
            <a:ext cx="2121408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AD14D1-9EB1-3545-BBD0-C31ED6B8F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614" y="905391"/>
            <a:ext cx="5426075" cy="477371"/>
          </a:xfrm>
        </p:spPr>
        <p:txBody>
          <a:bodyPr/>
          <a:lstStyle/>
          <a:p>
            <a:r>
              <a:rPr lang="fr-FR" dirty="0" err="1" smtClean="0"/>
              <a:t>Surcotisation</a:t>
            </a:r>
            <a:endParaRPr lang="fr-FR" dirty="0"/>
          </a:p>
          <a:p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3" y="1475187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2019" y="427881"/>
            <a:ext cx="10351325" cy="696936"/>
          </a:xfrm>
        </p:spPr>
        <p:txBody>
          <a:bodyPr>
            <a:noAutofit/>
          </a:bodyPr>
          <a:lstStyle/>
          <a:p>
            <a:pPr lvl="0"/>
            <a:r>
              <a:rPr lang="fr-FR" sz="3200" dirty="0"/>
              <a:t>Augmentation des taux de contribution et de </a:t>
            </a:r>
            <a:r>
              <a:rPr lang="fr-FR" sz="3200" dirty="0" err="1"/>
              <a:t>surcotisation</a:t>
            </a:r>
            <a:r>
              <a:rPr lang="fr-FR" sz="3200" dirty="0"/>
              <a:t> CNRACL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B4132EC1-B7D6-E742-85C3-55FD44758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1652" y="5329981"/>
            <a:ext cx="6073831" cy="712106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Wingdings" panose="05000000000000000000" pitchFamily="2" charset="2"/>
              <a:buChar char="Ä"/>
            </a:pPr>
            <a:r>
              <a:rPr lang="fr-FR" b="1" dirty="0"/>
              <a:t>Compte tenu de la date de parution du </a:t>
            </a:r>
            <a:r>
              <a:rPr lang="fr-FR" b="1" dirty="0" smtClean="0"/>
              <a:t>décret (31 janvier 2024) </a:t>
            </a:r>
            <a:r>
              <a:rPr lang="fr-FR" dirty="0" smtClean="0"/>
              <a:t>: Ces deux options permettent de neutraliser l’effet de la hausse du taux de la cotisation patronale sur la </a:t>
            </a:r>
            <a:r>
              <a:rPr lang="fr-FR" dirty="0" err="1" smtClean="0"/>
              <a:t>surcotisation</a:t>
            </a:r>
            <a:r>
              <a:rPr lang="fr-FR" dirty="0" smtClean="0"/>
              <a:t> pour les fonctionnaires ayant préalablement opté pour la payer </a:t>
            </a:r>
            <a:endParaRPr lang="fr-FR" b="1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4132EC1-B7D6-E742-85C3-55FD44758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7635" y="2366942"/>
            <a:ext cx="8799778" cy="712106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smtClean="0"/>
              <a:t>Evolution des taux de </a:t>
            </a:r>
            <a:r>
              <a:rPr lang="fr-FR" sz="2000" b="1" dirty="0" err="1" smtClean="0"/>
              <a:t>surcotisation</a:t>
            </a:r>
            <a:r>
              <a:rPr lang="fr-FR" sz="2000" b="1" dirty="0" smtClean="0"/>
              <a:t> (quotités de travail les plus fréquentes)</a:t>
            </a:r>
            <a:endParaRPr lang="fr-FR" sz="2000" b="1" dirty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53668"/>
              </p:ext>
            </p:extLst>
          </p:nvPr>
        </p:nvGraphicFramePr>
        <p:xfrm>
          <a:off x="1817635" y="2868018"/>
          <a:ext cx="8861867" cy="228098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739814">
                  <a:extLst>
                    <a:ext uri="{9D8B030D-6E8A-4147-A177-3AD203B41FA5}">
                      <a16:colId xmlns:a16="http://schemas.microsoft.com/office/drawing/2014/main" val="3055339361"/>
                    </a:ext>
                  </a:extLst>
                </a:gridCol>
                <a:gridCol w="1587246">
                  <a:extLst>
                    <a:ext uri="{9D8B030D-6E8A-4147-A177-3AD203B41FA5}">
                      <a16:colId xmlns:a16="http://schemas.microsoft.com/office/drawing/2014/main" val="3338817232"/>
                    </a:ext>
                  </a:extLst>
                </a:gridCol>
                <a:gridCol w="3534807">
                  <a:extLst>
                    <a:ext uri="{9D8B030D-6E8A-4147-A177-3AD203B41FA5}">
                      <a16:colId xmlns:a16="http://schemas.microsoft.com/office/drawing/2014/main" val="2589847228"/>
                    </a:ext>
                  </a:extLst>
                </a:gridCol>
              </a:tblGrid>
              <a:tr h="830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Demande de </a:t>
                      </a:r>
                      <a:r>
                        <a:rPr lang="fr-FR" sz="1600" dirty="0" err="1" smtClean="0">
                          <a:effectLst/>
                        </a:rPr>
                        <a:t>surcotisation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jusqu’au 1</a:t>
                      </a:r>
                      <a:r>
                        <a:rPr lang="fr-FR" sz="1600" baseline="30000" dirty="0" smtClean="0">
                          <a:effectLst/>
                        </a:rPr>
                        <a:t>er</a:t>
                      </a:r>
                      <a:r>
                        <a:rPr lang="fr-FR" sz="1600" baseline="0" dirty="0" smtClean="0">
                          <a:effectLst/>
                        </a:rPr>
                        <a:t> février 2024 inclus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Quotité de temps de travail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Demande de </a:t>
                      </a:r>
                      <a:r>
                        <a:rPr lang="fr-FR" sz="1600" dirty="0" err="1" smtClean="0">
                          <a:effectLst/>
                        </a:rPr>
                        <a:t>surcotisation</a:t>
                      </a:r>
                      <a:r>
                        <a:rPr lang="fr-FR" sz="160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</a:rPr>
                        <a:t>à compter du 2 </a:t>
                      </a:r>
                      <a:r>
                        <a:rPr lang="fr-FR" sz="1600" dirty="0">
                          <a:effectLst/>
                        </a:rPr>
                        <a:t>février 2024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27943326"/>
                  </a:ext>
                </a:extLst>
              </a:tr>
              <a:tr h="2900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effectLst/>
                        </a:rPr>
                        <a:t>22,25 %</a:t>
                      </a:r>
                      <a:endParaRPr lang="fr-F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50 %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22,65 %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64450630"/>
                  </a:ext>
                </a:extLst>
              </a:tr>
              <a:tr h="2900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effectLst/>
                        </a:rPr>
                        <a:t>20,02 %</a:t>
                      </a:r>
                      <a:endParaRPr lang="fr-F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60 %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20,34 %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34845029"/>
                  </a:ext>
                </a:extLst>
              </a:tr>
              <a:tr h="2900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effectLst/>
                        </a:rPr>
                        <a:t>17,79 %</a:t>
                      </a:r>
                      <a:endParaRPr lang="fr-F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70 %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18,03 %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53203865"/>
                  </a:ext>
                </a:extLst>
              </a:tr>
              <a:tr h="2900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effectLst/>
                        </a:rPr>
                        <a:t>15,56 %</a:t>
                      </a:r>
                      <a:endParaRPr lang="fr-F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80 %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15,72 %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42693939"/>
                  </a:ext>
                </a:extLst>
              </a:tr>
              <a:tr h="29005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dirty="0">
                          <a:effectLst/>
                        </a:rPr>
                        <a:t>13,33 %</a:t>
                      </a:r>
                      <a:endParaRPr lang="fr-F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90 %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13,41 %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55330943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67" y="0"/>
            <a:ext cx="2517648" cy="251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166048"/>
            <a:ext cx="5583381" cy="62164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 smtClean="0"/>
              <a:t>Invalidité</a:t>
            </a: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/>
        </p:nvCxnSpPr>
        <p:spPr>
          <a:xfrm>
            <a:off x="6096000" y="2259106"/>
            <a:ext cx="3123304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/>
        </p:nvCxnSpPr>
        <p:spPr>
          <a:xfrm>
            <a:off x="6096000" y="4560346"/>
            <a:ext cx="3123304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Espace réservé pour une image  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r="2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62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AD14D1-9EB1-3545-BBD0-C31ED6B8F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2" y="1034479"/>
            <a:ext cx="8400720" cy="477371"/>
          </a:xfrm>
        </p:spPr>
        <p:txBody>
          <a:bodyPr>
            <a:normAutofit fontScale="55000" lnSpcReduction="20000"/>
          </a:bodyPr>
          <a:lstStyle/>
          <a:p>
            <a:r>
              <a:rPr lang="fr-FR" sz="5100" dirty="0" smtClean="0"/>
              <a:t>Suppression de la rétroactivité de la radiation des cadres</a:t>
            </a:r>
            <a:endParaRPr lang="fr-FR" sz="5100" dirty="0"/>
          </a:p>
          <a:p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749491" y="1542285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fr-FR" sz="3200" dirty="0" smtClean="0"/>
              <a:t>Invalidité</a:t>
            </a:r>
            <a:endParaRPr lang="fr-FR" sz="3200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4132EC1-B7D6-E742-85C3-55FD44758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2" y="2366942"/>
            <a:ext cx="10574577" cy="824832"/>
          </a:xfrm>
        </p:spPr>
        <p:txBody>
          <a:bodyPr>
            <a:normAutofit/>
          </a:bodyPr>
          <a:lstStyle/>
          <a:p>
            <a:r>
              <a:rPr lang="fr-FR" sz="2000" b="1" dirty="0"/>
              <a:t>A compter du </a:t>
            </a:r>
            <a:r>
              <a:rPr lang="fr-FR" sz="2000" b="1" dirty="0" smtClean="0"/>
              <a:t>1</a:t>
            </a:r>
            <a:r>
              <a:rPr lang="fr-FR" sz="2000" b="1" baseline="30000" dirty="0" smtClean="0"/>
              <a:t>er</a:t>
            </a:r>
            <a:r>
              <a:rPr lang="fr-FR" sz="2000" b="1" dirty="0" smtClean="0"/>
              <a:t> février 2024 </a:t>
            </a:r>
            <a:r>
              <a:rPr lang="fr-FR" sz="1600" i="1" dirty="0" smtClean="0"/>
              <a:t>(sauf dans le cadre d’une </a:t>
            </a:r>
            <a:r>
              <a:rPr lang="fr-FR" sz="1600" i="1" dirty="0"/>
              <a:t>limite </a:t>
            </a:r>
            <a:r>
              <a:rPr lang="fr-FR" sz="1600" i="1" dirty="0" smtClean="0"/>
              <a:t>d’âge)</a:t>
            </a:r>
            <a:endParaRPr lang="fr-FR" sz="1600" i="1" dirty="0"/>
          </a:p>
          <a:p>
            <a:r>
              <a:rPr lang="fr-FR" sz="2000" dirty="0" smtClean="0">
                <a:sym typeface="Wingdings" panose="05000000000000000000" pitchFamily="2" charset="2"/>
              </a:rPr>
              <a:t></a:t>
            </a:r>
            <a:r>
              <a:rPr lang="fr-FR" sz="2000" dirty="0" smtClean="0"/>
              <a:t> </a:t>
            </a:r>
            <a:r>
              <a:rPr lang="fr-FR" sz="2000" b="1" dirty="0"/>
              <a:t>date de radiation des cadres </a:t>
            </a:r>
            <a:r>
              <a:rPr lang="fr-FR" sz="2000" b="1" dirty="0" smtClean="0"/>
              <a:t>au plus tôt </a:t>
            </a:r>
            <a:r>
              <a:rPr lang="fr-FR" sz="2000" b="1" dirty="0"/>
              <a:t>à la date d’émission de l'avis </a:t>
            </a:r>
            <a:r>
              <a:rPr lang="fr-FR" sz="2000" b="1" dirty="0" smtClean="0"/>
              <a:t>favorable</a:t>
            </a:r>
            <a:endParaRPr lang="fr-FR" sz="2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18" y="3303917"/>
            <a:ext cx="5024437" cy="24253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19977" y="3441940"/>
            <a:ext cx="4804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/>
              <a:t>Les contenus et l’arborescence de la </a:t>
            </a:r>
            <a:r>
              <a:rPr lang="fr-FR" i="1" dirty="0">
                <a:hlinkClick r:id="rId3"/>
              </a:rPr>
              <a:t>rubrique invalidité de la CNRACL </a:t>
            </a:r>
            <a:r>
              <a:rPr lang="fr-FR" i="1" dirty="0"/>
              <a:t>ont été totalement revus et simplifiés pour mieux vous accompagner lors de la constitution de vos dossiers d‘invalidité. Les </a:t>
            </a:r>
            <a:r>
              <a:rPr lang="fr-FR" i="1" dirty="0">
                <a:hlinkClick r:id="rId4"/>
              </a:rPr>
              <a:t>imprimés invalidité </a:t>
            </a:r>
            <a:r>
              <a:rPr lang="fr-FR" i="1" dirty="0"/>
              <a:t>ont été aussi actualisés.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31" y="531768"/>
            <a:ext cx="2285667" cy="22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166048"/>
            <a:ext cx="5583381" cy="62164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 smtClean="0"/>
              <a:t>Vos courriers sur </a:t>
            </a:r>
            <a:r>
              <a:rPr lang="fr-FR" dirty="0" err="1" smtClean="0"/>
              <a:t>PEP’s</a:t>
            </a: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/>
        </p:nvCxnSpPr>
        <p:spPr>
          <a:xfrm>
            <a:off x="6096000" y="2259106"/>
            <a:ext cx="3123304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/>
        </p:nvCxnSpPr>
        <p:spPr>
          <a:xfrm>
            <a:off x="6096000" y="4560346"/>
            <a:ext cx="3123304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space réservé pour une image  8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r="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56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AD14D1-9EB1-3545-BBD0-C31ED6B8F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763" y="1322070"/>
            <a:ext cx="8400720" cy="477371"/>
          </a:xfrm>
        </p:spPr>
        <p:txBody>
          <a:bodyPr>
            <a:normAutofit/>
          </a:bodyPr>
          <a:lstStyle/>
          <a:p>
            <a:r>
              <a:rPr lang="fr-FR" dirty="0" smtClean="0"/>
              <a:t>Consultez « vos courriers » </a:t>
            </a:r>
            <a:endParaRPr lang="fr-FR" dirty="0"/>
          </a:p>
          <a:p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26515BD-4EF6-5243-8E3E-8E186C145951}"/>
              </a:ext>
            </a:extLst>
          </p:cNvPr>
          <p:cNvCxnSpPr>
            <a:cxnSpLocks/>
          </p:cNvCxnSpPr>
          <p:nvPr/>
        </p:nvCxnSpPr>
        <p:spPr>
          <a:xfrm>
            <a:off x="639763" y="1987251"/>
            <a:ext cx="1177872" cy="0"/>
          </a:xfrm>
          <a:prstGeom prst="line">
            <a:avLst/>
          </a:prstGeom>
          <a:ln w="3810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Vos courriers sur </a:t>
            </a:r>
            <a:r>
              <a:rPr lang="fr-FR" dirty="0" err="1"/>
              <a:t>PEP’s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4132EC1-B7D6-E742-85C3-55FD44758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2" y="2366942"/>
            <a:ext cx="10574577" cy="82483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Poursuite de la </a:t>
            </a:r>
            <a:r>
              <a:rPr lang="fr-FR" sz="2000" b="1" dirty="0"/>
              <a:t>dématérialisation</a:t>
            </a:r>
            <a:r>
              <a:rPr lang="fr-FR" sz="2000" dirty="0"/>
              <a:t> des </a:t>
            </a:r>
            <a:r>
              <a:rPr lang="fr-FR" sz="2000" dirty="0" smtClean="0"/>
              <a:t>courriers</a:t>
            </a:r>
          </a:p>
          <a:p>
            <a:r>
              <a:rPr lang="fr-FR" sz="2000" dirty="0">
                <a:sym typeface="Wingdings" panose="05000000000000000000" pitchFamily="2" charset="2"/>
              </a:rPr>
              <a:t></a:t>
            </a:r>
            <a:r>
              <a:rPr lang="fr-FR" sz="2000" dirty="0" smtClean="0"/>
              <a:t> </a:t>
            </a:r>
            <a:r>
              <a:rPr lang="fr-FR" sz="2000" dirty="0" smtClean="0">
                <a:hlinkClick r:id="rId2"/>
              </a:rPr>
              <a:t>consultez </a:t>
            </a:r>
            <a:r>
              <a:rPr lang="fr-FR" sz="2000" dirty="0"/>
              <a:t>la rubrique « </a:t>
            </a:r>
            <a:r>
              <a:rPr lang="fr-FR" sz="2000" b="1" dirty="0"/>
              <a:t>Vos courriers </a:t>
            </a:r>
            <a:r>
              <a:rPr lang="fr-FR" sz="2000" dirty="0"/>
              <a:t>» dans </a:t>
            </a:r>
            <a:r>
              <a:rPr lang="fr-FR" sz="2000" dirty="0" err="1"/>
              <a:t>PEP’s</a:t>
            </a:r>
            <a:r>
              <a:rPr lang="fr-FR" sz="2000" dirty="0"/>
              <a:t>.</a:t>
            </a:r>
            <a:endParaRPr lang="fr-FR" sz="2000" b="1" dirty="0"/>
          </a:p>
        </p:txBody>
      </p:sp>
      <p:pic>
        <p:nvPicPr>
          <p:cNvPr id="8" name="Espace réservé pour une image 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r="3173"/>
          <a:stretch>
            <a:fillRect/>
          </a:stretch>
        </p:blipFill>
        <p:spPr>
          <a:xfrm>
            <a:off x="10110669" y="367908"/>
            <a:ext cx="1362464" cy="13896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627" y="3440670"/>
            <a:ext cx="7153488" cy="193992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860767" y="3975340"/>
            <a:ext cx="1966823" cy="531981"/>
          </a:xfrm>
          <a:prstGeom prst="ellipse">
            <a:avLst/>
          </a:pr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956325" y="3191774"/>
            <a:ext cx="649517" cy="745833"/>
          </a:xfrm>
          <a:prstGeom prst="straightConnector1">
            <a:avLst/>
          </a:prstGeom>
          <a:ln w="5715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B4132EC1-B7D6-E742-85C3-55FD44758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6325" y="5779298"/>
            <a:ext cx="5401604" cy="552890"/>
          </a:xfrm>
        </p:spPr>
        <p:txBody>
          <a:bodyPr>
            <a:normAutofit/>
          </a:bodyPr>
          <a:lstStyle/>
          <a:p>
            <a:pPr algn="ctr"/>
            <a:r>
              <a:rPr lang="fr-FR" sz="1600" b="1" i="1" dirty="0" smtClean="0"/>
              <a:t>Depuis octobre 2022, sauf exception, plus d’envois postaux</a:t>
            </a:r>
          </a:p>
        </p:txBody>
      </p:sp>
    </p:spTree>
    <p:extLst>
      <p:ext uri="{BB962C8B-B14F-4D97-AF65-F5344CB8AC3E}">
        <p14:creationId xmlns:p14="http://schemas.microsoft.com/office/powerpoint/2010/main" val="13114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1434BC-671F-0040-84F2-1FE88E01C2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166048"/>
            <a:ext cx="5583381" cy="62164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 smtClean="0"/>
              <a:t>Retraite progressive</a:t>
            </a: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/>
        </p:nvCxnSpPr>
        <p:spPr>
          <a:xfrm>
            <a:off x="6096000" y="2259106"/>
            <a:ext cx="3123304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9930D4C-FB07-E543-842A-B43D848D8AFF}"/>
              </a:ext>
            </a:extLst>
          </p:cNvPr>
          <p:cNvCxnSpPr>
            <a:cxnSpLocks/>
          </p:cNvCxnSpPr>
          <p:nvPr/>
        </p:nvCxnSpPr>
        <p:spPr>
          <a:xfrm>
            <a:off x="6096000" y="4560346"/>
            <a:ext cx="3123304" cy="0"/>
          </a:xfrm>
          <a:prstGeom prst="line">
            <a:avLst/>
          </a:prstGeom>
          <a:ln w="19050">
            <a:solidFill>
              <a:srgbClr val="BE2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pour une image  6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r="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93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559</Words>
  <Application>Microsoft Office PowerPoint</Application>
  <PresentationFormat>Grand écran</PresentationFormat>
  <Paragraphs>85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Barlow Condensed</vt:lpstr>
      <vt:lpstr>Barlow Condensed Medium</vt:lpstr>
      <vt:lpstr>Barlow Semi Condensed Medium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Frédérique Cazzaro</dc:creator>
  <cp:lastModifiedBy>Patricia PIGNON</cp:lastModifiedBy>
  <cp:revision>78</cp:revision>
  <dcterms:created xsi:type="dcterms:W3CDTF">2022-06-14T13:27:19Z</dcterms:created>
  <dcterms:modified xsi:type="dcterms:W3CDTF">2024-03-20T15:23:40Z</dcterms:modified>
</cp:coreProperties>
</file>