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8" r:id="rId2"/>
    <p:sldId id="279" r:id="rId3"/>
    <p:sldId id="271" r:id="rId4"/>
    <p:sldId id="280" r:id="rId5"/>
    <p:sldId id="281" r:id="rId6"/>
    <p:sldId id="282" r:id="rId7"/>
    <p:sldId id="283" r:id="rId8"/>
    <p:sldId id="297" r:id="rId9"/>
    <p:sldId id="285" r:id="rId10"/>
    <p:sldId id="278" r:id="rId11"/>
    <p:sldId id="287" r:id="rId12"/>
    <p:sldId id="293" r:id="rId13"/>
    <p:sldId id="295" r:id="rId14"/>
    <p:sldId id="270" r:id="rId15"/>
    <p:sldId id="269" r:id="rId16"/>
  </p:sldIdLst>
  <p:sldSz cx="12192000" cy="6858000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DC3C413B-3A8E-4EC9-A69C-4EF1F0CA6829}">
          <p14:sldIdLst>
            <p14:sldId id="268"/>
            <p14:sldId id="279"/>
            <p14:sldId id="271"/>
            <p14:sldId id="280"/>
            <p14:sldId id="281"/>
            <p14:sldId id="282"/>
            <p14:sldId id="283"/>
            <p14:sldId id="297"/>
            <p14:sldId id="285"/>
            <p14:sldId id="278"/>
            <p14:sldId id="287"/>
            <p14:sldId id="293"/>
            <p14:sldId id="295"/>
            <p14:sldId id="270"/>
            <p14:sldId id="26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de VIOLTAT" initials="AV" lastIdx="1" clrIdx="0">
    <p:extLst>
      <p:ext uri="{19B8F6BF-5375-455C-9EA6-DF929625EA0E}">
        <p15:presenceInfo xmlns:p15="http://schemas.microsoft.com/office/powerpoint/2012/main" userId="Aude VIOLTAT" providerId="None"/>
      </p:ext>
    </p:extLst>
  </p:cmAuthor>
  <p:cmAuthor id="2" name="Benoit CHAPUT" initials="BC" lastIdx="1" clrIdx="1">
    <p:extLst>
      <p:ext uri="{19B8F6BF-5375-455C-9EA6-DF929625EA0E}">
        <p15:presenceInfo xmlns:p15="http://schemas.microsoft.com/office/powerpoint/2012/main" userId="Benoit CHAPU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1050"/>
    <a:srgbClr val="EF9205"/>
    <a:srgbClr val="4C4C4C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2839" autoAdjust="0"/>
  </p:normalViewPr>
  <p:slideViewPr>
    <p:cSldViewPr snapToGrid="0">
      <p:cViewPr varScale="1">
        <p:scale>
          <a:sx n="103" d="100"/>
          <a:sy n="103" d="100"/>
        </p:scale>
        <p:origin x="828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7666DE-AB6F-462C-BABC-BD282B12623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927DBBC-5569-4D24-AC43-69B629A0528F}">
      <dgm:prSet phldrT="[Texte]" custT="1"/>
      <dgm:spPr>
        <a:solidFill>
          <a:srgbClr val="D01050"/>
        </a:solidFill>
        <a:ln>
          <a:noFill/>
        </a:ln>
      </dgm:spPr>
      <dgm:t>
        <a:bodyPr/>
        <a:lstStyle/>
        <a:p>
          <a:pPr algn="ctr"/>
          <a:r>
            <a:rPr lang="fr-FR" sz="1800" dirty="0" smtClean="0"/>
            <a:t>Régime d’auto-assurance obligatoire pour les fonctionnaires</a:t>
          </a:r>
          <a:endParaRPr lang="fr-FR" sz="1800" dirty="0"/>
        </a:p>
      </dgm:t>
    </dgm:pt>
    <dgm:pt modelId="{FD2DF8B1-89FB-4B75-AF79-4C08C122FFC4}" type="parTrans" cxnId="{F78DAD72-23D7-4956-B159-77E86E6ED727}">
      <dgm:prSet/>
      <dgm:spPr/>
      <dgm:t>
        <a:bodyPr/>
        <a:lstStyle/>
        <a:p>
          <a:pPr algn="just"/>
          <a:endParaRPr lang="fr-FR" sz="1800"/>
        </a:p>
      </dgm:t>
    </dgm:pt>
    <dgm:pt modelId="{501D45E9-FE2C-4A31-8303-26390221B460}" type="sibTrans" cxnId="{F78DAD72-23D7-4956-B159-77E86E6ED727}">
      <dgm:prSet/>
      <dgm:spPr/>
      <dgm:t>
        <a:bodyPr/>
        <a:lstStyle/>
        <a:p>
          <a:pPr algn="just"/>
          <a:endParaRPr lang="fr-FR" sz="1800"/>
        </a:p>
      </dgm:t>
    </dgm:pt>
    <dgm:pt modelId="{57915D41-89DC-4C07-B4F7-385C9723E142}">
      <dgm:prSet phldrT="[Texte]" custT="1"/>
      <dgm:spPr>
        <a:solidFill>
          <a:srgbClr val="FF6699">
            <a:alpha val="89804"/>
          </a:srgbClr>
        </a:solidFill>
        <a:ln>
          <a:noFill/>
        </a:ln>
      </dgm:spPr>
      <dgm:t>
        <a:bodyPr/>
        <a:lstStyle/>
        <a:p>
          <a:pPr algn="just"/>
          <a:r>
            <a:rPr lang="fr-FR" sz="1800" dirty="0" smtClean="0"/>
            <a:t>L’employeur assure la charge et la gestion de l’ARE</a:t>
          </a:r>
          <a:endParaRPr lang="fr-FR" sz="1800" dirty="0"/>
        </a:p>
      </dgm:t>
    </dgm:pt>
    <dgm:pt modelId="{488893B4-9EBB-4CFC-8B79-5CD72D934C61}" type="parTrans" cxnId="{BABE3303-7120-4D88-A471-4AD29D3ACD8E}">
      <dgm:prSet/>
      <dgm:spPr/>
      <dgm:t>
        <a:bodyPr/>
        <a:lstStyle/>
        <a:p>
          <a:pPr algn="just"/>
          <a:endParaRPr lang="fr-FR" sz="1800"/>
        </a:p>
      </dgm:t>
    </dgm:pt>
    <dgm:pt modelId="{08300CF5-EFF3-4290-834D-DD38680AF1DD}" type="sibTrans" cxnId="{BABE3303-7120-4D88-A471-4AD29D3ACD8E}">
      <dgm:prSet/>
      <dgm:spPr/>
      <dgm:t>
        <a:bodyPr/>
        <a:lstStyle/>
        <a:p>
          <a:pPr algn="just"/>
          <a:endParaRPr lang="fr-FR" sz="1800"/>
        </a:p>
      </dgm:t>
    </dgm:pt>
    <dgm:pt modelId="{828903EF-4029-4CD2-84A6-B45BDA22408B}">
      <dgm:prSet phldrT="[Texte]" custT="1"/>
      <dgm:spPr>
        <a:solidFill>
          <a:srgbClr val="EF9205"/>
        </a:solidFill>
        <a:ln>
          <a:noFill/>
        </a:ln>
      </dgm:spPr>
      <dgm:t>
        <a:bodyPr/>
        <a:lstStyle/>
        <a:p>
          <a:pPr algn="ctr"/>
          <a:r>
            <a:rPr lang="fr-FR" sz="1800" dirty="0" smtClean="0"/>
            <a:t>Adhésion au régime d’assurance chômage pour les </a:t>
          </a:r>
          <a:r>
            <a:rPr lang="fr-FR" sz="1800" dirty="0" err="1" smtClean="0"/>
            <a:t>agent.e.s</a:t>
          </a:r>
          <a:r>
            <a:rPr lang="fr-FR" sz="1800" dirty="0" smtClean="0"/>
            <a:t> </a:t>
          </a:r>
          <a:r>
            <a:rPr lang="fr-FR" sz="1800" dirty="0" err="1" smtClean="0"/>
            <a:t>contractuel.le.s</a:t>
          </a:r>
          <a:r>
            <a:rPr lang="fr-FR" sz="1800" dirty="0" smtClean="0"/>
            <a:t> de droit public</a:t>
          </a:r>
          <a:endParaRPr lang="fr-FR" sz="1800" dirty="0"/>
        </a:p>
      </dgm:t>
    </dgm:pt>
    <dgm:pt modelId="{06B30080-9B75-4A1E-860B-180DB5F67212}" type="parTrans" cxnId="{95DED00B-69B2-4FFD-BC2A-B282C748CF8A}">
      <dgm:prSet/>
      <dgm:spPr/>
      <dgm:t>
        <a:bodyPr/>
        <a:lstStyle/>
        <a:p>
          <a:pPr algn="just"/>
          <a:endParaRPr lang="fr-FR" sz="1800"/>
        </a:p>
      </dgm:t>
    </dgm:pt>
    <dgm:pt modelId="{37BBFE3E-F49F-460C-8838-88D5D0EF6B27}" type="sibTrans" cxnId="{95DED00B-69B2-4FFD-BC2A-B282C748CF8A}">
      <dgm:prSet/>
      <dgm:spPr/>
      <dgm:t>
        <a:bodyPr/>
        <a:lstStyle/>
        <a:p>
          <a:pPr algn="just"/>
          <a:endParaRPr lang="fr-FR" sz="1800"/>
        </a:p>
      </dgm:t>
    </dgm:pt>
    <dgm:pt modelId="{DB870DF8-8E48-49EC-A2EB-6A6E097BEAB3}">
      <dgm:prSet phldrT="[Texte]" custT="1"/>
      <dgm:spPr>
        <a:solidFill>
          <a:schemeClr val="accent4">
            <a:lumMod val="60000"/>
            <a:lumOff val="40000"/>
            <a:alpha val="90000"/>
          </a:schemeClr>
        </a:solidFill>
        <a:ln>
          <a:noFill/>
        </a:ln>
      </dgm:spPr>
      <dgm:t>
        <a:bodyPr/>
        <a:lstStyle/>
        <a:p>
          <a:pPr algn="just"/>
          <a:r>
            <a:rPr lang="fr-FR" sz="1800" dirty="0" smtClean="0"/>
            <a:t>Choix pour l’employeur d’adhérer au régime d’assurance chômage ou de conserver le système d’auto-assurance</a:t>
          </a:r>
          <a:endParaRPr lang="fr-FR" sz="1800" dirty="0"/>
        </a:p>
      </dgm:t>
    </dgm:pt>
    <dgm:pt modelId="{3D891556-7B38-4DB8-8BC4-B4F0318D0527}" type="parTrans" cxnId="{2BB07296-1C95-4153-BA50-0A5A6E50D0A6}">
      <dgm:prSet/>
      <dgm:spPr/>
      <dgm:t>
        <a:bodyPr/>
        <a:lstStyle/>
        <a:p>
          <a:pPr algn="just"/>
          <a:endParaRPr lang="fr-FR" sz="1800"/>
        </a:p>
      </dgm:t>
    </dgm:pt>
    <dgm:pt modelId="{623C6590-7D7D-4345-8AA2-590F91BF6A4C}" type="sibTrans" cxnId="{2BB07296-1C95-4153-BA50-0A5A6E50D0A6}">
      <dgm:prSet/>
      <dgm:spPr/>
      <dgm:t>
        <a:bodyPr/>
        <a:lstStyle/>
        <a:p>
          <a:pPr algn="just"/>
          <a:endParaRPr lang="fr-FR" sz="1800"/>
        </a:p>
      </dgm:t>
    </dgm:pt>
    <dgm:pt modelId="{4498EFBD-B795-4037-A39E-EA8B244503F0}" type="pres">
      <dgm:prSet presAssocID="{A27666DE-AB6F-462C-BABC-BD282B12623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B5F7CA1-64AD-4E5C-AF37-21FAE4A86CF2}" type="pres">
      <dgm:prSet presAssocID="{D927DBBC-5569-4D24-AC43-69B629A0528F}" presName="composite" presStyleCnt="0"/>
      <dgm:spPr/>
    </dgm:pt>
    <dgm:pt modelId="{76F4E8E3-0562-4C36-84DE-1E115D2332B7}" type="pres">
      <dgm:prSet presAssocID="{D927DBBC-5569-4D24-AC43-69B629A0528F}" presName="parTx" presStyleLbl="alignNode1" presStyleIdx="0" presStyleCnt="2" custLinFactNeighborX="-1" custLinFactNeighborY="-32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EC0E0A6-A351-4720-A9D1-E8F4B0B7B2B3}" type="pres">
      <dgm:prSet presAssocID="{D927DBBC-5569-4D24-AC43-69B629A0528F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AE12A4-2EAB-4702-947C-465FA9691CF1}" type="pres">
      <dgm:prSet presAssocID="{501D45E9-FE2C-4A31-8303-26390221B460}" presName="space" presStyleCnt="0"/>
      <dgm:spPr/>
    </dgm:pt>
    <dgm:pt modelId="{E22006AF-1995-4765-ACB9-D8CB1C66BD06}" type="pres">
      <dgm:prSet presAssocID="{828903EF-4029-4CD2-84A6-B45BDA22408B}" presName="composite" presStyleCnt="0"/>
      <dgm:spPr/>
    </dgm:pt>
    <dgm:pt modelId="{C1AF6F89-C349-4C4C-9A28-36E0B41A1437}" type="pres">
      <dgm:prSet presAssocID="{828903EF-4029-4CD2-84A6-B45BDA22408B}" presName="parTx" presStyleLbl="alignNode1" presStyleIdx="1" presStyleCnt="2" custLinFactNeighborX="-1" custLinFactNeighborY="-32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EBE95E9-8EC1-42C1-9843-9B4257CD872D}" type="pres">
      <dgm:prSet presAssocID="{828903EF-4029-4CD2-84A6-B45BDA22408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78DAD72-23D7-4956-B159-77E86E6ED727}" srcId="{A27666DE-AB6F-462C-BABC-BD282B126236}" destId="{D927DBBC-5569-4D24-AC43-69B629A0528F}" srcOrd="0" destOrd="0" parTransId="{FD2DF8B1-89FB-4B75-AF79-4C08C122FFC4}" sibTransId="{501D45E9-FE2C-4A31-8303-26390221B460}"/>
    <dgm:cxn modelId="{FE97554A-15BA-4378-B746-DF5CF1EB796C}" type="presOf" srcId="{828903EF-4029-4CD2-84A6-B45BDA22408B}" destId="{C1AF6F89-C349-4C4C-9A28-36E0B41A1437}" srcOrd="0" destOrd="0" presId="urn:microsoft.com/office/officeart/2005/8/layout/hList1"/>
    <dgm:cxn modelId="{CD5595D5-2278-4BF9-90EB-809FB7B8718B}" type="presOf" srcId="{D927DBBC-5569-4D24-AC43-69B629A0528F}" destId="{76F4E8E3-0562-4C36-84DE-1E115D2332B7}" srcOrd="0" destOrd="0" presId="urn:microsoft.com/office/officeart/2005/8/layout/hList1"/>
    <dgm:cxn modelId="{BABE3303-7120-4D88-A471-4AD29D3ACD8E}" srcId="{D927DBBC-5569-4D24-AC43-69B629A0528F}" destId="{57915D41-89DC-4C07-B4F7-385C9723E142}" srcOrd="0" destOrd="0" parTransId="{488893B4-9EBB-4CFC-8B79-5CD72D934C61}" sibTransId="{08300CF5-EFF3-4290-834D-DD38680AF1DD}"/>
    <dgm:cxn modelId="{14D54249-6085-404B-BA40-9B98441E6FB6}" type="presOf" srcId="{DB870DF8-8E48-49EC-A2EB-6A6E097BEAB3}" destId="{BEBE95E9-8EC1-42C1-9843-9B4257CD872D}" srcOrd="0" destOrd="0" presId="urn:microsoft.com/office/officeart/2005/8/layout/hList1"/>
    <dgm:cxn modelId="{95DED00B-69B2-4FFD-BC2A-B282C748CF8A}" srcId="{A27666DE-AB6F-462C-BABC-BD282B126236}" destId="{828903EF-4029-4CD2-84A6-B45BDA22408B}" srcOrd="1" destOrd="0" parTransId="{06B30080-9B75-4A1E-860B-180DB5F67212}" sibTransId="{37BBFE3E-F49F-460C-8838-88D5D0EF6B27}"/>
    <dgm:cxn modelId="{9AAC52F6-2F48-450B-8535-1665A31C944D}" type="presOf" srcId="{A27666DE-AB6F-462C-BABC-BD282B126236}" destId="{4498EFBD-B795-4037-A39E-EA8B244503F0}" srcOrd="0" destOrd="0" presId="urn:microsoft.com/office/officeart/2005/8/layout/hList1"/>
    <dgm:cxn modelId="{2BB07296-1C95-4153-BA50-0A5A6E50D0A6}" srcId="{828903EF-4029-4CD2-84A6-B45BDA22408B}" destId="{DB870DF8-8E48-49EC-A2EB-6A6E097BEAB3}" srcOrd="0" destOrd="0" parTransId="{3D891556-7B38-4DB8-8BC4-B4F0318D0527}" sibTransId="{623C6590-7D7D-4345-8AA2-590F91BF6A4C}"/>
    <dgm:cxn modelId="{2843FE0C-17F2-4AB2-B8C5-371BC98CA626}" type="presOf" srcId="{57915D41-89DC-4C07-B4F7-385C9723E142}" destId="{0EC0E0A6-A351-4720-A9D1-E8F4B0B7B2B3}" srcOrd="0" destOrd="0" presId="urn:microsoft.com/office/officeart/2005/8/layout/hList1"/>
    <dgm:cxn modelId="{6E010BFF-B860-4327-A9B4-2EC954480823}" type="presParOf" srcId="{4498EFBD-B795-4037-A39E-EA8B244503F0}" destId="{8B5F7CA1-64AD-4E5C-AF37-21FAE4A86CF2}" srcOrd="0" destOrd="0" presId="urn:microsoft.com/office/officeart/2005/8/layout/hList1"/>
    <dgm:cxn modelId="{DFA82993-B5A9-4A1A-8533-5EF64A67E396}" type="presParOf" srcId="{8B5F7CA1-64AD-4E5C-AF37-21FAE4A86CF2}" destId="{76F4E8E3-0562-4C36-84DE-1E115D2332B7}" srcOrd="0" destOrd="0" presId="urn:microsoft.com/office/officeart/2005/8/layout/hList1"/>
    <dgm:cxn modelId="{348E5C57-A507-47DF-BC85-F184F930D23E}" type="presParOf" srcId="{8B5F7CA1-64AD-4E5C-AF37-21FAE4A86CF2}" destId="{0EC0E0A6-A351-4720-A9D1-E8F4B0B7B2B3}" srcOrd="1" destOrd="0" presId="urn:microsoft.com/office/officeart/2005/8/layout/hList1"/>
    <dgm:cxn modelId="{8CEA8BE7-9132-4C33-8FCC-E061FCBDA49C}" type="presParOf" srcId="{4498EFBD-B795-4037-A39E-EA8B244503F0}" destId="{DCAE12A4-2EAB-4702-947C-465FA9691CF1}" srcOrd="1" destOrd="0" presId="urn:microsoft.com/office/officeart/2005/8/layout/hList1"/>
    <dgm:cxn modelId="{D4E5E068-5254-4129-A872-869561703A2E}" type="presParOf" srcId="{4498EFBD-B795-4037-A39E-EA8B244503F0}" destId="{E22006AF-1995-4765-ACB9-D8CB1C66BD06}" srcOrd="2" destOrd="0" presId="urn:microsoft.com/office/officeart/2005/8/layout/hList1"/>
    <dgm:cxn modelId="{F0353B15-D60B-48A1-B1FC-754E5612157C}" type="presParOf" srcId="{E22006AF-1995-4765-ACB9-D8CB1C66BD06}" destId="{C1AF6F89-C349-4C4C-9A28-36E0B41A1437}" srcOrd="0" destOrd="0" presId="urn:microsoft.com/office/officeart/2005/8/layout/hList1"/>
    <dgm:cxn modelId="{D4280A91-11ED-4C41-8775-944925320A1E}" type="presParOf" srcId="{E22006AF-1995-4765-ACB9-D8CB1C66BD06}" destId="{BEBE95E9-8EC1-42C1-9843-9B4257CD872D}" srcOrd="1" destOrd="0" presId="urn:microsoft.com/office/officeart/2005/8/layout/hList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9CCE55-E1A5-4927-AB0E-8492A8A33994}" type="doc">
      <dgm:prSet loTypeId="urn:microsoft.com/office/officeart/2005/8/layout/default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41F386CA-38F6-4115-9657-95BE6B7CEAD2}">
      <dgm:prSet phldrT="[Texte]" custT="1"/>
      <dgm:spPr>
        <a:solidFill>
          <a:srgbClr val="D01050"/>
        </a:solidFill>
      </dgm:spPr>
      <dgm:t>
        <a:bodyPr/>
        <a:lstStyle/>
        <a:p>
          <a:r>
            <a:rPr lang="fr-FR" sz="1600" dirty="0" smtClean="0">
              <a:effectLst/>
              <a:latin typeface="Barlow Condensed" panose="020B0604020202020204" pitchFamily="2" charset="0"/>
              <a:ea typeface="Calibri" panose="020F0502020204030204" pitchFamily="34" charset="0"/>
            </a:rPr>
            <a:t>Avoir perdu involontairement </a:t>
          </a:r>
          <a:r>
            <a:rPr lang="fr-FR" sz="1600" dirty="0" smtClean="0">
              <a:latin typeface="Barlow Condensed" panose="020B0604020202020204" pitchFamily="2" charset="0"/>
              <a:ea typeface="Calibri" panose="020F0502020204030204" pitchFamily="34" charset="0"/>
            </a:rPr>
            <a:t>leur</a:t>
          </a:r>
          <a:r>
            <a:rPr lang="fr-FR" sz="1600" dirty="0" smtClean="0">
              <a:effectLst/>
              <a:latin typeface="Barlow Condensed" panose="020B0604020202020204" pitchFamily="2" charset="0"/>
              <a:ea typeface="Calibri" panose="020F0502020204030204" pitchFamily="34" charset="0"/>
            </a:rPr>
            <a:t> emploi </a:t>
          </a:r>
          <a:endParaRPr lang="fr-FR" sz="1600" dirty="0"/>
        </a:p>
      </dgm:t>
    </dgm:pt>
    <dgm:pt modelId="{32754D42-D361-436E-A231-F193D62CA768}" type="parTrans" cxnId="{B0966F62-1244-46BE-B0ED-25931A5B9E58}">
      <dgm:prSet/>
      <dgm:spPr/>
      <dgm:t>
        <a:bodyPr/>
        <a:lstStyle/>
        <a:p>
          <a:endParaRPr lang="fr-FR" sz="1600"/>
        </a:p>
      </dgm:t>
    </dgm:pt>
    <dgm:pt modelId="{DCF1C651-F239-4E4E-8E0D-21259DEE28AE}" type="sibTrans" cxnId="{B0966F62-1244-46BE-B0ED-25931A5B9E58}">
      <dgm:prSet/>
      <dgm:spPr/>
      <dgm:t>
        <a:bodyPr/>
        <a:lstStyle/>
        <a:p>
          <a:endParaRPr lang="fr-FR" sz="1600"/>
        </a:p>
      </dgm:t>
    </dgm:pt>
    <dgm:pt modelId="{E3D65400-BB74-4169-95FC-546C197C3143}">
      <dgm:prSet custT="1"/>
      <dgm:spPr>
        <a:solidFill>
          <a:srgbClr val="EF9205"/>
        </a:solidFill>
      </dgm:spPr>
      <dgm:t>
        <a:bodyPr/>
        <a:lstStyle/>
        <a:p>
          <a:r>
            <a:rPr lang="fr-FR" sz="1600" dirty="0" smtClean="0">
              <a:effectLst/>
              <a:latin typeface="Barlow Condensed" panose="020B0604020202020204" pitchFamily="2" charset="0"/>
              <a:ea typeface="Calibri" panose="020F0502020204030204" pitchFamily="34" charset="0"/>
            </a:rPr>
            <a:t>Être inscrit comme demandeur d’emploi </a:t>
          </a:r>
          <a:endParaRPr lang="fr-FR" sz="1600" dirty="0">
            <a:effectLst/>
            <a:latin typeface="Barlow Condensed" panose="020B0604020202020204" pitchFamily="2" charset="0"/>
            <a:ea typeface="Calibri" panose="020F0502020204030204" pitchFamily="34" charset="0"/>
          </a:endParaRPr>
        </a:p>
      </dgm:t>
    </dgm:pt>
    <dgm:pt modelId="{2D595678-BE2E-4857-BC36-D862A653C54E}" type="parTrans" cxnId="{171AB75B-DBC3-4060-A5FC-1FBC54C094CD}">
      <dgm:prSet/>
      <dgm:spPr/>
      <dgm:t>
        <a:bodyPr/>
        <a:lstStyle/>
        <a:p>
          <a:endParaRPr lang="fr-FR" sz="1600"/>
        </a:p>
      </dgm:t>
    </dgm:pt>
    <dgm:pt modelId="{F0310419-8970-42FC-BF92-B6B379DD0C7F}" type="sibTrans" cxnId="{171AB75B-DBC3-4060-A5FC-1FBC54C094CD}">
      <dgm:prSet/>
      <dgm:spPr/>
      <dgm:t>
        <a:bodyPr/>
        <a:lstStyle/>
        <a:p>
          <a:endParaRPr lang="fr-FR" sz="1600"/>
        </a:p>
      </dgm:t>
    </dgm:pt>
    <dgm:pt modelId="{BCB9FBA6-C24D-470E-925D-A95AD82FE0CA}">
      <dgm:prSet custT="1"/>
      <dgm:spPr>
        <a:solidFill>
          <a:srgbClr val="4C4C4C"/>
        </a:solidFill>
      </dgm:spPr>
      <dgm:t>
        <a:bodyPr/>
        <a:lstStyle/>
        <a:p>
          <a:r>
            <a:rPr lang="fr-FR" sz="1600" dirty="0" smtClean="0">
              <a:effectLst/>
              <a:latin typeface="Barlow Condensed" panose="020B0604020202020204" pitchFamily="2" charset="0"/>
              <a:ea typeface="Calibri" panose="020F0502020204030204" pitchFamily="34" charset="0"/>
            </a:rPr>
            <a:t>Être à la recherche effective et permanente d’un emploi </a:t>
          </a:r>
          <a:endParaRPr lang="fr-FR" sz="1600" dirty="0">
            <a:effectLst/>
            <a:latin typeface="Barlow Condensed" panose="020B0604020202020204" pitchFamily="2" charset="0"/>
            <a:ea typeface="Calibri" panose="020F0502020204030204" pitchFamily="34" charset="0"/>
          </a:endParaRPr>
        </a:p>
      </dgm:t>
    </dgm:pt>
    <dgm:pt modelId="{AF6F6953-1883-4C69-9F75-8AB99CC2DC7F}" type="parTrans" cxnId="{63F5C3B1-A667-42F1-9761-BB2EDFFCCAA5}">
      <dgm:prSet/>
      <dgm:spPr/>
      <dgm:t>
        <a:bodyPr/>
        <a:lstStyle/>
        <a:p>
          <a:endParaRPr lang="fr-FR" sz="1600"/>
        </a:p>
      </dgm:t>
    </dgm:pt>
    <dgm:pt modelId="{5A137B78-9335-43E8-8FF6-AF20E49CBDC0}" type="sibTrans" cxnId="{63F5C3B1-A667-42F1-9761-BB2EDFFCCAA5}">
      <dgm:prSet/>
      <dgm:spPr/>
      <dgm:t>
        <a:bodyPr/>
        <a:lstStyle/>
        <a:p>
          <a:endParaRPr lang="fr-FR" sz="1600"/>
        </a:p>
      </dgm:t>
    </dgm:pt>
    <dgm:pt modelId="{1A1DCB0E-71EA-455B-8B5E-85D2D499D1BD}">
      <dgm:prSet custT="1"/>
      <dgm:spPr>
        <a:solidFill>
          <a:srgbClr val="D01050"/>
        </a:solidFill>
      </dgm:spPr>
      <dgm:t>
        <a:bodyPr/>
        <a:lstStyle/>
        <a:p>
          <a:r>
            <a:rPr lang="fr-FR" sz="1600" dirty="0" smtClean="0">
              <a:effectLst/>
              <a:latin typeface="Barlow Condensed" panose="020B0604020202020204" pitchFamily="2" charset="0"/>
              <a:ea typeface="Calibri" panose="020F0502020204030204" pitchFamily="34" charset="0"/>
            </a:rPr>
            <a:t>Justifier d'une certaine durée d'affiliation, qui détermine la durée d'indemnisation ouverte</a:t>
          </a:r>
          <a:endParaRPr lang="fr-FR" sz="1600" dirty="0">
            <a:effectLst/>
            <a:latin typeface="Barlow Condensed" panose="020B0604020202020204" pitchFamily="2" charset="0"/>
            <a:ea typeface="Calibri" panose="020F0502020204030204" pitchFamily="34" charset="0"/>
          </a:endParaRPr>
        </a:p>
      </dgm:t>
    </dgm:pt>
    <dgm:pt modelId="{2F27B2E3-ADA9-486C-967F-64EE971E3990}" type="parTrans" cxnId="{19C73DB0-C9BD-4ABB-824A-3AC56FA6D7CC}">
      <dgm:prSet/>
      <dgm:spPr/>
      <dgm:t>
        <a:bodyPr/>
        <a:lstStyle/>
        <a:p>
          <a:endParaRPr lang="fr-FR" sz="1600"/>
        </a:p>
      </dgm:t>
    </dgm:pt>
    <dgm:pt modelId="{9E211A28-F117-4D3E-ADEB-62348A63DAE6}" type="sibTrans" cxnId="{19C73DB0-C9BD-4ABB-824A-3AC56FA6D7CC}">
      <dgm:prSet/>
      <dgm:spPr/>
      <dgm:t>
        <a:bodyPr/>
        <a:lstStyle/>
        <a:p>
          <a:endParaRPr lang="fr-FR" sz="1600"/>
        </a:p>
      </dgm:t>
    </dgm:pt>
    <dgm:pt modelId="{01E111D6-FF3C-4AED-A2C7-4CB3EC549BB3}">
      <dgm:prSet custT="1"/>
      <dgm:spPr>
        <a:solidFill>
          <a:srgbClr val="4C4C4C"/>
        </a:solidFill>
      </dgm:spPr>
      <dgm:t>
        <a:bodyPr/>
        <a:lstStyle/>
        <a:p>
          <a:r>
            <a:rPr lang="fr-FR" sz="1600" dirty="0" smtClean="0">
              <a:effectLst/>
              <a:latin typeface="Barlow Condensed" panose="020B0604020202020204" pitchFamily="2" charset="0"/>
              <a:ea typeface="Calibri" panose="020F0502020204030204" pitchFamily="34" charset="0"/>
            </a:rPr>
            <a:t>Être physiquement apte à l’exercice d’un emploi (au regard des conditions du code du travail) </a:t>
          </a:r>
          <a:endParaRPr lang="fr-FR" sz="1600" dirty="0">
            <a:effectLst/>
            <a:latin typeface="Barlow Condensed" panose="020B0604020202020204" pitchFamily="2" charset="0"/>
            <a:ea typeface="Calibri" panose="020F0502020204030204" pitchFamily="34" charset="0"/>
          </a:endParaRPr>
        </a:p>
      </dgm:t>
    </dgm:pt>
    <dgm:pt modelId="{E2932ADF-7BB9-49F5-AC15-73312FADDE3E}" type="parTrans" cxnId="{12CA2F33-CAA1-4778-AE72-D55312F817A2}">
      <dgm:prSet/>
      <dgm:spPr/>
      <dgm:t>
        <a:bodyPr/>
        <a:lstStyle/>
        <a:p>
          <a:endParaRPr lang="fr-FR" sz="1600"/>
        </a:p>
      </dgm:t>
    </dgm:pt>
    <dgm:pt modelId="{D59826C2-F6FA-486A-A55E-4A25148DA153}" type="sibTrans" cxnId="{12CA2F33-CAA1-4778-AE72-D55312F817A2}">
      <dgm:prSet/>
      <dgm:spPr/>
      <dgm:t>
        <a:bodyPr/>
        <a:lstStyle/>
        <a:p>
          <a:endParaRPr lang="fr-FR" sz="1600"/>
        </a:p>
      </dgm:t>
    </dgm:pt>
    <dgm:pt modelId="{CB1D20F0-70B9-4AF7-AA43-54A507665A26}">
      <dgm:prSet custT="1"/>
      <dgm:spPr>
        <a:solidFill>
          <a:srgbClr val="D01050"/>
        </a:solidFill>
      </dgm:spPr>
      <dgm:t>
        <a:bodyPr/>
        <a:lstStyle/>
        <a:p>
          <a:r>
            <a:rPr lang="fr-FR" sz="1600" dirty="0" smtClean="0">
              <a:effectLst/>
              <a:latin typeface="Barlow Condensed" panose="020B0604020202020204" pitchFamily="2" charset="0"/>
              <a:ea typeface="Calibri" panose="020F0502020204030204" pitchFamily="34" charset="0"/>
            </a:rPr>
            <a:t>Résider en Métropole, dans les DOM ou dans les collectivités d’Outre-Mer</a:t>
          </a:r>
          <a:endParaRPr lang="fr-FR" sz="1600" dirty="0">
            <a:effectLst/>
            <a:latin typeface="Barlow Condensed" panose="020B0604020202020204" pitchFamily="2" charset="0"/>
            <a:ea typeface="Calibri" panose="020F0502020204030204" pitchFamily="34" charset="0"/>
          </a:endParaRPr>
        </a:p>
      </dgm:t>
    </dgm:pt>
    <dgm:pt modelId="{E430B10A-B1A0-4F3F-8DF2-2A519C5F7E74}" type="parTrans" cxnId="{0F14BBE9-A771-4E81-AE9F-C9534B5253F4}">
      <dgm:prSet/>
      <dgm:spPr/>
      <dgm:t>
        <a:bodyPr/>
        <a:lstStyle/>
        <a:p>
          <a:endParaRPr lang="fr-FR" sz="1600"/>
        </a:p>
      </dgm:t>
    </dgm:pt>
    <dgm:pt modelId="{CDDF0757-980A-4029-9BAC-0CAD0CC8D6F8}" type="sibTrans" cxnId="{0F14BBE9-A771-4E81-AE9F-C9534B5253F4}">
      <dgm:prSet/>
      <dgm:spPr/>
      <dgm:t>
        <a:bodyPr/>
        <a:lstStyle/>
        <a:p>
          <a:endParaRPr lang="fr-FR" sz="1600"/>
        </a:p>
      </dgm:t>
    </dgm:pt>
    <dgm:pt modelId="{72E112E4-BCEA-4ABB-94D8-E86FF38E88FC}">
      <dgm:prSet custT="1"/>
      <dgm:spPr>
        <a:solidFill>
          <a:srgbClr val="EF9205"/>
        </a:solidFill>
      </dgm:spPr>
      <dgm:t>
        <a:bodyPr/>
        <a:lstStyle/>
        <a:p>
          <a:r>
            <a:rPr lang="fr-FR" sz="1600" smtClean="0">
              <a:latin typeface="Barlow Condensed" panose="020B0604020202020204" pitchFamily="2" charset="0"/>
              <a:ea typeface="Calibri" panose="020F0502020204030204" pitchFamily="34" charset="0"/>
            </a:rPr>
            <a:t> </a:t>
          </a:r>
          <a:r>
            <a:rPr lang="fr-FR" sz="1600" smtClean="0">
              <a:effectLst/>
              <a:latin typeface="Barlow Condensed" panose="020B0604020202020204" pitchFamily="2" charset="0"/>
              <a:ea typeface="Calibri" panose="020F0502020204030204" pitchFamily="34" charset="0"/>
            </a:rPr>
            <a:t>Ne pas avoir atteint l’âge de la retraite et validé tous les trimestres </a:t>
          </a:r>
          <a:endParaRPr lang="fr-FR" sz="1600" dirty="0">
            <a:effectLst/>
            <a:latin typeface="Barlow Condensed" panose="020B0604020202020204" pitchFamily="2" charset="0"/>
            <a:ea typeface="Calibri" panose="020F0502020204030204" pitchFamily="34" charset="0"/>
          </a:endParaRPr>
        </a:p>
      </dgm:t>
    </dgm:pt>
    <dgm:pt modelId="{269A9CB2-711E-43A4-9DF4-FF517DBEBCEA}" type="parTrans" cxnId="{9BEB54C4-84A2-49C9-A80D-0863D9345B1B}">
      <dgm:prSet/>
      <dgm:spPr/>
      <dgm:t>
        <a:bodyPr/>
        <a:lstStyle/>
        <a:p>
          <a:endParaRPr lang="fr-FR" sz="1600"/>
        </a:p>
      </dgm:t>
    </dgm:pt>
    <dgm:pt modelId="{1E31D954-E10E-4DA6-9C55-F88BD81959C0}" type="sibTrans" cxnId="{9BEB54C4-84A2-49C9-A80D-0863D9345B1B}">
      <dgm:prSet/>
      <dgm:spPr/>
      <dgm:t>
        <a:bodyPr/>
        <a:lstStyle/>
        <a:p>
          <a:endParaRPr lang="fr-FR" sz="1600"/>
        </a:p>
      </dgm:t>
    </dgm:pt>
    <dgm:pt modelId="{BA4F3C07-31C4-4DE4-84F2-989B8E9DE105}" type="pres">
      <dgm:prSet presAssocID="{B99CCE55-E1A5-4927-AB0E-8492A8A3399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F6E91D0-D79C-470D-BDE1-7F22682BE9F0}" type="pres">
      <dgm:prSet presAssocID="{41F386CA-38F6-4115-9657-95BE6B7CEAD2}" presName="node" presStyleLbl="node1" presStyleIdx="0" presStyleCnt="7" custLinFactNeighborX="156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58CB251-409B-4264-8153-F811349FB0C9}" type="pres">
      <dgm:prSet presAssocID="{DCF1C651-F239-4E4E-8E0D-21259DEE28AE}" presName="sibTrans" presStyleCnt="0"/>
      <dgm:spPr/>
    </dgm:pt>
    <dgm:pt modelId="{4C7D6951-3386-4E7F-867F-4E4DA7B220E3}" type="pres">
      <dgm:prSet presAssocID="{E3D65400-BB74-4169-95FC-546C197C3143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B1C971-2B33-49FA-B4C8-50AD67A1CA34}" type="pres">
      <dgm:prSet presAssocID="{F0310419-8970-42FC-BF92-B6B379DD0C7F}" presName="sibTrans" presStyleCnt="0"/>
      <dgm:spPr/>
    </dgm:pt>
    <dgm:pt modelId="{202F88F1-EAF3-4A62-9FDC-FC33BC8F78A1}" type="pres">
      <dgm:prSet presAssocID="{BCB9FBA6-C24D-470E-925D-A95AD82FE0CA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BE0B07B-0443-4161-ACC7-0BCD0D9E6336}" type="pres">
      <dgm:prSet presAssocID="{5A137B78-9335-43E8-8FF6-AF20E49CBDC0}" presName="sibTrans" presStyleCnt="0"/>
      <dgm:spPr/>
    </dgm:pt>
    <dgm:pt modelId="{863744E8-9961-4518-B435-DFC8BA3908F1}" type="pres">
      <dgm:prSet presAssocID="{1A1DCB0E-71EA-455B-8B5E-85D2D499D1BD}" presName="node" presStyleLbl="node1" presStyleIdx="3" presStyleCnt="7" custLinFactNeighborX="126" custLinFactNeighborY="68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7801EB8-8236-4F7A-B9D8-81143E5002B1}" type="pres">
      <dgm:prSet presAssocID="{9E211A28-F117-4D3E-ADEB-62348A63DAE6}" presName="sibTrans" presStyleCnt="0"/>
      <dgm:spPr/>
    </dgm:pt>
    <dgm:pt modelId="{A3B1DED5-4696-47AC-B09A-68BFD6DB336E}" type="pres">
      <dgm:prSet presAssocID="{72E112E4-BCEA-4ABB-94D8-E86FF38E88FC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398C41-4F65-4172-AD5F-5836CF6C884E}" type="pres">
      <dgm:prSet presAssocID="{1E31D954-E10E-4DA6-9C55-F88BD81959C0}" presName="sibTrans" presStyleCnt="0"/>
      <dgm:spPr/>
    </dgm:pt>
    <dgm:pt modelId="{42A24083-5B72-43C3-B3FC-C4CA7BDC9A08}" type="pres">
      <dgm:prSet presAssocID="{01E111D6-FF3C-4AED-A2C7-4CB3EC549BB3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EFCCE19-E607-4B4A-9864-8E44765F0E63}" type="pres">
      <dgm:prSet presAssocID="{D59826C2-F6FA-486A-A55E-4A25148DA153}" presName="sibTrans" presStyleCnt="0"/>
      <dgm:spPr/>
    </dgm:pt>
    <dgm:pt modelId="{6B1E549D-5BF2-4962-97F6-502311120B94}" type="pres">
      <dgm:prSet presAssocID="{CB1D20F0-70B9-4AF7-AA43-54A507665A26}" presName="node" presStyleLbl="node1" presStyleIdx="6" presStyleCnt="7" custScaleX="103483" custScaleY="98211" custLinFactNeighborX="3956" custLinFactNeighborY="2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6FBB384-7774-4DF5-AD0B-C474AFED0CAE}" type="presOf" srcId="{BCB9FBA6-C24D-470E-925D-A95AD82FE0CA}" destId="{202F88F1-EAF3-4A62-9FDC-FC33BC8F78A1}" srcOrd="0" destOrd="0" presId="urn:microsoft.com/office/officeart/2005/8/layout/default"/>
    <dgm:cxn modelId="{8242473D-8C26-4975-B5A2-EDF20723BD35}" type="presOf" srcId="{01E111D6-FF3C-4AED-A2C7-4CB3EC549BB3}" destId="{42A24083-5B72-43C3-B3FC-C4CA7BDC9A08}" srcOrd="0" destOrd="0" presId="urn:microsoft.com/office/officeart/2005/8/layout/default"/>
    <dgm:cxn modelId="{19C73DB0-C9BD-4ABB-824A-3AC56FA6D7CC}" srcId="{B99CCE55-E1A5-4927-AB0E-8492A8A33994}" destId="{1A1DCB0E-71EA-455B-8B5E-85D2D499D1BD}" srcOrd="3" destOrd="0" parTransId="{2F27B2E3-ADA9-486C-967F-64EE971E3990}" sibTransId="{9E211A28-F117-4D3E-ADEB-62348A63DAE6}"/>
    <dgm:cxn modelId="{515D1193-AFC3-45E1-A599-4B720C31DCCC}" type="presOf" srcId="{E3D65400-BB74-4169-95FC-546C197C3143}" destId="{4C7D6951-3386-4E7F-867F-4E4DA7B220E3}" srcOrd="0" destOrd="0" presId="urn:microsoft.com/office/officeart/2005/8/layout/default"/>
    <dgm:cxn modelId="{B0966F62-1244-46BE-B0ED-25931A5B9E58}" srcId="{B99CCE55-E1A5-4927-AB0E-8492A8A33994}" destId="{41F386CA-38F6-4115-9657-95BE6B7CEAD2}" srcOrd="0" destOrd="0" parTransId="{32754D42-D361-436E-A231-F193D62CA768}" sibTransId="{DCF1C651-F239-4E4E-8E0D-21259DEE28AE}"/>
    <dgm:cxn modelId="{38336041-3D97-4B25-A3D3-C7F9E5D52152}" type="presOf" srcId="{B99CCE55-E1A5-4927-AB0E-8492A8A33994}" destId="{BA4F3C07-31C4-4DE4-84F2-989B8E9DE105}" srcOrd="0" destOrd="0" presId="urn:microsoft.com/office/officeart/2005/8/layout/default"/>
    <dgm:cxn modelId="{63F5C3B1-A667-42F1-9761-BB2EDFFCCAA5}" srcId="{B99CCE55-E1A5-4927-AB0E-8492A8A33994}" destId="{BCB9FBA6-C24D-470E-925D-A95AD82FE0CA}" srcOrd="2" destOrd="0" parTransId="{AF6F6953-1883-4C69-9F75-8AB99CC2DC7F}" sibTransId="{5A137B78-9335-43E8-8FF6-AF20E49CBDC0}"/>
    <dgm:cxn modelId="{12CA2F33-CAA1-4778-AE72-D55312F817A2}" srcId="{B99CCE55-E1A5-4927-AB0E-8492A8A33994}" destId="{01E111D6-FF3C-4AED-A2C7-4CB3EC549BB3}" srcOrd="5" destOrd="0" parTransId="{E2932ADF-7BB9-49F5-AC15-73312FADDE3E}" sibTransId="{D59826C2-F6FA-486A-A55E-4A25148DA153}"/>
    <dgm:cxn modelId="{1E445B80-DAEE-45FB-B856-E7A565E5F52C}" type="presOf" srcId="{CB1D20F0-70B9-4AF7-AA43-54A507665A26}" destId="{6B1E549D-5BF2-4962-97F6-502311120B94}" srcOrd="0" destOrd="0" presId="urn:microsoft.com/office/officeart/2005/8/layout/default"/>
    <dgm:cxn modelId="{B981F3E0-3864-4F4C-AD7C-7C88E055EA74}" type="presOf" srcId="{72E112E4-BCEA-4ABB-94D8-E86FF38E88FC}" destId="{A3B1DED5-4696-47AC-B09A-68BFD6DB336E}" srcOrd="0" destOrd="0" presId="urn:microsoft.com/office/officeart/2005/8/layout/default"/>
    <dgm:cxn modelId="{11E8E77D-FAC0-434F-9E56-CD9061A7E99D}" type="presOf" srcId="{1A1DCB0E-71EA-455B-8B5E-85D2D499D1BD}" destId="{863744E8-9961-4518-B435-DFC8BA3908F1}" srcOrd="0" destOrd="0" presId="urn:microsoft.com/office/officeart/2005/8/layout/default"/>
    <dgm:cxn modelId="{9BEB54C4-84A2-49C9-A80D-0863D9345B1B}" srcId="{B99CCE55-E1A5-4927-AB0E-8492A8A33994}" destId="{72E112E4-BCEA-4ABB-94D8-E86FF38E88FC}" srcOrd="4" destOrd="0" parTransId="{269A9CB2-711E-43A4-9DF4-FF517DBEBCEA}" sibTransId="{1E31D954-E10E-4DA6-9C55-F88BD81959C0}"/>
    <dgm:cxn modelId="{171AB75B-DBC3-4060-A5FC-1FBC54C094CD}" srcId="{B99CCE55-E1A5-4927-AB0E-8492A8A33994}" destId="{E3D65400-BB74-4169-95FC-546C197C3143}" srcOrd="1" destOrd="0" parTransId="{2D595678-BE2E-4857-BC36-D862A653C54E}" sibTransId="{F0310419-8970-42FC-BF92-B6B379DD0C7F}"/>
    <dgm:cxn modelId="{0F14BBE9-A771-4E81-AE9F-C9534B5253F4}" srcId="{B99CCE55-E1A5-4927-AB0E-8492A8A33994}" destId="{CB1D20F0-70B9-4AF7-AA43-54A507665A26}" srcOrd="6" destOrd="0" parTransId="{E430B10A-B1A0-4F3F-8DF2-2A519C5F7E74}" sibTransId="{CDDF0757-980A-4029-9BAC-0CAD0CC8D6F8}"/>
    <dgm:cxn modelId="{A3864426-F316-40CD-943B-7704EBCF759E}" type="presOf" srcId="{41F386CA-38F6-4115-9657-95BE6B7CEAD2}" destId="{BF6E91D0-D79C-470D-BDE1-7F22682BE9F0}" srcOrd="0" destOrd="0" presId="urn:microsoft.com/office/officeart/2005/8/layout/default"/>
    <dgm:cxn modelId="{5D096687-E6B2-48DC-AA7B-A93B00EE93ED}" type="presParOf" srcId="{BA4F3C07-31C4-4DE4-84F2-989B8E9DE105}" destId="{BF6E91D0-D79C-470D-BDE1-7F22682BE9F0}" srcOrd="0" destOrd="0" presId="urn:microsoft.com/office/officeart/2005/8/layout/default"/>
    <dgm:cxn modelId="{6D9B2ADA-78D2-41C8-A947-1EA0402A884C}" type="presParOf" srcId="{BA4F3C07-31C4-4DE4-84F2-989B8E9DE105}" destId="{C58CB251-409B-4264-8153-F811349FB0C9}" srcOrd="1" destOrd="0" presId="urn:microsoft.com/office/officeart/2005/8/layout/default"/>
    <dgm:cxn modelId="{48615528-0661-4851-AC19-A917A59F63F9}" type="presParOf" srcId="{BA4F3C07-31C4-4DE4-84F2-989B8E9DE105}" destId="{4C7D6951-3386-4E7F-867F-4E4DA7B220E3}" srcOrd="2" destOrd="0" presId="urn:microsoft.com/office/officeart/2005/8/layout/default"/>
    <dgm:cxn modelId="{D7ADD37C-9934-4911-886A-4E4CA038229A}" type="presParOf" srcId="{BA4F3C07-31C4-4DE4-84F2-989B8E9DE105}" destId="{09B1C971-2B33-49FA-B4C8-50AD67A1CA34}" srcOrd="3" destOrd="0" presId="urn:microsoft.com/office/officeart/2005/8/layout/default"/>
    <dgm:cxn modelId="{F198031B-355D-4517-A485-461E2ECD790F}" type="presParOf" srcId="{BA4F3C07-31C4-4DE4-84F2-989B8E9DE105}" destId="{202F88F1-EAF3-4A62-9FDC-FC33BC8F78A1}" srcOrd="4" destOrd="0" presId="urn:microsoft.com/office/officeart/2005/8/layout/default"/>
    <dgm:cxn modelId="{5506834E-1B3F-40CC-AD6E-8B8B87F5641F}" type="presParOf" srcId="{BA4F3C07-31C4-4DE4-84F2-989B8E9DE105}" destId="{8BE0B07B-0443-4161-ACC7-0BCD0D9E6336}" srcOrd="5" destOrd="0" presId="urn:microsoft.com/office/officeart/2005/8/layout/default"/>
    <dgm:cxn modelId="{E1921B8D-56E8-406A-A6FC-2FCFDBCA251F}" type="presParOf" srcId="{BA4F3C07-31C4-4DE4-84F2-989B8E9DE105}" destId="{863744E8-9961-4518-B435-DFC8BA3908F1}" srcOrd="6" destOrd="0" presId="urn:microsoft.com/office/officeart/2005/8/layout/default"/>
    <dgm:cxn modelId="{68F532B4-D2AF-497B-B770-F992C7337967}" type="presParOf" srcId="{BA4F3C07-31C4-4DE4-84F2-989B8E9DE105}" destId="{67801EB8-8236-4F7A-B9D8-81143E5002B1}" srcOrd="7" destOrd="0" presId="urn:microsoft.com/office/officeart/2005/8/layout/default"/>
    <dgm:cxn modelId="{C335DDAB-09D2-4ADC-BCFA-E4BA4E679E35}" type="presParOf" srcId="{BA4F3C07-31C4-4DE4-84F2-989B8E9DE105}" destId="{A3B1DED5-4696-47AC-B09A-68BFD6DB336E}" srcOrd="8" destOrd="0" presId="urn:microsoft.com/office/officeart/2005/8/layout/default"/>
    <dgm:cxn modelId="{A2A14956-DCF9-496A-A9CB-2DC18C3E6290}" type="presParOf" srcId="{BA4F3C07-31C4-4DE4-84F2-989B8E9DE105}" destId="{0C398C41-4F65-4172-AD5F-5836CF6C884E}" srcOrd="9" destOrd="0" presId="urn:microsoft.com/office/officeart/2005/8/layout/default"/>
    <dgm:cxn modelId="{97AB0296-C5F6-4E8C-9ACB-7161B74C9BE9}" type="presParOf" srcId="{BA4F3C07-31C4-4DE4-84F2-989B8E9DE105}" destId="{42A24083-5B72-43C3-B3FC-C4CA7BDC9A08}" srcOrd="10" destOrd="0" presId="urn:microsoft.com/office/officeart/2005/8/layout/default"/>
    <dgm:cxn modelId="{F1EC359F-455B-4DD8-944C-D85EAD016743}" type="presParOf" srcId="{BA4F3C07-31C4-4DE4-84F2-989B8E9DE105}" destId="{7EFCCE19-E607-4B4A-9864-8E44765F0E63}" srcOrd="11" destOrd="0" presId="urn:microsoft.com/office/officeart/2005/8/layout/default"/>
    <dgm:cxn modelId="{5D23E12F-6B4E-4EBB-AA6F-656BFD15837D}" type="presParOf" srcId="{BA4F3C07-31C4-4DE4-84F2-989B8E9DE105}" destId="{6B1E549D-5BF2-4962-97F6-502311120B94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AA59E1C-5B3A-48AD-B639-38D87BA3B481}" type="doc">
      <dgm:prSet loTypeId="urn:microsoft.com/office/officeart/2005/8/layout/hierarchy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0267D31-EAA2-43DE-BD10-2F3A5CEA3E35}">
      <dgm:prSet phldrT="[Texte]" custT="1"/>
      <dgm:spPr>
        <a:solidFill>
          <a:srgbClr val="D01050"/>
        </a:solidFill>
        <a:ln>
          <a:solidFill>
            <a:srgbClr val="D01050"/>
          </a:solidFill>
        </a:ln>
      </dgm:spPr>
      <dgm:t>
        <a:bodyPr/>
        <a:lstStyle/>
        <a:p>
          <a:r>
            <a:rPr lang="fr-FR" sz="1600" dirty="0" smtClean="0">
              <a:solidFill>
                <a:schemeClr val="bg1"/>
              </a:solidFill>
              <a:latin typeface="Barlow Condensed" panose="020B0604020202020204" pitchFamily="2" charset="0"/>
            </a:rPr>
            <a:t>Radiation d’office des cadres et licenciement (sauf abandon de poste) </a:t>
          </a:r>
          <a:br>
            <a:rPr lang="fr-FR" sz="1600" dirty="0" smtClean="0">
              <a:solidFill>
                <a:schemeClr val="bg1"/>
              </a:solidFill>
              <a:latin typeface="Barlow Condensed" panose="020B0604020202020204" pitchFamily="2" charset="0"/>
            </a:rPr>
          </a:br>
          <a:r>
            <a:rPr lang="fr-FR" sz="1600" dirty="0" err="1" smtClean="0">
              <a:solidFill>
                <a:srgbClr val="EF9205"/>
              </a:solidFill>
              <a:latin typeface="Barlow Condensed" panose="020B0604020202020204" pitchFamily="2" charset="0"/>
            </a:rPr>
            <a:t>cf</a:t>
          </a:r>
          <a:r>
            <a:rPr lang="fr-FR" sz="1600" dirty="0" smtClean="0">
              <a:solidFill>
                <a:srgbClr val="EF9205"/>
              </a:solidFill>
              <a:latin typeface="Barlow Condensed" panose="020B0604020202020204" pitchFamily="2" charset="0"/>
            </a:rPr>
            <a:t> ci-après</a:t>
          </a:r>
          <a:endParaRPr lang="fr-FR" sz="1600" dirty="0">
            <a:solidFill>
              <a:srgbClr val="EF9205"/>
            </a:solidFill>
          </a:endParaRPr>
        </a:p>
      </dgm:t>
    </dgm:pt>
    <dgm:pt modelId="{140D60EC-F24F-4675-8774-879B9E1C0714}" type="parTrans" cxnId="{F7B0178C-0A0C-489E-A50A-C2F2ABF7A288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CB961F9C-1D6C-49BE-9E3B-03EBFFFA9EDB}" type="sibTrans" cxnId="{F7B0178C-0A0C-489E-A50A-C2F2ABF7A288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C002705D-9240-4E23-A4DE-4166F7BC8B2B}">
      <dgm:prSet custT="1"/>
      <dgm:spPr>
        <a:solidFill>
          <a:srgbClr val="EF9205"/>
        </a:solidFill>
        <a:ln>
          <a:solidFill>
            <a:srgbClr val="EF9205"/>
          </a:solidFill>
        </a:ln>
      </dgm:spPr>
      <dgm:t>
        <a:bodyPr/>
        <a:lstStyle/>
        <a:p>
          <a:r>
            <a:rPr lang="fr-FR" sz="1600" dirty="0" smtClean="0">
              <a:solidFill>
                <a:schemeClr val="bg1"/>
              </a:solidFill>
              <a:latin typeface="Barlow Condensed" panose="020B0604020202020204" pitchFamily="2" charset="0"/>
            </a:rPr>
            <a:t>Démission légitime (liste restrictive) </a:t>
          </a:r>
          <a:endParaRPr lang="fr-FR" sz="1600" dirty="0" smtClean="0">
            <a:solidFill>
              <a:schemeClr val="bg1"/>
            </a:solidFill>
            <a:latin typeface="Barlow Condensed" panose="020B0604020202020204" pitchFamily="2" charset="0"/>
          </a:endParaRPr>
        </a:p>
        <a:p>
          <a:r>
            <a:rPr lang="fr-FR" sz="1600" dirty="0" err="1" smtClean="0">
              <a:solidFill>
                <a:srgbClr val="D01050"/>
              </a:solidFill>
              <a:latin typeface="Barlow Condensed" panose="020B0604020202020204" pitchFamily="2" charset="0"/>
            </a:rPr>
            <a:t>cf</a:t>
          </a:r>
          <a:r>
            <a:rPr lang="fr-FR" sz="1600" dirty="0" smtClean="0">
              <a:solidFill>
                <a:schemeClr val="bg1"/>
              </a:solidFill>
              <a:latin typeface="Barlow Condensed" panose="020B0604020202020204" pitchFamily="2" charset="0"/>
            </a:rPr>
            <a:t> </a:t>
          </a:r>
          <a:r>
            <a:rPr lang="fr-FR" sz="1600" dirty="0" smtClean="0">
              <a:solidFill>
                <a:srgbClr val="D01050"/>
              </a:solidFill>
              <a:latin typeface="Barlow Condensed" panose="020B0604020202020204" pitchFamily="2" charset="0"/>
            </a:rPr>
            <a:t>ci-après</a:t>
          </a:r>
          <a:endParaRPr lang="fr-FR" sz="1600" dirty="0">
            <a:solidFill>
              <a:srgbClr val="D01050"/>
            </a:solidFill>
            <a:latin typeface="Barlow Condensed" panose="020B0604020202020204" pitchFamily="2" charset="0"/>
          </a:endParaRPr>
        </a:p>
      </dgm:t>
    </dgm:pt>
    <dgm:pt modelId="{DAA285EC-2B7F-40C5-B09D-7371DA22AE15}" type="parTrans" cxnId="{F80CF334-F3D1-4A80-AB56-94195187B940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69F65594-9968-4DA1-BBAC-007A89FAAC8D}" type="sibTrans" cxnId="{F80CF334-F3D1-4A80-AB56-94195187B940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9C3F498B-CE1B-4787-AC8C-74057BB77FF5}">
      <dgm:prSet custT="1"/>
      <dgm:spPr>
        <a:solidFill>
          <a:srgbClr val="D01050"/>
        </a:solidFill>
        <a:ln>
          <a:solidFill>
            <a:srgbClr val="D01050"/>
          </a:solidFill>
        </a:ln>
      </dgm:spPr>
      <dgm:t>
        <a:bodyPr/>
        <a:lstStyle/>
        <a:p>
          <a:r>
            <a:rPr lang="fr-FR" sz="1600" dirty="0" smtClean="0">
              <a:solidFill>
                <a:schemeClr val="bg1"/>
              </a:solidFill>
              <a:latin typeface="Barlow Condensed" panose="020B0604020202020204" pitchFamily="2" charset="0"/>
            </a:rPr>
            <a:t>Fin de contrat (au terme ou au cours de la période d'essai) et non renouvellement, à l'initiative de l'employeur</a:t>
          </a:r>
          <a:endParaRPr lang="fr-FR" sz="1600" dirty="0">
            <a:solidFill>
              <a:schemeClr val="bg1"/>
            </a:solidFill>
            <a:latin typeface="Barlow Condensed" panose="020B0604020202020204" pitchFamily="2" charset="0"/>
          </a:endParaRPr>
        </a:p>
      </dgm:t>
    </dgm:pt>
    <dgm:pt modelId="{710C1C1C-F190-4913-850C-CE92D7D98E98}" type="parTrans" cxnId="{7FF024A5-E727-4D97-A47F-C5C3EA40E1F2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54EEF84E-6839-4EF4-ABA3-5174DB0D039C}" type="sibTrans" cxnId="{7FF024A5-E727-4D97-A47F-C5C3EA40E1F2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3C2BFAE3-3997-4CA4-BD89-D14AD0BEBED9}">
      <dgm:prSet custT="1"/>
      <dgm:spPr>
        <a:solidFill>
          <a:srgbClr val="EF9205"/>
        </a:solidFill>
        <a:ln>
          <a:solidFill>
            <a:srgbClr val="EF9205"/>
          </a:solidFill>
        </a:ln>
      </dgm:spPr>
      <dgm:t>
        <a:bodyPr/>
        <a:lstStyle/>
        <a:p>
          <a:r>
            <a:rPr lang="fr-FR" sz="1600" smtClean="0">
              <a:solidFill>
                <a:schemeClr val="bg1"/>
              </a:solidFill>
              <a:latin typeface="Barlow Condensed" panose="020B0604020202020204" pitchFamily="2" charset="0"/>
            </a:rPr>
            <a:t>Placement d’office en disponibilité ou en congé d’office non rémunéré, pour raison de santé </a:t>
          </a:r>
          <a:endParaRPr lang="fr-FR" sz="1600" dirty="0">
            <a:solidFill>
              <a:schemeClr val="bg1"/>
            </a:solidFill>
            <a:latin typeface="Barlow Condensed" panose="020B0604020202020204" pitchFamily="2" charset="0"/>
          </a:endParaRPr>
        </a:p>
      </dgm:t>
    </dgm:pt>
    <dgm:pt modelId="{1AA17095-F44F-4CCD-9733-8A78B6EEEDD2}" type="parTrans" cxnId="{E9DC2E39-C988-4908-8AD0-3D4EA2B8ABB5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49E09D3E-90EA-4B3A-BB95-82208AE38D8F}" type="sibTrans" cxnId="{E9DC2E39-C988-4908-8AD0-3D4EA2B8ABB5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DBEED18A-5AFA-46B1-AC0D-101EF5CDAAB6}">
      <dgm:prSet custT="1"/>
      <dgm:spPr>
        <a:solidFill>
          <a:srgbClr val="D01050"/>
        </a:solidFill>
        <a:ln>
          <a:solidFill>
            <a:srgbClr val="D01050"/>
          </a:solidFill>
        </a:ln>
      </dgm:spPr>
      <dgm:t>
        <a:bodyPr/>
        <a:lstStyle/>
        <a:p>
          <a:r>
            <a:rPr lang="fr-FR" sz="1600" smtClean="0">
              <a:solidFill>
                <a:schemeClr val="bg1"/>
              </a:solidFill>
              <a:latin typeface="Barlow Condensed" panose="020B0604020202020204" pitchFamily="2" charset="0"/>
            </a:rPr>
            <a:t>Maintien en disponibilité en cas d'impossibilité de réintégration</a:t>
          </a:r>
          <a:endParaRPr lang="fr-FR" sz="1600" dirty="0">
            <a:solidFill>
              <a:schemeClr val="bg1"/>
            </a:solidFill>
            <a:latin typeface="Barlow Condensed" panose="020B0604020202020204" pitchFamily="2" charset="0"/>
          </a:endParaRPr>
        </a:p>
      </dgm:t>
    </dgm:pt>
    <dgm:pt modelId="{22AC01E9-13C8-44EB-9854-1C5CC1D715EE}" type="parTrans" cxnId="{4E3B3C9B-0696-4003-B826-53270F4538FD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AB7481B9-0880-4727-92E5-78480E6649AC}" type="sibTrans" cxnId="{4E3B3C9B-0696-4003-B826-53270F4538FD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AF361117-B406-4E11-A269-001DDFC18C20}">
      <dgm:prSet custT="1"/>
      <dgm:spPr>
        <a:solidFill>
          <a:srgbClr val="EF9205"/>
        </a:solidFill>
        <a:ln>
          <a:solidFill>
            <a:srgbClr val="EF9205"/>
          </a:solidFill>
        </a:ln>
      </dgm:spPr>
      <dgm:t>
        <a:bodyPr/>
        <a:lstStyle/>
        <a:p>
          <a:r>
            <a:rPr lang="fr-FR" sz="1600" smtClean="0">
              <a:solidFill>
                <a:schemeClr val="bg1"/>
              </a:solidFill>
              <a:latin typeface="Barlow Condensed" panose="020B0604020202020204" pitchFamily="2" charset="0"/>
            </a:rPr>
            <a:t>Rupture conventionnelle et démission avec indemnité de départ volontaire dans le cadre d'une restructuration</a:t>
          </a:r>
          <a:endParaRPr lang="fr-FR" sz="1600" dirty="0">
            <a:solidFill>
              <a:schemeClr val="bg1"/>
            </a:solidFill>
            <a:latin typeface="Barlow Condensed" panose="020B0604020202020204" pitchFamily="2" charset="0"/>
          </a:endParaRPr>
        </a:p>
      </dgm:t>
    </dgm:pt>
    <dgm:pt modelId="{FAB47650-00E8-4605-9870-A8DF49297BA7}" type="parTrans" cxnId="{419125D2-0EAD-44C5-87B7-B3E5FE19D3D7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88194684-495B-4604-ABCE-79E9591E91CB}" type="sibTrans" cxnId="{419125D2-0EAD-44C5-87B7-B3E5FE19D3D7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D79BA2B9-2209-47E2-9B50-37D5A94DA56B}" type="pres">
      <dgm:prSet presAssocID="{EAA59E1C-5B3A-48AD-B639-38D87BA3B48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1FCE0FF2-73A3-4CCC-B0A7-C31ABFCFA7BC}" type="pres">
      <dgm:prSet presAssocID="{50267D31-EAA2-43DE-BD10-2F3A5CEA3E35}" presName="vertOne" presStyleCnt="0"/>
      <dgm:spPr/>
    </dgm:pt>
    <dgm:pt modelId="{C0D6CEEF-3380-4A87-9A4C-CC3D2F019461}" type="pres">
      <dgm:prSet presAssocID="{50267D31-EAA2-43DE-BD10-2F3A5CEA3E35}" presName="txOne" presStyleLbl="node0" presStyleIdx="0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9CAEA31-B9A1-4F2E-9146-0E48621E7493}" type="pres">
      <dgm:prSet presAssocID="{50267D31-EAA2-43DE-BD10-2F3A5CEA3E35}" presName="horzOne" presStyleCnt="0"/>
      <dgm:spPr/>
    </dgm:pt>
    <dgm:pt modelId="{7A284838-EFC5-4207-B35E-FAA5255C2442}" type="pres">
      <dgm:prSet presAssocID="{CB961F9C-1D6C-49BE-9E3B-03EBFFFA9EDB}" presName="sibSpaceOne" presStyleCnt="0"/>
      <dgm:spPr/>
    </dgm:pt>
    <dgm:pt modelId="{96A149D5-BC8F-4682-AD74-99B294499CDD}" type="pres">
      <dgm:prSet presAssocID="{C002705D-9240-4E23-A4DE-4166F7BC8B2B}" presName="vertOne" presStyleCnt="0"/>
      <dgm:spPr/>
    </dgm:pt>
    <dgm:pt modelId="{7EB8C57A-D27F-4976-9A88-EE2147F9E51C}" type="pres">
      <dgm:prSet presAssocID="{C002705D-9240-4E23-A4DE-4166F7BC8B2B}" presName="txOne" presStyleLbl="node0" presStyleIdx="1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7BDE103-F584-4264-B239-BEFD643F3BB4}" type="pres">
      <dgm:prSet presAssocID="{C002705D-9240-4E23-A4DE-4166F7BC8B2B}" presName="horzOne" presStyleCnt="0"/>
      <dgm:spPr/>
    </dgm:pt>
    <dgm:pt modelId="{0C1876CE-A43A-4A43-9E3A-E348C3836F1F}" type="pres">
      <dgm:prSet presAssocID="{69F65594-9968-4DA1-BBAC-007A89FAAC8D}" presName="sibSpaceOne" presStyleCnt="0"/>
      <dgm:spPr/>
    </dgm:pt>
    <dgm:pt modelId="{287753DF-EFA7-4595-8FE6-4B9F07C53A36}" type="pres">
      <dgm:prSet presAssocID="{9C3F498B-CE1B-4787-AC8C-74057BB77FF5}" presName="vertOne" presStyleCnt="0"/>
      <dgm:spPr/>
    </dgm:pt>
    <dgm:pt modelId="{03B011DC-76ED-4211-B5E9-B2443A0CBC30}" type="pres">
      <dgm:prSet presAssocID="{9C3F498B-CE1B-4787-AC8C-74057BB77FF5}" presName="txOne" presStyleLbl="node0" presStyleIdx="2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EFE5EBA-865B-4BD5-BD10-92678C9CB848}" type="pres">
      <dgm:prSet presAssocID="{9C3F498B-CE1B-4787-AC8C-74057BB77FF5}" presName="horzOne" presStyleCnt="0"/>
      <dgm:spPr/>
    </dgm:pt>
    <dgm:pt modelId="{0E780A15-44DF-47C1-A502-8064B8A8ABD3}" type="pres">
      <dgm:prSet presAssocID="{54EEF84E-6839-4EF4-ABA3-5174DB0D039C}" presName="sibSpaceOne" presStyleCnt="0"/>
      <dgm:spPr/>
    </dgm:pt>
    <dgm:pt modelId="{C5A33D57-979C-405C-96EA-8BE0315BC4C3}" type="pres">
      <dgm:prSet presAssocID="{3C2BFAE3-3997-4CA4-BD89-D14AD0BEBED9}" presName="vertOne" presStyleCnt="0"/>
      <dgm:spPr/>
    </dgm:pt>
    <dgm:pt modelId="{E6ED0B35-31CA-468F-A518-4220DD135D8F}" type="pres">
      <dgm:prSet presAssocID="{3C2BFAE3-3997-4CA4-BD89-D14AD0BEBED9}" presName="txOne" presStyleLbl="node0" presStyleIdx="3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DA332CE-431E-4D15-994B-144CF43D71DB}" type="pres">
      <dgm:prSet presAssocID="{3C2BFAE3-3997-4CA4-BD89-D14AD0BEBED9}" presName="horzOne" presStyleCnt="0"/>
      <dgm:spPr/>
    </dgm:pt>
    <dgm:pt modelId="{892B55DA-9D94-480C-BAC4-6C970069C865}" type="pres">
      <dgm:prSet presAssocID="{49E09D3E-90EA-4B3A-BB95-82208AE38D8F}" presName="sibSpaceOne" presStyleCnt="0"/>
      <dgm:spPr/>
    </dgm:pt>
    <dgm:pt modelId="{93BF84EF-8551-40E5-B2AB-A8C268246C05}" type="pres">
      <dgm:prSet presAssocID="{DBEED18A-5AFA-46B1-AC0D-101EF5CDAAB6}" presName="vertOne" presStyleCnt="0"/>
      <dgm:spPr/>
    </dgm:pt>
    <dgm:pt modelId="{57BF78EC-5BD1-4FE6-8530-CB695903ABCE}" type="pres">
      <dgm:prSet presAssocID="{DBEED18A-5AFA-46B1-AC0D-101EF5CDAAB6}" presName="txOne" presStyleLbl="node0" presStyleIdx="4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2D832C5-37C1-4482-AE1D-D7F5DEA36DB9}" type="pres">
      <dgm:prSet presAssocID="{DBEED18A-5AFA-46B1-AC0D-101EF5CDAAB6}" presName="horzOne" presStyleCnt="0"/>
      <dgm:spPr/>
    </dgm:pt>
    <dgm:pt modelId="{FF8DE215-9DC3-4E7A-A17C-C270A2E224BF}" type="pres">
      <dgm:prSet presAssocID="{AB7481B9-0880-4727-92E5-78480E6649AC}" presName="sibSpaceOne" presStyleCnt="0"/>
      <dgm:spPr/>
    </dgm:pt>
    <dgm:pt modelId="{100A94EE-BACC-4014-9422-C38D860A7BEC}" type="pres">
      <dgm:prSet presAssocID="{AF361117-B406-4E11-A269-001DDFC18C20}" presName="vertOne" presStyleCnt="0"/>
      <dgm:spPr/>
    </dgm:pt>
    <dgm:pt modelId="{2019AB2F-A615-43D0-BDB3-C32AF679E507}" type="pres">
      <dgm:prSet presAssocID="{AF361117-B406-4E11-A269-001DDFC18C20}" presName="txOne" presStyleLbl="node0" presStyleIdx="5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BD22FAD-E540-4350-9AFC-BB349A7D9649}" type="pres">
      <dgm:prSet presAssocID="{AF361117-B406-4E11-A269-001DDFC18C20}" presName="horzOne" presStyleCnt="0"/>
      <dgm:spPr/>
    </dgm:pt>
  </dgm:ptLst>
  <dgm:cxnLst>
    <dgm:cxn modelId="{EBA1FC40-B2B4-40F5-8378-B350403D3056}" type="presOf" srcId="{EAA59E1C-5B3A-48AD-B639-38D87BA3B481}" destId="{D79BA2B9-2209-47E2-9B50-37D5A94DA56B}" srcOrd="0" destOrd="0" presId="urn:microsoft.com/office/officeart/2005/8/layout/hierarchy4"/>
    <dgm:cxn modelId="{26EACED9-68A6-4E06-8CB5-01266DE954A5}" type="presOf" srcId="{9C3F498B-CE1B-4787-AC8C-74057BB77FF5}" destId="{03B011DC-76ED-4211-B5E9-B2443A0CBC30}" srcOrd="0" destOrd="0" presId="urn:microsoft.com/office/officeart/2005/8/layout/hierarchy4"/>
    <dgm:cxn modelId="{4072CD5A-7385-47CA-BE56-4B6F97E287A6}" type="presOf" srcId="{3C2BFAE3-3997-4CA4-BD89-D14AD0BEBED9}" destId="{E6ED0B35-31CA-468F-A518-4220DD135D8F}" srcOrd="0" destOrd="0" presId="urn:microsoft.com/office/officeart/2005/8/layout/hierarchy4"/>
    <dgm:cxn modelId="{E9DC2E39-C988-4908-8AD0-3D4EA2B8ABB5}" srcId="{EAA59E1C-5B3A-48AD-B639-38D87BA3B481}" destId="{3C2BFAE3-3997-4CA4-BD89-D14AD0BEBED9}" srcOrd="3" destOrd="0" parTransId="{1AA17095-F44F-4CCD-9733-8A78B6EEEDD2}" sibTransId="{49E09D3E-90EA-4B3A-BB95-82208AE38D8F}"/>
    <dgm:cxn modelId="{EF283013-D95D-4072-A2FE-B496AFEA861C}" type="presOf" srcId="{50267D31-EAA2-43DE-BD10-2F3A5CEA3E35}" destId="{C0D6CEEF-3380-4A87-9A4C-CC3D2F019461}" srcOrd="0" destOrd="0" presId="urn:microsoft.com/office/officeart/2005/8/layout/hierarchy4"/>
    <dgm:cxn modelId="{F341291A-E7A4-4198-8D71-2704041D35AF}" type="presOf" srcId="{AF361117-B406-4E11-A269-001DDFC18C20}" destId="{2019AB2F-A615-43D0-BDB3-C32AF679E507}" srcOrd="0" destOrd="0" presId="urn:microsoft.com/office/officeart/2005/8/layout/hierarchy4"/>
    <dgm:cxn modelId="{419125D2-0EAD-44C5-87B7-B3E5FE19D3D7}" srcId="{EAA59E1C-5B3A-48AD-B639-38D87BA3B481}" destId="{AF361117-B406-4E11-A269-001DDFC18C20}" srcOrd="5" destOrd="0" parTransId="{FAB47650-00E8-4605-9870-A8DF49297BA7}" sibTransId="{88194684-495B-4604-ABCE-79E9591E91CB}"/>
    <dgm:cxn modelId="{F7B0178C-0A0C-489E-A50A-C2F2ABF7A288}" srcId="{EAA59E1C-5B3A-48AD-B639-38D87BA3B481}" destId="{50267D31-EAA2-43DE-BD10-2F3A5CEA3E35}" srcOrd="0" destOrd="0" parTransId="{140D60EC-F24F-4675-8774-879B9E1C0714}" sibTransId="{CB961F9C-1D6C-49BE-9E3B-03EBFFFA9EDB}"/>
    <dgm:cxn modelId="{83F4E65A-6883-4C23-B99F-E90D7E543BA2}" type="presOf" srcId="{DBEED18A-5AFA-46B1-AC0D-101EF5CDAAB6}" destId="{57BF78EC-5BD1-4FE6-8530-CB695903ABCE}" srcOrd="0" destOrd="0" presId="urn:microsoft.com/office/officeart/2005/8/layout/hierarchy4"/>
    <dgm:cxn modelId="{7F6FFFD5-AC4A-4989-929F-B94302580519}" type="presOf" srcId="{C002705D-9240-4E23-A4DE-4166F7BC8B2B}" destId="{7EB8C57A-D27F-4976-9A88-EE2147F9E51C}" srcOrd="0" destOrd="0" presId="urn:microsoft.com/office/officeart/2005/8/layout/hierarchy4"/>
    <dgm:cxn modelId="{4E3B3C9B-0696-4003-B826-53270F4538FD}" srcId="{EAA59E1C-5B3A-48AD-B639-38D87BA3B481}" destId="{DBEED18A-5AFA-46B1-AC0D-101EF5CDAAB6}" srcOrd="4" destOrd="0" parTransId="{22AC01E9-13C8-44EB-9854-1C5CC1D715EE}" sibTransId="{AB7481B9-0880-4727-92E5-78480E6649AC}"/>
    <dgm:cxn modelId="{7FF024A5-E727-4D97-A47F-C5C3EA40E1F2}" srcId="{EAA59E1C-5B3A-48AD-B639-38D87BA3B481}" destId="{9C3F498B-CE1B-4787-AC8C-74057BB77FF5}" srcOrd="2" destOrd="0" parTransId="{710C1C1C-F190-4913-850C-CE92D7D98E98}" sibTransId="{54EEF84E-6839-4EF4-ABA3-5174DB0D039C}"/>
    <dgm:cxn modelId="{F80CF334-F3D1-4A80-AB56-94195187B940}" srcId="{EAA59E1C-5B3A-48AD-B639-38D87BA3B481}" destId="{C002705D-9240-4E23-A4DE-4166F7BC8B2B}" srcOrd="1" destOrd="0" parTransId="{DAA285EC-2B7F-40C5-B09D-7371DA22AE15}" sibTransId="{69F65594-9968-4DA1-BBAC-007A89FAAC8D}"/>
    <dgm:cxn modelId="{A0948588-4CF8-49DE-B449-1E32603FD54C}" type="presParOf" srcId="{D79BA2B9-2209-47E2-9B50-37D5A94DA56B}" destId="{1FCE0FF2-73A3-4CCC-B0A7-C31ABFCFA7BC}" srcOrd="0" destOrd="0" presId="urn:microsoft.com/office/officeart/2005/8/layout/hierarchy4"/>
    <dgm:cxn modelId="{486AD0DB-26DA-41B9-B3F1-0AF2AA080832}" type="presParOf" srcId="{1FCE0FF2-73A3-4CCC-B0A7-C31ABFCFA7BC}" destId="{C0D6CEEF-3380-4A87-9A4C-CC3D2F019461}" srcOrd="0" destOrd="0" presId="urn:microsoft.com/office/officeart/2005/8/layout/hierarchy4"/>
    <dgm:cxn modelId="{6E38F04B-EA26-4875-AD22-3683AB90161C}" type="presParOf" srcId="{1FCE0FF2-73A3-4CCC-B0A7-C31ABFCFA7BC}" destId="{59CAEA31-B9A1-4F2E-9146-0E48621E7493}" srcOrd="1" destOrd="0" presId="urn:microsoft.com/office/officeart/2005/8/layout/hierarchy4"/>
    <dgm:cxn modelId="{7A589A63-FDA1-4B4F-8ECC-B6DFC6150018}" type="presParOf" srcId="{D79BA2B9-2209-47E2-9B50-37D5A94DA56B}" destId="{7A284838-EFC5-4207-B35E-FAA5255C2442}" srcOrd="1" destOrd="0" presId="urn:microsoft.com/office/officeart/2005/8/layout/hierarchy4"/>
    <dgm:cxn modelId="{66364CAE-2BA2-4A39-A23C-9EC701CC4EC2}" type="presParOf" srcId="{D79BA2B9-2209-47E2-9B50-37D5A94DA56B}" destId="{96A149D5-BC8F-4682-AD74-99B294499CDD}" srcOrd="2" destOrd="0" presId="urn:microsoft.com/office/officeart/2005/8/layout/hierarchy4"/>
    <dgm:cxn modelId="{F4A9AC7B-27A7-4122-AD29-A1BF9182C9E9}" type="presParOf" srcId="{96A149D5-BC8F-4682-AD74-99B294499CDD}" destId="{7EB8C57A-D27F-4976-9A88-EE2147F9E51C}" srcOrd="0" destOrd="0" presId="urn:microsoft.com/office/officeart/2005/8/layout/hierarchy4"/>
    <dgm:cxn modelId="{E95781B9-B9FC-4506-BAF4-1D78EE0131A8}" type="presParOf" srcId="{96A149D5-BC8F-4682-AD74-99B294499CDD}" destId="{F7BDE103-F584-4264-B239-BEFD643F3BB4}" srcOrd="1" destOrd="0" presId="urn:microsoft.com/office/officeart/2005/8/layout/hierarchy4"/>
    <dgm:cxn modelId="{22307FE9-DEC4-4C3E-AF9C-F83667827C11}" type="presParOf" srcId="{D79BA2B9-2209-47E2-9B50-37D5A94DA56B}" destId="{0C1876CE-A43A-4A43-9E3A-E348C3836F1F}" srcOrd="3" destOrd="0" presId="urn:microsoft.com/office/officeart/2005/8/layout/hierarchy4"/>
    <dgm:cxn modelId="{0478FCF1-94F9-481A-AB66-BFB8FA9A5DCF}" type="presParOf" srcId="{D79BA2B9-2209-47E2-9B50-37D5A94DA56B}" destId="{287753DF-EFA7-4595-8FE6-4B9F07C53A36}" srcOrd="4" destOrd="0" presId="urn:microsoft.com/office/officeart/2005/8/layout/hierarchy4"/>
    <dgm:cxn modelId="{B53CF1E3-ECA1-4628-A236-48C9D5645D89}" type="presParOf" srcId="{287753DF-EFA7-4595-8FE6-4B9F07C53A36}" destId="{03B011DC-76ED-4211-B5E9-B2443A0CBC30}" srcOrd="0" destOrd="0" presId="urn:microsoft.com/office/officeart/2005/8/layout/hierarchy4"/>
    <dgm:cxn modelId="{0516D47F-ED3D-4449-878B-5507E874F9FE}" type="presParOf" srcId="{287753DF-EFA7-4595-8FE6-4B9F07C53A36}" destId="{0EFE5EBA-865B-4BD5-BD10-92678C9CB848}" srcOrd="1" destOrd="0" presId="urn:microsoft.com/office/officeart/2005/8/layout/hierarchy4"/>
    <dgm:cxn modelId="{6FFCAB45-3A74-4918-A93A-E18E66766E96}" type="presParOf" srcId="{D79BA2B9-2209-47E2-9B50-37D5A94DA56B}" destId="{0E780A15-44DF-47C1-A502-8064B8A8ABD3}" srcOrd="5" destOrd="0" presId="urn:microsoft.com/office/officeart/2005/8/layout/hierarchy4"/>
    <dgm:cxn modelId="{F7F9AFC4-BD89-41CF-94E1-B2EC9CE6FE9D}" type="presParOf" srcId="{D79BA2B9-2209-47E2-9B50-37D5A94DA56B}" destId="{C5A33D57-979C-405C-96EA-8BE0315BC4C3}" srcOrd="6" destOrd="0" presId="urn:microsoft.com/office/officeart/2005/8/layout/hierarchy4"/>
    <dgm:cxn modelId="{18853A2D-EE96-451A-AA06-7DB55081606E}" type="presParOf" srcId="{C5A33D57-979C-405C-96EA-8BE0315BC4C3}" destId="{E6ED0B35-31CA-468F-A518-4220DD135D8F}" srcOrd="0" destOrd="0" presId="urn:microsoft.com/office/officeart/2005/8/layout/hierarchy4"/>
    <dgm:cxn modelId="{ECFA7820-31FE-41F1-A1F9-C49FC7A421BE}" type="presParOf" srcId="{C5A33D57-979C-405C-96EA-8BE0315BC4C3}" destId="{9DA332CE-431E-4D15-994B-144CF43D71DB}" srcOrd="1" destOrd="0" presId="urn:microsoft.com/office/officeart/2005/8/layout/hierarchy4"/>
    <dgm:cxn modelId="{D77BEC03-28B0-41EB-BC8B-3ECBF0ED18AA}" type="presParOf" srcId="{D79BA2B9-2209-47E2-9B50-37D5A94DA56B}" destId="{892B55DA-9D94-480C-BAC4-6C970069C865}" srcOrd="7" destOrd="0" presId="urn:microsoft.com/office/officeart/2005/8/layout/hierarchy4"/>
    <dgm:cxn modelId="{B44A7975-BD6C-42E2-8151-06AF676B1D60}" type="presParOf" srcId="{D79BA2B9-2209-47E2-9B50-37D5A94DA56B}" destId="{93BF84EF-8551-40E5-B2AB-A8C268246C05}" srcOrd="8" destOrd="0" presId="urn:microsoft.com/office/officeart/2005/8/layout/hierarchy4"/>
    <dgm:cxn modelId="{580A7ED0-100A-49EE-B54F-C6C519880B4D}" type="presParOf" srcId="{93BF84EF-8551-40E5-B2AB-A8C268246C05}" destId="{57BF78EC-5BD1-4FE6-8530-CB695903ABCE}" srcOrd="0" destOrd="0" presId="urn:microsoft.com/office/officeart/2005/8/layout/hierarchy4"/>
    <dgm:cxn modelId="{86DF26CC-E50F-4463-906C-009F5C0DD1D6}" type="presParOf" srcId="{93BF84EF-8551-40E5-B2AB-A8C268246C05}" destId="{12D832C5-37C1-4482-AE1D-D7F5DEA36DB9}" srcOrd="1" destOrd="0" presId="urn:microsoft.com/office/officeart/2005/8/layout/hierarchy4"/>
    <dgm:cxn modelId="{39676E86-F44E-4065-9F6A-C5A89D77900F}" type="presParOf" srcId="{D79BA2B9-2209-47E2-9B50-37D5A94DA56B}" destId="{FF8DE215-9DC3-4E7A-A17C-C270A2E224BF}" srcOrd="9" destOrd="0" presId="urn:microsoft.com/office/officeart/2005/8/layout/hierarchy4"/>
    <dgm:cxn modelId="{4EB28191-3144-4BF4-A9F2-3AE82C6006A6}" type="presParOf" srcId="{D79BA2B9-2209-47E2-9B50-37D5A94DA56B}" destId="{100A94EE-BACC-4014-9422-C38D860A7BEC}" srcOrd="10" destOrd="0" presId="urn:microsoft.com/office/officeart/2005/8/layout/hierarchy4"/>
    <dgm:cxn modelId="{25291C5E-A223-4D30-9B7B-1D282C47C1C8}" type="presParOf" srcId="{100A94EE-BACC-4014-9422-C38D860A7BEC}" destId="{2019AB2F-A615-43D0-BDB3-C32AF679E507}" srcOrd="0" destOrd="0" presId="urn:microsoft.com/office/officeart/2005/8/layout/hierarchy4"/>
    <dgm:cxn modelId="{7FCD92C8-7F43-4635-9470-2B2EEEF70B75}" type="presParOf" srcId="{100A94EE-BACC-4014-9422-C38D860A7BEC}" destId="{DBD22FAD-E540-4350-9AFC-BB349A7D9649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015B76B-45DD-4AD2-8E0F-016FF9ECCC88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75C0EA1-724A-40AA-A891-56953B00BFCD}">
      <dgm:prSet phldrT="[Texte]"/>
      <dgm:spPr>
        <a:solidFill>
          <a:srgbClr val="D01050"/>
        </a:solidFill>
        <a:ln>
          <a:solidFill>
            <a:srgbClr val="D01050"/>
          </a:solidFill>
        </a:ln>
      </dgm:spPr>
      <dgm:t>
        <a:bodyPr/>
        <a:lstStyle/>
        <a:p>
          <a:r>
            <a:rPr lang="fr-FR" dirty="0" smtClean="0">
              <a:latin typeface="Barlow Condensed" panose="00000506000000000000" pitchFamily="2" charset="0"/>
            </a:rPr>
            <a:t>Perte volontaire d’emploi = non versement de l’ARE</a:t>
          </a:r>
          <a:endParaRPr lang="fr-FR" dirty="0">
            <a:latin typeface="Barlow Condensed" panose="00000506000000000000" pitchFamily="2" charset="0"/>
          </a:endParaRPr>
        </a:p>
      </dgm:t>
    </dgm:pt>
    <dgm:pt modelId="{617FF9E3-7EC8-422C-A870-4A75DD2EAD80}" type="parTrans" cxnId="{23C1AD77-5943-41FF-AC37-D0D3B31C1D5A}">
      <dgm:prSet/>
      <dgm:spPr/>
      <dgm:t>
        <a:bodyPr/>
        <a:lstStyle/>
        <a:p>
          <a:endParaRPr lang="fr-FR"/>
        </a:p>
      </dgm:t>
    </dgm:pt>
    <dgm:pt modelId="{CB5B3160-B071-4D7A-91ED-5C56EBC3D3FB}" type="sibTrans" cxnId="{23C1AD77-5943-41FF-AC37-D0D3B31C1D5A}">
      <dgm:prSet/>
      <dgm:spPr>
        <a:solidFill>
          <a:srgbClr val="4C4C4C"/>
        </a:solidFill>
        <a:ln>
          <a:solidFill>
            <a:srgbClr val="4C4C4C"/>
          </a:solidFill>
        </a:ln>
      </dgm:spPr>
      <dgm:t>
        <a:bodyPr/>
        <a:lstStyle/>
        <a:p>
          <a:endParaRPr lang="fr-FR"/>
        </a:p>
      </dgm:t>
    </dgm:pt>
    <dgm:pt modelId="{84114012-6298-4085-8063-202E80778291}">
      <dgm:prSet phldrT="[Texte]"/>
      <dgm:spPr>
        <a:ln>
          <a:solidFill>
            <a:srgbClr val="4C4C4C"/>
          </a:solidFill>
        </a:ln>
      </dgm:spPr>
      <dgm:t>
        <a:bodyPr/>
        <a:lstStyle/>
        <a:p>
          <a:r>
            <a:rPr lang="fr-FR" dirty="0" smtClean="0"/>
            <a:t> </a:t>
          </a:r>
          <a:r>
            <a:rPr lang="fr-FR" dirty="0" smtClean="0">
              <a:latin typeface="Barlow Condensed" panose="020B0604020202020204" pitchFamily="2" charset="0"/>
            </a:rPr>
            <a:t>Cas particulier : </a:t>
          </a:r>
          <a:r>
            <a:rPr lang="fr-FR" dirty="0" smtClean="0"/>
            <a:t>à </a:t>
          </a:r>
          <a:r>
            <a:rPr lang="fr-FR" dirty="0" smtClean="0">
              <a:latin typeface="Barlow Condensed" panose="020B0604020202020204" pitchFamily="2" charset="0"/>
            </a:rPr>
            <a:t>la suite d’une perte volontaire d’emploi, l’allocataire pourra le cas échéant être </a:t>
          </a:r>
          <a:r>
            <a:rPr lang="fr-FR" dirty="0" err="1" smtClean="0">
              <a:latin typeface="Barlow Condensed" panose="020B0604020202020204" pitchFamily="2" charset="0"/>
            </a:rPr>
            <a:t>indemnisé.e</a:t>
          </a:r>
          <a:r>
            <a:rPr lang="fr-FR" dirty="0" smtClean="0">
              <a:latin typeface="Barlow Condensed" panose="020B0604020202020204" pitchFamily="2" charset="0"/>
            </a:rPr>
            <a:t>, s’il/elle justifie d’une reprise d’emploi d’au moins 65 jours travaillés ou 455 heures et à condition que la nouvelle perte d’emploi ne soit pas volontaire. </a:t>
          </a:r>
          <a:endParaRPr lang="fr-FR" dirty="0"/>
        </a:p>
      </dgm:t>
    </dgm:pt>
    <dgm:pt modelId="{79B3C419-DC73-4A59-8C95-6E0B12964C59}" type="parTrans" cxnId="{AC4919EA-BADB-434D-AEE0-8A3C3401B8BE}">
      <dgm:prSet/>
      <dgm:spPr/>
      <dgm:t>
        <a:bodyPr/>
        <a:lstStyle/>
        <a:p>
          <a:endParaRPr lang="fr-FR"/>
        </a:p>
      </dgm:t>
    </dgm:pt>
    <dgm:pt modelId="{004E9754-BF2E-496A-81C1-7F37DBA9C989}" type="sibTrans" cxnId="{AC4919EA-BADB-434D-AEE0-8A3C3401B8BE}">
      <dgm:prSet/>
      <dgm:spPr/>
      <dgm:t>
        <a:bodyPr/>
        <a:lstStyle/>
        <a:p>
          <a:endParaRPr lang="fr-FR"/>
        </a:p>
      </dgm:t>
    </dgm:pt>
    <dgm:pt modelId="{A57DDB11-60E2-4031-9CF5-4F32A716DAC1}">
      <dgm:prSet phldrT="[Texte]"/>
      <dgm:spPr>
        <a:solidFill>
          <a:srgbClr val="D01050"/>
        </a:solidFill>
        <a:ln>
          <a:solidFill>
            <a:srgbClr val="D01050"/>
          </a:solidFill>
        </a:ln>
      </dgm:spPr>
      <dgm:t>
        <a:bodyPr anchor="ctr"/>
        <a:lstStyle/>
        <a:p>
          <a:pPr algn="l"/>
          <a:r>
            <a:rPr lang="fr-FR" dirty="0" smtClean="0">
              <a:latin typeface="Barlow Condensed" panose="00000506000000000000" pitchFamily="2" charset="0"/>
            </a:rPr>
            <a:t>Réexamen de la situation, vérification de la volonté claire de l’</a:t>
          </a:r>
          <a:r>
            <a:rPr lang="fr-FR" dirty="0" err="1" smtClean="0">
              <a:latin typeface="Barlow Condensed" panose="00000506000000000000" pitchFamily="2" charset="0"/>
            </a:rPr>
            <a:t>agent.e</a:t>
          </a:r>
          <a:r>
            <a:rPr lang="fr-FR" dirty="0" smtClean="0">
              <a:latin typeface="Barlow Condensed" panose="00000506000000000000" pitchFamily="2" charset="0"/>
            </a:rPr>
            <a:t> de se réinsérer professionnellement</a:t>
          </a:r>
          <a:endParaRPr lang="fr-FR" dirty="0">
            <a:latin typeface="Barlow Condensed" panose="00000506000000000000" pitchFamily="2" charset="0"/>
          </a:endParaRPr>
        </a:p>
      </dgm:t>
    </dgm:pt>
    <dgm:pt modelId="{3141B1AD-D9E0-43A1-9F22-20476CC80D63}" type="parTrans" cxnId="{FD8EF8EE-3A12-4518-B1F3-5B76A60A2E91}">
      <dgm:prSet/>
      <dgm:spPr/>
      <dgm:t>
        <a:bodyPr/>
        <a:lstStyle/>
        <a:p>
          <a:endParaRPr lang="fr-FR"/>
        </a:p>
      </dgm:t>
    </dgm:pt>
    <dgm:pt modelId="{0F5AF99B-9768-4B5D-AFFA-F06E5280DD12}" type="sibTrans" cxnId="{FD8EF8EE-3A12-4518-B1F3-5B76A60A2E91}">
      <dgm:prSet/>
      <dgm:spPr>
        <a:solidFill>
          <a:srgbClr val="4C4C4C"/>
        </a:solidFill>
        <a:ln>
          <a:solidFill>
            <a:srgbClr val="4C4C4C"/>
          </a:solidFill>
        </a:ln>
      </dgm:spPr>
      <dgm:t>
        <a:bodyPr/>
        <a:lstStyle/>
        <a:p>
          <a:endParaRPr lang="fr-FR"/>
        </a:p>
      </dgm:t>
    </dgm:pt>
    <dgm:pt modelId="{03AD010A-A29D-452A-B406-F4DEDF0247FF}">
      <dgm:prSet phldrT="[Texte]"/>
      <dgm:spPr>
        <a:solidFill>
          <a:srgbClr val="D01050"/>
        </a:solidFill>
        <a:ln>
          <a:solidFill>
            <a:srgbClr val="D01050"/>
          </a:solidFill>
        </a:ln>
      </dgm:spPr>
      <dgm:t>
        <a:bodyPr/>
        <a:lstStyle/>
        <a:p>
          <a:r>
            <a:rPr lang="fr-FR" dirty="0" smtClean="0">
              <a:latin typeface="Barlow Condensed" panose="00000506000000000000" pitchFamily="2" charset="0"/>
            </a:rPr>
            <a:t>Démonstration d'actes répétés et positifs de recherche d'emploi = versement de l'ARE</a:t>
          </a:r>
          <a:endParaRPr lang="fr-FR" dirty="0">
            <a:latin typeface="Barlow Condensed" panose="00000506000000000000" pitchFamily="2" charset="0"/>
          </a:endParaRPr>
        </a:p>
      </dgm:t>
    </dgm:pt>
    <dgm:pt modelId="{DE82C20D-2933-42EF-A999-389D93EE0D9C}" type="parTrans" cxnId="{F033284D-0C0E-4461-872E-3C649ED5B936}">
      <dgm:prSet/>
      <dgm:spPr/>
      <dgm:t>
        <a:bodyPr/>
        <a:lstStyle/>
        <a:p>
          <a:endParaRPr lang="fr-FR"/>
        </a:p>
      </dgm:t>
    </dgm:pt>
    <dgm:pt modelId="{70FA4B4F-0B54-4602-B10E-813BA7E4DF2B}" type="sibTrans" cxnId="{F033284D-0C0E-4461-872E-3C649ED5B936}">
      <dgm:prSet/>
      <dgm:spPr/>
      <dgm:t>
        <a:bodyPr/>
        <a:lstStyle/>
        <a:p>
          <a:endParaRPr lang="fr-FR"/>
        </a:p>
      </dgm:t>
    </dgm:pt>
    <dgm:pt modelId="{00F678FD-615D-4C10-A9E4-BE2D5CFCF8F9}">
      <dgm:prSet phldrT="[Texte]"/>
      <dgm:spPr>
        <a:ln>
          <a:solidFill>
            <a:srgbClr val="4C4C4C"/>
          </a:solidFill>
        </a:ln>
      </dgm:spPr>
      <dgm:t>
        <a:bodyPr/>
        <a:lstStyle/>
        <a:p>
          <a:r>
            <a:rPr lang="fr-FR" dirty="0" smtClean="0">
              <a:latin typeface="Barlow Condensed" panose="00000506000000000000" pitchFamily="2" charset="0"/>
            </a:rPr>
            <a:t>En l’absence de démonstration d’actes répétés et positifs de recherche d’emploi = non versement de l’ARE</a:t>
          </a:r>
          <a:endParaRPr lang="fr-FR" dirty="0">
            <a:latin typeface="Barlow Condensed" panose="00000506000000000000" pitchFamily="2" charset="0"/>
          </a:endParaRPr>
        </a:p>
      </dgm:t>
    </dgm:pt>
    <dgm:pt modelId="{5E1BB498-672E-4800-B0FA-8D3CA56CE29E}" type="parTrans" cxnId="{3C6A25D7-AFF4-41BC-8233-AD5B336A1264}">
      <dgm:prSet/>
      <dgm:spPr/>
      <dgm:t>
        <a:bodyPr/>
        <a:lstStyle/>
        <a:p>
          <a:endParaRPr lang="fr-FR"/>
        </a:p>
      </dgm:t>
    </dgm:pt>
    <dgm:pt modelId="{19C87A4B-A520-47EC-B9CE-F6134090C714}" type="sibTrans" cxnId="{3C6A25D7-AFF4-41BC-8233-AD5B336A1264}">
      <dgm:prSet/>
      <dgm:spPr/>
      <dgm:t>
        <a:bodyPr/>
        <a:lstStyle/>
        <a:p>
          <a:endParaRPr lang="fr-FR"/>
        </a:p>
      </dgm:t>
    </dgm:pt>
    <dgm:pt modelId="{E219DD37-91ED-44CF-BAC2-2023778CCA1E}" type="pres">
      <dgm:prSet presAssocID="{4015B76B-45DD-4AD2-8E0F-016FF9ECCC8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6B29428-DAE3-4B16-99A8-C4D0BC6FB59D}" type="pres">
      <dgm:prSet presAssocID="{B75C0EA1-724A-40AA-A891-56953B00BFCD}" presName="composite" presStyleCnt="0"/>
      <dgm:spPr/>
    </dgm:pt>
    <dgm:pt modelId="{32F0F92E-1F55-4842-A88D-96CCC84EDB4C}" type="pres">
      <dgm:prSet presAssocID="{B75C0EA1-724A-40AA-A891-56953B00BFCD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4CDC221-4205-4AE7-9990-DCE31748BDF7}" type="pres">
      <dgm:prSet presAssocID="{B75C0EA1-724A-40AA-A891-56953B00BFCD}" presName="parSh" presStyleLbl="node1" presStyleIdx="0" presStyleCnt="3"/>
      <dgm:spPr/>
      <dgm:t>
        <a:bodyPr/>
        <a:lstStyle/>
        <a:p>
          <a:endParaRPr lang="fr-FR"/>
        </a:p>
      </dgm:t>
    </dgm:pt>
    <dgm:pt modelId="{6A2D583C-A686-4998-BB4D-69B0F22D47ED}" type="pres">
      <dgm:prSet presAssocID="{B75C0EA1-724A-40AA-A891-56953B00BFCD}" presName="desTx" presStyleLbl="fgAcc1" presStyleIdx="0" presStyleCnt="3" custLinFactNeighborX="-4390" custLinFactNeighborY="-1400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43798D9-8AE5-49BD-9564-038BA9F71DFC}" type="pres">
      <dgm:prSet presAssocID="{CB5B3160-B071-4D7A-91ED-5C56EBC3D3FB}" presName="sibTrans" presStyleLbl="sibTrans2D1" presStyleIdx="0" presStyleCnt="2"/>
      <dgm:spPr/>
      <dgm:t>
        <a:bodyPr/>
        <a:lstStyle/>
        <a:p>
          <a:endParaRPr lang="fr-FR"/>
        </a:p>
      </dgm:t>
    </dgm:pt>
    <dgm:pt modelId="{69D1CB1C-216B-48AB-8CC8-F1E15479D155}" type="pres">
      <dgm:prSet presAssocID="{CB5B3160-B071-4D7A-91ED-5C56EBC3D3FB}" presName="connTx" presStyleLbl="sibTrans2D1" presStyleIdx="0" presStyleCnt="2"/>
      <dgm:spPr/>
      <dgm:t>
        <a:bodyPr/>
        <a:lstStyle/>
        <a:p>
          <a:endParaRPr lang="fr-FR"/>
        </a:p>
      </dgm:t>
    </dgm:pt>
    <dgm:pt modelId="{579DAFB8-39DC-4506-AD5D-772599904D18}" type="pres">
      <dgm:prSet presAssocID="{A57DDB11-60E2-4031-9CF5-4F32A716DAC1}" presName="composite" presStyleCnt="0"/>
      <dgm:spPr/>
    </dgm:pt>
    <dgm:pt modelId="{31DFB9CA-B1DF-4CC8-8BCC-7101DAD0B03C}" type="pres">
      <dgm:prSet presAssocID="{A57DDB11-60E2-4031-9CF5-4F32A716DAC1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F4D17A1-49F0-41F8-9695-2F77E3D6DF58}" type="pres">
      <dgm:prSet presAssocID="{A57DDB11-60E2-4031-9CF5-4F32A716DAC1}" presName="parSh" presStyleLbl="node1" presStyleIdx="1" presStyleCnt="3"/>
      <dgm:spPr/>
      <dgm:t>
        <a:bodyPr/>
        <a:lstStyle/>
        <a:p>
          <a:endParaRPr lang="fr-FR"/>
        </a:p>
      </dgm:t>
    </dgm:pt>
    <dgm:pt modelId="{BAA956A8-6D2C-4293-BFB4-5AFC99B5577E}" type="pres">
      <dgm:prSet presAssocID="{A57DDB11-60E2-4031-9CF5-4F32A716DAC1}" presName="desTx" presStyleLbl="fgAcc1" presStyleIdx="1" presStyleCnt="3">
        <dgm:presLayoutVars>
          <dgm:bulletEnabled val="1"/>
        </dgm:presLayoutVars>
      </dgm:prSet>
      <dgm:spPr>
        <a:noFill/>
        <a:ln>
          <a:noFill/>
        </a:ln>
      </dgm:spPr>
      <dgm:t>
        <a:bodyPr/>
        <a:lstStyle/>
        <a:p>
          <a:endParaRPr lang="fr-FR"/>
        </a:p>
      </dgm:t>
    </dgm:pt>
    <dgm:pt modelId="{67776B44-6CE7-48C8-83B9-310325742361}" type="pres">
      <dgm:prSet presAssocID="{0F5AF99B-9768-4B5D-AFFA-F06E5280DD12}" presName="sibTrans" presStyleLbl="sibTrans2D1" presStyleIdx="1" presStyleCnt="2"/>
      <dgm:spPr/>
      <dgm:t>
        <a:bodyPr/>
        <a:lstStyle/>
        <a:p>
          <a:endParaRPr lang="fr-FR"/>
        </a:p>
      </dgm:t>
    </dgm:pt>
    <dgm:pt modelId="{7F120C7D-CDC0-4DF6-BED2-C46962F38166}" type="pres">
      <dgm:prSet presAssocID="{0F5AF99B-9768-4B5D-AFFA-F06E5280DD12}" presName="connTx" presStyleLbl="sibTrans2D1" presStyleIdx="1" presStyleCnt="2"/>
      <dgm:spPr/>
      <dgm:t>
        <a:bodyPr/>
        <a:lstStyle/>
        <a:p>
          <a:endParaRPr lang="fr-FR"/>
        </a:p>
      </dgm:t>
    </dgm:pt>
    <dgm:pt modelId="{9E1674DE-C4FD-49E8-9548-F09E9932FAE7}" type="pres">
      <dgm:prSet presAssocID="{03AD010A-A29D-452A-B406-F4DEDF0247FF}" presName="composite" presStyleCnt="0"/>
      <dgm:spPr/>
    </dgm:pt>
    <dgm:pt modelId="{91754DA2-28B5-41F7-B70A-E5D16EB20260}" type="pres">
      <dgm:prSet presAssocID="{03AD010A-A29D-452A-B406-F4DEDF0247FF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9729A1B-36EB-4EEC-BF01-519F4CC89CCE}" type="pres">
      <dgm:prSet presAssocID="{03AD010A-A29D-452A-B406-F4DEDF0247FF}" presName="parSh" presStyleLbl="node1" presStyleIdx="2" presStyleCnt="3"/>
      <dgm:spPr/>
      <dgm:t>
        <a:bodyPr/>
        <a:lstStyle/>
        <a:p>
          <a:endParaRPr lang="fr-FR"/>
        </a:p>
      </dgm:t>
    </dgm:pt>
    <dgm:pt modelId="{771D1170-6A90-47DB-8E9C-A9CAA4020302}" type="pres">
      <dgm:prSet presAssocID="{03AD010A-A29D-452A-B406-F4DEDF0247FF}" presName="desTx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2E56EDD-12D4-49AE-A80C-919A4F3ACE78}" type="presOf" srcId="{4015B76B-45DD-4AD2-8E0F-016FF9ECCC88}" destId="{E219DD37-91ED-44CF-BAC2-2023778CCA1E}" srcOrd="0" destOrd="0" presId="urn:microsoft.com/office/officeart/2005/8/layout/process3"/>
    <dgm:cxn modelId="{DC295F22-20BB-4BA9-B546-67EE90CEB09E}" type="presOf" srcId="{00F678FD-615D-4C10-A9E4-BE2D5CFCF8F9}" destId="{771D1170-6A90-47DB-8E9C-A9CAA4020302}" srcOrd="0" destOrd="0" presId="urn:microsoft.com/office/officeart/2005/8/layout/process3"/>
    <dgm:cxn modelId="{718F1D95-9FFB-44B7-A472-E7A06D61EB99}" type="presOf" srcId="{0F5AF99B-9768-4B5D-AFFA-F06E5280DD12}" destId="{67776B44-6CE7-48C8-83B9-310325742361}" srcOrd="0" destOrd="0" presId="urn:microsoft.com/office/officeart/2005/8/layout/process3"/>
    <dgm:cxn modelId="{1D1F93C2-CC86-43FB-B2FC-C5F473B7FC78}" type="presOf" srcId="{CB5B3160-B071-4D7A-91ED-5C56EBC3D3FB}" destId="{69D1CB1C-216B-48AB-8CC8-F1E15479D155}" srcOrd="1" destOrd="0" presId="urn:microsoft.com/office/officeart/2005/8/layout/process3"/>
    <dgm:cxn modelId="{F7514CD0-802A-41C8-B5AC-35FAC0867E0D}" type="presOf" srcId="{84114012-6298-4085-8063-202E80778291}" destId="{6A2D583C-A686-4998-BB4D-69B0F22D47ED}" srcOrd="0" destOrd="0" presId="urn:microsoft.com/office/officeart/2005/8/layout/process3"/>
    <dgm:cxn modelId="{23C1AD77-5943-41FF-AC37-D0D3B31C1D5A}" srcId="{4015B76B-45DD-4AD2-8E0F-016FF9ECCC88}" destId="{B75C0EA1-724A-40AA-A891-56953B00BFCD}" srcOrd="0" destOrd="0" parTransId="{617FF9E3-7EC8-422C-A870-4A75DD2EAD80}" sibTransId="{CB5B3160-B071-4D7A-91ED-5C56EBC3D3FB}"/>
    <dgm:cxn modelId="{F4EBD4B6-C002-4492-B2AF-3923FD913B2F}" type="presOf" srcId="{B75C0EA1-724A-40AA-A891-56953B00BFCD}" destId="{32F0F92E-1F55-4842-A88D-96CCC84EDB4C}" srcOrd="0" destOrd="0" presId="urn:microsoft.com/office/officeart/2005/8/layout/process3"/>
    <dgm:cxn modelId="{E7825FE0-5160-4996-81EC-396B524469B8}" type="presOf" srcId="{03AD010A-A29D-452A-B406-F4DEDF0247FF}" destId="{91754DA2-28B5-41F7-B70A-E5D16EB20260}" srcOrd="0" destOrd="0" presId="urn:microsoft.com/office/officeart/2005/8/layout/process3"/>
    <dgm:cxn modelId="{49F8B189-C35C-45E3-B277-8480CF2CD3DC}" type="presOf" srcId="{CB5B3160-B071-4D7A-91ED-5C56EBC3D3FB}" destId="{343798D9-8AE5-49BD-9564-038BA9F71DFC}" srcOrd="0" destOrd="0" presId="urn:microsoft.com/office/officeart/2005/8/layout/process3"/>
    <dgm:cxn modelId="{FD8EF8EE-3A12-4518-B1F3-5B76A60A2E91}" srcId="{4015B76B-45DD-4AD2-8E0F-016FF9ECCC88}" destId="{A57DDB11-60E2-4031-9CF5-4F32A716DAC1}" srcOrd="1" destOrd="0" parTransId="{3141B1AD-D9E0-43A1-9F22-20476CC80D63}" sibTransId="{0F5AF99B-9768-4B5D-AFFA-F06E5280DD12}"/>
    <dgm:cxn modelId="{F033284D-0C0E-4461-872E-3C649ED5B936}" srcId="{4015B76B-45DD-4AD2-8E0F-016FF9ECCC88}" destId="{03AD010A-A29D-452A-B406-F4DEDF0247FF}" srcOrd="2" destOrd="0" parTransId="{DE82C20D-2933-42EF-A999-389D93EE0D9C}" sibTransId="{70FA4B4F-0B54-4602-B10E-813BA7E4DF2B}"/>
    <dgm:cxn modelId="{3C6A25D7-AFF4-41BC-8233-AD5B336A1264}" srcId="{03AD010A-A29D-452A-B406-F4DEDF0247FF}" destId="{00F678FD-615D-4C10-A9E4-BE2D5CFCF8F9}" srcOrd="0" destOrd="0" parTransId="{5E1BB498-672E-4800-B0FA-8D3CA56CE29E}" sibTransId="{19C87A4B-A520-47EC-B9CE-F6134090C714}"/>
    <dgm:cxn modelId="{66EAB138-B102-4FBF-8708-ADD68CFD3AE8}" type="presOf" srcId="{03AD010A-A29D-452A-B406-F4DEDF0247FF}" destId="{69729A1B-36EB-4EEC-BF01-519F4CC89CCE}" srcOrd="1" destOrd="0" presId="urn:microsoft.com/office/officeart/2005/8/layout/process3"/>
    <dgm:cxn modelId="{D8F7EDEB-EDC4-4E72-A76C-B65DE3B70669}" type="presOf" srcId="{A57DDB11-60E2-4031-9CF5-4F32A716DAC1}" destId="{31DFB9CA-B1DF-4CC8-8BCC-7101DAD0B03C}" srcOrd="0" destOrd="0" presId="urn:microsoft.com/office/officeart/2005/8/layout/process3"/>
    <dgm:cxn modelId="{A847D896-A7AB-49CA-991E-AFFC19ECD54A}" type="presOf" srcId="{0F5AF99B-9768-4B5D-AFFA-F06E5280DD12}" destId="{7F120C7D-CDC0-4DF6-BED2-C46962F38166}" srcOrd="1" destOrd="0" presId="urn:microsoft.com/office/officeart/2005/8/layout/process3"/>
    <dgm:cxn modelId="{BA6AEA6A-70A9-4110-9B01-B207179AEE90}" type="presOf" srcId="{B75C0EA1-724A-40AA-A891-56953B00BFCD}" destId="{94CDC221-4205-4AE7-9990-DCE31748BDF7}" srcOrd="1" destOrd="0" presId="urn:microsoft.com/office/officeart/2005/8/layout/process3"/>
    <dgm:cxn modelId="{AC4919EA-BADB-434D-AEE0-8A3C3401B8BE}" srcId="{B75C0EA1-724A-40AA-A891-56953B00BFCD}" destId="{84114012-6298-4085-8063-202E80778291}" srcOrd="0" destOrd="0" parTransId="{79B3C419-DC73-4A59-8C95-6E0B12964C59}" sibTransId="{004E9754-BF2E-496A-81C1-7F37DBA9C989}"/>
    <dgm:cxn modelId="{62585F89-BEC6-4959-A59C-450F4307DFF2}" type="presOf" srcId="{A57DDB11-60E2-4031-9CF5-4F32A716DAC1}" destId="{FF4D17A1-49F0-41F8-9695-2F77E3D6DF58}" srcOrd="1" destOrd="0" presId="urn:microsoft.com/office/officeart/2005/8/layout/process3"/>
    <dgm:cxn modelId="{A2D46E70-89DE-44D3-8884-34FE7B2961E8}" type="presParOf" srcId="{E219DD37-91ED-44CF-BAC2-2023778CCA1E}" destId="{96B29428-DAE3-4B16-99A8-C4D0BC6FB59D}" srcOrd="0" destOrd="0" presId="urn:microsoft.com/office/officeart/2005/8/layout/process3"/>
    <dgm:cxn modelId="{4BCA4BF5-056E-45BA-A3A9-27251105EE8A}" type="presParOf" srcId="{96B29428-DAE3-4B16-99A8-C4D0BC6FB59D}" destId="{32F0F92E-1F55-4842-A88D-96CCC84EDB4C}" srcOrd="0" destOrd="0" presId="urn:microsoft.com/office/officeart/2005/8/layout/process3"/>
    <dgm:cxn modelId="{1265F9B9-407D-4200-A515-E0C3CBB6EF69}" type="presParOf" srcId="{96B29428-DAE3-4B16-99A8-C4D0BC6FB59D}" destId="{94CDC221-4205-4AE7-9990-DCE31748BDF7}" srcOrd="1" destOrd="0" presId="urn:microsoft.com/office/officeart/2005/8/layout/process3"/>
    <dgm:cxn modelId="{B56A2FB2-04E0-48AF-B177-0A7926D9C4E9}" type="presParOf" srcId="{96B29428-DAE3-4B16-99A8-C4D0BC6FB59D}" destId="{6A2D583C-A686-4998-BB4D-69B0F22D47ED}" srcOrd="2" destOrd="0" presId="urn:microsoft.com/office/officeart/2005/8/layout/process3"/>
    <dgm:cxn modelId="{56230E76-0F17-4B21-92D8-132C656BFF2A}" type="presParOf" srcId="{E219DD37-91ED-44CF-BAC2-2023778CCA1E}" destId="{343798D9-8AE5-49BD-9564-038BA9F71DFC}" srcOrd="1" destOrd="0" presId="urn:microsoft.com/office/officeart/2005/8/layout/process3"/>
    <dgm:cxn modelId="{BDBADF2B-EE72-4085-8114-31B4208D87CC}" type="presParOf" srcId="{343798D9-8AE5-49BD-9564-038BA9F71DFC}" destId="{69D1CB1C-216B-48AB-8CC8-F1E15479D155}" srcOrd="0" destOrd="0" presId="urn:microsoft.com/office/officeart/2005/8/layout/process3"/>
    <dgm:cxn modelId="{7720C894-7580-425C-9C53-D20BB3E50518}" type="presParOf" srcId="{E219DD37-91ED-44CF-BAC2-2023778CCA1E}" destId="{579DAFB8-39DC-4506-AD5D-772599904D18}" srcOrd="2" destOrd="0" presId="urn:microsoft.com/office/officeart/2005/8/layout/process3"/>
    <dgm:cxn modelId="{4CD29D4D-FDF5-4CF8-9646-3FE3737D9729}" type="presParOf" srcId="{579DAFB8-39DC-4506-AD5D-772599904D18}" destId="{31DFB9CA-B1DF-4CC8-8BCC-7101DAD0B03C}" srcOrd="0" destOrd="0" presId="urn:microsoft.com/office/officeart/2005/8/layout/process3"/>
    <dgm:cxn modelId="{19A6CC80-7813-48FA-A694-6F714691EABB}" type="presParOf" srcId="{579DAFB8-39DC-4506-AD5D-772599904D18}" destId="{FF4D17A1-49F0-41F8-9695-2F77E3D6DF58}" srcOrd="1" destOrd="0" presId="urn:microsoft.com/office/officeart/2005/8/layout/process3"/>
    <dgm:cxn modelId="{632BEE32-CB7B-4363-8253-52175CB9CDDC}" type="presParOf" srcId="{579DAFB8-39DC-4506-AD5D-772599904D18}" destId="{BAA956A8-6D2C-4293-BFB4-5AFC99B5577E}" srcOrd="2" destOrd="0" presId="urn:microsoft.com/office/officeart/2005/8/layout/process3"/>
    <dgm:cxn modelId="{10BEC4B4-D86E-42CA-BE68-3B286DE18797}" type="presParOf" srcId="{E219DD37-91ED-44CF-BAC2-2023778CCA1E}" destId="{67776B44-6CE7-48C8-83B9-310325742361}" srcOrd="3" destOrd="0" presId="urn:microsoft.com/office/officeart/2005/8/layout/process3"/>
    <dgm:cxn modelId="{5D3B6500-7A81-469A-A2A4-C1B16EE2B764}" type="presParOf" srcId="{67776B44-6CE7-48C8-83B9-310325742361}" destId="{7F120C7D-CDC0-4DF6-BED2-C46962F38166}" srcOrd="0" destOrd="0" presId="urn:microsoft.com/office/officeart/2005/8/layout/process3"/>
    <dgm:cxn modelId="{7F310560-A694-453B-A643-F52D1840D46E}" type="presParOf" srcId="{E219DD37-91ED-44CF-BAC2-2023778CCA1E}" destId="{9E1674DE-C4FD-49E8-9548-F09E9932FAE7}" srcOrd="4" destOrd="0" presId="urn:microsoft.com/office/officeart/2005/8/layout/process3"/>
    <dgm:cxn modelId="{36556CB6-2C51-47CA-9B18-8B93060BCBFA}" type="presParOf" srcId="{9E1674DE-C4FD-49E8-9548-F09E9932FAE7}" destId="{91754DA2-28B5-41F7-B70A-E5D16EB20260}" srcOrd="0" destOrd="0" presId="urn:microsoft.com/office/officeart/2005/8/layout/process3"/>
    <dgm:cxn modelId="{4555EE3E-5675-42A7-9E98-23D7E0043FB9}" type="presParOf" srcId="{9E1674DE-C4FD-49E8-9548-F09E9932FAE7}" destId="{69729A1B-36EB-4EEC-BF01-519F4CC89CCE}" srcOrd="1" destOrd="0" presId="urn:microsoft.com/office/officeart/2005/8/layout/process3"/>
    <dgm:cxn modelId="{EA93BA7F-08A7-4D77-9CE0-D67066ACDD37}" type="presParOf" srcId="{9E1674DE-C4FD-49E8-9548-F09E9932FAE7}" destId="{771D1170-6A90-47DB-8E9C-A9CAA4020302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0BF3B7B-DE81-4951-AA8A-60729B14E49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F3A5EAF1-0F86-4C7E-8DA2-D5D538890AD0}">
      <dgm:prSet phldrT="[Texte]" custT="1"/>
      <dgm:spPr>
        <a:solidFill>
          <a:srgbClr val="EF9205"/>
        </a:solidFill>
      </dgm:spPr>
      <dgm:t>
        <a:bodyPr/>
        <a:lstStyle/>
        <a:p>
          <a:r>
            <a:rPr lang="fr-FR" sz="1400" dirty="0" smtClean="0">
              <a:latin typeface="+mn-lt"/>
            </a:rPr>
            <a:t>Interruption de travail avec versement d’indemnités journalières pour congés de maladie,  de maternité, de paternité, accident de travail ou maladie professionnelle </a:t>
          </a:r>
          <a:endParaRPr lang="fr-FR" sz="1400" dirty="0">
            <a:latin typeface="+mn-lt"/>
          </a:endParaRPr>
        </a:p>
      </dgm:t>
    </dgm:pt>
    <dgm:pt modelId="{711D1283-F944-4D8A-9749-F29F3F4D220A}" type="parTrans" cxnId="{5B331406-92EE-41FB-83C8-691BF0A63C50}">
      <dgm:prSet/>
      <dgm:spPr/>
      <dgm:t>
        <a:bodyPr/>
        <a:lstStyle/>
        <a:p>
          <a:endParaRPr lang="fr-FR" sz="1400">
            <a:latin typeface="+mn-lt"/>
          </a:endParaRPr>
        </a:p>
      </dgm:t>
    </dgm:pt>
    <dgm:pt modelId="{56B48336-4A39-4B64-8ECD-7DA0F7035067}" type="sibTrans" cxnId="{5B331406-92EE-41FB-83C8-691BF0A63C50}">
      <dgm:prSet/>
      <dgm:spPr/>
      <dgm:t>
        <a:bodyPr/>
        <a:lstStyle/>
        <a:p>
          <a:endParaRPr lang="fr-FR" sz="1400">
            <a:latin typeface="+mn-lt"/>
          </a:endParaRPr>
        </a:p>
      </dgm:t>
    </dgm:pt>
    <dgm:pt modelId="{CF5FDFA2-1AA9-441F-84E9-6419CD8B4DBF}">
      <dgm:prSet custT="1"/>
      <dgm:spPr>
        <a:solidFill>
          <a:srgbClr val="4C4C4C"/>
        </a:solidFill>
      </dgm:spPr>
      <dgm:t>
        <a:bodyPr/>
        <a:lstStyle/>
        <a:p>
          <a:r>
            <a:rPr lang="fr-FR" sz="1400" dirty="0" smtClean="0">
              <a:latin typeface="+mn-lt"/>
            </a:rPr>
            <a:t>Stage de formation professionnelle continue</a:t>
          </a:r>
          <a:endParaRPr lang="fr-FR" sz="1400" dirty="0">
            <a:latin typeface="+mn-lt"/>
          </a:endParaRPr>
        </a:p>
      </dgm:t>
    </dgm:pt>
    <dgm:pt modelId="{B0A0FACA-8DEA-491D-8429-84880BE3901F}" type="parTrans" cxnId="{51EBF43B-4C11-496D-BA0C-29F2B43D93D6}">
      <dgm:prSet/>
      <dgm:spPr/>
      <dgm:t>
        <a:bodyPr/>
        <a:lstStyle/>
        <a:p>
          <a:endParaRPr lang="fr-FR" sz="1400">
            <a:latin typeface="+mn-lt"/>
          </a:endParaRPr>
        </a:p>
      </dgm:t>
    </dgm:pt>
    <dgm:pt modelId="{4404051D-2273-44BC-9A7E-19F0663DE311}" type="sibTrans" cxnId="{51EBF43B-4C11-496D-BA0C-29F2B43D93D6}">
      <dgm:prSet/>
      <dgm:spPr/>
      <dgm:t>
        <a:bodyPr/>
        <a:lstStyle/>
        <a:p>
          <a:endParaRPr lang="fr-FR" sz="1400">
            <a:latin typeface="+mn-lt"/>
          </a:endParaRPr>
        </a:p>
      </dgm:t>
    </dgm:pt>
    <dgm:pt modelId="{5D7EB6FB-01C8-4D4E-8C5F-A6EB0490B5E8}">
      <dgm:prSet custT="1"/>
      <dgm:spPr>
        <a:solidFill>
          <a:srgbClr val="D01050"/>
        </a:solidFill>
      </dgm:spPr>
      <dgm:t>
        <a:bodyPr/>
        <a:lstStyle/>
        <a:p>
          <a:r>
            <a:rPr lang="fr-FR" sz="1400" dirty="0" smtClean="0">
              <a:latin typeface="+mn-lt"/>
            </a:rPr>
            <a:t>Rupture de l’engagement pour élever un enfant, et lorsque l’</a:t>
          </a:r>
          <a:r>
            <a:rPr lang="fr-FR" sz="1400" dirty="0" err="1" smtClean="0">
              <a:latin typeface="+mn-lt"/>
            </a:rPr>
            <a:t>agent.e</a:t>
          </a:r>
          <a:r>
            <a:rPr lang="fr-FR" sz="1400" dirty="0" smtClean="0">
              <a:latin typeface="+mn-lt"/>
            </a:rPr>
            <a:t> n'a pu être </a:t>
          </a:r>
          <a:r>
            <a:rPr lang="fr-FR" sz="1400" dirty="0" err="1" smtClean="0">
              <a:latin typeface="+mn-lt"/>
            </a:rPr>
            <a:t>réemployé.e</a:t>
          </a:r>
          <a:r>
            <a:rPr lang="fr-FR" sz="1400" dirty="0" smtClean="0">
              <a:latin typeface="+mn-lt"/>
            </a:rPr>
            <a:t> (disponibilité ou congé non rémunéré pour élever un enfant)</a:t>
          </a:r>
          <a:endParaRPr lang="fr-FR" sz="1400" dirty="0">
            <a:latin typeface="+mn-lt"/>
          </a:endParaRPr>
        </a:p>
      </dgm:t>
    </dgm:pt>
    <dgm:pt modelId="{D6E30CC8-D9B4-4B46-AF34-DFF9E04020C1}" type="parTrans" cxnId="{3C2C6D70-695E-4538-9A48-1FF879A6E295}">
      <dgm:prSet/>
      <dgm:spPr/>
      <dgm:t>
        <a:bodyPr/>
        <a:lstStyle/>
        <a:p>
          <a:endParaRPr lang="fr-FR" sz="1400">
            <a:latin typeface="+mn-lt"/>
          </a:endParaRPr>
        </a:p>
      </dgm:t>
    </dgm:pt>
    <dgm:pt modelId="{D650D5DD-C375-4E7D-9C8F-C438874588EE}" type="sibTrans" cxnId="{3C2C6D70-695E-4538-9A48-1FF879A6E295}">
      <dgm:prSet/>
      <dgm:spPr/>
      <dgm:t>
        <a:bodyPr/>
        <a:lstStyle/>
        <a:p>
          <a:endParaRPr lang="fr-FR" sz="1400">
            <a:latin typeface="+mn-lt"/>
          </a:endParaRPr>
        </a:p>
      </dgm:t>
    </dgm:pt>
    <dgm:pt modelId="{EAB77C71-48DF-461F-BD9A-BF474EB1CD4D}">
      <dgm:prSet custT="1"/>
      <dgm:spPr>
        <a:solidFill>
          <a:srgbClr val="4C4C4C"/>
        </a:solidFill>
      </dgm:spPr>
      <dgm:t>
        <a:bodyPr/>
        <a:lstStyle/>
        <a:p>
          <a:r>
            <a:rPr lang="fr-FR" sz="1400" dirty="0" smtClean="0">
              <a:latin typeface="+mn-lt"/>
            </a:rPr>
            <a:t>Versement de l'allocation de présence parentale ou de l'allocation journalière du proche aidant faisant suite à une fin de contrat de travail </a:t>
          </a:r>
          <a:endParaRPr lang="fr-FR" sz="1400" dirty="0">
            <a:latin typeface="+mn-lt"/>
          </a:endParaRPr>
        </a:p>
      </dgm:t>
    </dgm:pt>
    <dgm:pt modelId="{F4C37262-9402-4FF1-A6A9-C05C5C1D1C23}" type="parTrans" cxnId="{2BFAD094-8935-4422-9E1B-7DF81A4F74BF}">
      <dgm:prSet/>
      <dgm:spPr/>
      <dgm:t>
        <a:bodyPr/>
        <a:lstStyle/>
        <a:p>
          <a:endParaRPr lang="fr-FR" sz="1400">
            <a:latin typeface="+mn-lt"/>
          </a:endParaRPr>
        </a:p>
      </dgm:t>
    </dgm:pt>
    <dgm:pt modelId="{62F17B49-3C70-45B9-B020-81D6A804FA71}" type="sibTrans" cxnId="{2BFAD094-8935-4422-9E1B-7DF81A4F74BF}">
      <dgm:prSet/>
      <dgm:spPr/>
      <dgm:t>
        <a:bodyPr/>
        <a:lstStyle/>
        <a:p>
          <a:endParaRPr lang="fr-FR" sz="1400">
            <a:latin typeface="+mn-lt"/>
          </a:endParaRPr>
        </a:p>
      </dgm:t>
    </dgm:pt>
    <dgm:pt modelId="{90F53CF8-CE04-479E-A128-818A794BBB31}">
      <dgm:prSet custT="1"/>
      <dgm:spPr>
        <a:solidFill>
          <a:srgbClr val="D01050"/>
        </a:solidFill>
      </dgm:spPr>
      <dgm:t>
        <a:bodyPr/>
        <a:lstStyle/>
        <a:p>
          <a:r>
            <a:rPr lang="fr-FR" sz="1400" dirty="0" smtClean="0">
              <a:latin typeface="+mn-lt"/>
            </a:rPr>
            <a:t>Création ou reprise d’entreprise</a:t>
          </a:r>
          <a:endParaRPr lang="fr-FR" sz="1400" dirty="0">
            <a:latin typeface="+mn-lt"/>
          </a:endParaRPr>
        </a:p>
      </dgm:t>
    </dgm:pt>
    <dgm:pt modelId="{C1C40E5E-BFC1-4A06-BF9C-7C20F072173D}" type="parTrans" cxnId="{6096DA07-430B-4B76-9208-896BEB3838F9}">
      <dgm:prSet/>
      <dgm:spPr/>
      <dgm:t>
        <a:bodyPr/>
        <a:lstStyle/>
        <a:p>
          <a:endParaRPr lang="fr-FR" sz="1400">
            <a:latin typeface="+mn-lt"/>
          </a:endParaRPr>
        </a:p>
      </dgm:t>
    </dgm:pt>
    <dgm:pt modelId="{752D3C7C-5916-4458-BD3A-B494889E6F08}" type="sibTrans" cxnId="{6096DA07-430B-4B76-9208-896BEB3838F9}">
      <dgm:prSet/>
      <dgm:spPr/>
      <dgm:t>
        <a:bodyPr/>
        <a:lstStyle/>
        <a:p>
          <a:endParaRPr lang="fr-FR" sz="1400">
            <a:latin typeface="+mn-lt"/>
          </a:endParaRPr>
        </a:p>
      </dgm:t>
    </dgm:pt>
    <dgm:pt modelId="{22F3E082-BCDA-4932-B711-8D2EA6E043ED}">
      <dgm:prSet custT="1"/>
      <dgm:spPr>
        <a:solidFill>
          <a:srgbClr val="EF9205"/>
        </a:solidFill>
      </dgm:spPr>
      <dgm:t>
        <a:bodyPr/>
        <a:lstStyle/>
        <a:p>
          <a:r>
            <a:rPr lang="fr-FR" sz="1400" dirty="0" smtClean="0">
              <a:latin typeface="+mn-lt"/>
            </a:rPr>
            <a:t>Congé parental, de congé de présence parentale ou de congé de proche aidant en cas de perte d’emploi au cours du congé </a:t>
          </a:r>
          <a:endParaRPr lang="fr-FR" sz="1400" dirty="0">
            <a:latin typeface="+mn-lt"/>
          </a:endParaRPr>
        </a:p>
      </dgm:t>
    </dgm:pt>
    <dgm:pt modelId="{1D94EE32-665C-4A4C-A048-7153CBEBA2E5}" type="parTrans" cxnId="{F0784072-AE25-4B80-9E08-326F7A2B485C}">
      <dgm:prSet/>
      <dgm:spPr/>
      <dgm:t>
        <a:bodyPr/>
        <a:lstStyle/>
        <a:p>
          <a:endParaRPr lang="fr-FR" sz="1400">
            <a:latin typeface="+mn-lt"/>
          </a:endParaRPr>
        </a:p>
      </dgm:t>
    </dgm:pt>
    <dgm:pt modelId="{DEA644EE-D708-474E-BD42-422FDA0127DE}" type="sibTrans" cxnId="{F0784072-AE25-4B80-9E08-326F7A2B485C}">
      <dgm:prSet/>
      <dgm:spPr/>
      <dgm:t>
        <a:bodyPr/>
        <a:lstStyle/>
        <a:p>
          <a:endParaRPr lang="fr-FR" sz="1400">
            <a:latin typeface="+mn-lt"/>
          </a:endParaRPr>
        </a:p>
      </dgm:t>
    </dgm:pt>
    <dgm:pt modelId="{86A5E2C7-D065-4AF3-91A7-99B6BE96BEAD}" type="pres">
      <dgm:prSet presAssocID="{10BF3B7B-DE81-4951-AA8A-60729B14E49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2CC49E6-C7A4-4D44-9674-2A4B098B3F30}" type="pres">
      <dgm:prSet presAssocID="{F3A5EAF1-0F86-4C7E-8DA2-D5D538890AD0}" presName="node" presStyleLbl="node1" presStyleIdx="0" presStyleCnt="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fr-FR"/>
        </a:p>
      </dgm:t>
    </dgm:pt>
    <dgm:pt modelId="{E4601B78-99DA-4A29-B719-7486F102E3DF}" type="pres">
      <dgm:prSet presAssocID="{56B48336-4A39-4B64-8ECD-7DA0F7035067}" presName="sibTrans" presStyleCnt="0"/>
      <dgm:spPr/>
    </dgm:pt>
    <dgm:pt modelId="{31530403-5457-4D6B-8D85-DB803521A608}" type="pres">
      <dgm:prSet presAssocID="{CF5FDFA2-1AA9-441F-84E9-6419CD8B4DBF}" presName="node" presStyleLbl="node1" presStyleIdx="1" presStyleCnt="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fr-FR"/>
        </a:p>
      </dgm:t>
    </dgm:pt>
    <dgm:pt modelId="{3CF6E275-C64B-4486-95BF-3E3DE2DEEB82}" type="pres">
      <dgm:prSet presAssocID="{4404051D-2273-44BC-9A7E-19F0663DE311}" presName="sibTrans" presStyleCnt="0"/>
      <dgm:spPr/>
    </dgm:pt>
    <dgm:pt modelId="{53E45511-4742-46F6-B960-375BA9553961}" type="pres">
      <dgm:prSet presAssocID="{5D7EB6FB-01C8-4D4E-8C5F-A6EB0490B5E8}" presName="node" presStyleLbl="node1" presStyleIdx="2" presStyleCnt="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fr-FR"/>
        </a:p>
      </dgm:t>
    </dgm:pt>
    <dgm:pt modelId="{4C0F835C-8215-4FF2-B502-6257BC017147}" type="pres">
      <dgm:prSet presAssocID="{D650D5DD-C375-4E7D-9C8F-C438874588EE}" presName="sibTrans" presStyleCnt="0"/>
      <dgm:spPr/>
    </dgm:pt>
    <dgm:pt modelId="{57DE1CFB-30FC-493E-8BDE-3755B86286DA}" type="pres">
      <dgm:prSet presAssocID="{22F3E082-BCDA-4932-B711-8D2EA6E043ED}" presName="node" presStyleLbl="node1" presStyleIdx="3" presStyleCnt="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fr-FR"/>
        </a:p>
      </dgm:t>
    </dgm:pt>
    <dgm:pt modelId="{02BE60D6-5003-438B-9CBC-41171D4E072C}" type="pres">
      <dgm:prSet presAssocID="{DEA644EE-D708-474E-BD42-422FDA0127DE}" presName="sibTrans" presStyleCnt="0"/>
      <dgm:spPr/>
    </dgm:pt>
    <dgm:pt modelId="{F7E07C44-9E9E-41E8-B08A-22C7789FAC0B}" type="pres">
      <dgm:prSet presAssocID="{EAB77C71-48DF-461F-BD9A-BF474EB1CD4D}" presName="node" presStyleLbl="node1" presStyleIdx="4" presStyleCnt="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fr-FR"/>
        </a:p>
      </dgm:t>
    </dgm:pt>
    <dgm:pt modelId="{CBC76882-2F62-493C-8BB4-CEF5BF09D44E}" type="pres">
      <dgm:prSet presAssocID="{62F17B49-3C70-45B9-B020-81D6A804FA71}" presName="sibTrans" presStyleCnt="0"/>
      <dgm:spPr/>
    </dgm:pt>
    <dgm:pt modelId="{773C0CB6-0D2F-44E7-AEB3-DE96E31F506E}" type="pres">
      <dgm:prSet presAssocID="{90F53CF8-CE04-479E-A128-818A794BBB31}" presName="node" presStyleLbl="node1" presStyleIdx="5" presStyleCnt="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fr-FR"/>
        </a:p>
      </dgm:t>
    </dgm:pt>
  </dgm:ptLst>
  <dgm:cxnLst>
    <dgm:cxn modelId="{DB75EE32-EE19-4B95-A374-E5F1C96FA53D}" type="presOf" srcId="{EAB77C71-48DF-461F-BD9A-BF474EB1CD4D}" destId="{F7E07C44-9E9E-41E8-B08A-22C7789FAC0B}" srcOrd="0" destOrd="0" presId="urn:microsoft.com/office/officeart/2005/8/layout/default"/>
    <dgm:cxn modelId="{2BFAD094-8935-4422-9E1B-7DF81A4F74BF}" srcId="{10BF3B7B-DE81-4951-AA8A-60729B14E493}" destId="{EAB77C71-48DF-461F-BD9A-BF474EB1CD4D}" srcOrd="4" destOrd="0" parTransId="{F4C37262-9402-4FF1-A6A9-C05C5C1D1C23}" sibTransId="{62F17B49-3C70-45B9-B020-81D6A804FA71}"/>
    <dgm:cxn modelId="{F782292A-CCE1-48AE-AA3B-4A14B51B7A8E}" type="presOf" srcId="{CF5FDFA2-1AA9-441F-84E9-6419CD8B4DBF}" destId="{31530403-5457-4D6B-8D85-DB803521A608}" srcOrd="0" destOrd="0" presId="urn:microsoft.com/office/officeart/2005/8/layout/default"/>
    <dgm:cxn modelId="{B05FDE1A-FFF8-472D-8EEC-20FB4A37309A}" type="presOf" srcId="{90F53CF8-CE04-479E-A128-818A794BBB31}" destId="{773C0CB6-0D2F-44E7-AEB3-DE96E31F506E}" srcOrd="0" destOrd="0" presId="urn:microsoft.com/office/officeart/2005/8/layout/default"/>
    <dgm:cxn modelId="{0EF786A9-F433-448B-B1F6-6E8E17BF45CA}" type="presOf" srcId="{F3A5EAF1-0F86-4C7E-8DA2-D5D538890AD0}" destId="{02CC49E6-C7A4-4D44-9674-2A4B098B3F30}" srcOrd="0" destOrd="0" presId="urn:microsoft.com/office/officeart/2005/8/layout/default"/>
    <dgm:cxn modelId="{6D18D28A-D203-49DB-889F-7FBF582C9D10}" type="presOf" srcId="{10BF3B7B-DE81-4951-AA8A-60729B14E493}" destId="{86A5E2C7-D065-4AF3-91A7-99B6BE96BEAD}" srcOrd="0" destOrd="0" presId="urn:microsoft.com/office/officeart/2005/8/layout/default"/>
    <dgm:cxn modelId="{F0784072-AE25-4B80-9E08-326F7A2B485C}" srcId="{10BF3B7B-DE81-4951-AA8A-60729B14E493}" destId="{22F3E082-BCDA-4932-B711-8D2EA6E043ED}" srcOrd="3" destOrd="0" parTransId="{1D94EE32-665C-4A4C-A048-7153CBEBA2E5}" sibTransId="{DEA644EE-D708-474E-BD42-422FDA0127DE}"/>
    <dgm:cxn modelId="{3C2C6D70-695E-4538-9A48-1FF879A6E295}" srcId="{10BF3B7B-DE81-4951-AA8A-60729B14E493}" destId="{5D7EB6FB-01C8-4D4E-8C5F-A6EB0490B5E8}" srcOrd="2" destOrd="0" parTransId="{D6E30CC8-D9B4-4B46-AF34-DFF9E04020C1}" sibTransId="{D650D5DD-C375-4E7D-9C8F-C438874588EE}"/>
    <dgm:cxn modelId="{51EBF43B-4C11-496D-BA0C-29F2B43D93D6}" srcId="{10BF3B7B-DE81-4951-AA8A-60729B14E493}" destId="{CF5FDFA2-1AA9-441F-84E9-6419CD8B4DBF}" srcOrd="1" destOrd="0" parTransId="{B0A0FACA-8DEA-491D-8429-84880BE3901F}" sibTransId="{4404051D-2273-44BC-9A7E-19F0663DE311}"/>
    <dgm:cxn modelId="{E389610D-33EA-4EC1-8759-CD9C7934B9EE}" type="presOf" srcId="{5D7EB6FB-01C8-4D4E-8C5F-A6EB0490B5E8}" destId="{53E45511-4742-46F6-B960-375BA9553961}" srcOrd="0" destOrd="0" presId="urn:microsoft.com/office/officeart/2005/8/layout/default"/>
    <dgm:cxn modelId="{C66E4038-CE05-43E1-9F36-4418ED56C62C}" type="presOf" srcId="{22F3E082-BCDA-4932-B711-8D2EA6E043ED}" destId="{57DE1CFB-30FC-493E-8BDE-3755B86286DA}" srcOrd="0" destOrd="0" presId="urn:microsoft.com/office/officeart/2005/8/layout/default"/>
    <dgm:cxn modelId="{6096DA07-430B-4B76-9208-896BEB3838F9}" srcId="{10BF3B7B-DE81-4951-AA8A-60729B14E493}" destId="{90F53CF8-CE04-479E-A128-818A794BBB31}" srcOrd="5" destOrd="0" parTransId="{C1C40E5E-BFC1-4A06-BF9C-7C20F072173D}" sibTransId="{752D3C7C-5916-4458-BD3A-B494889E6F08}"/>
    <dgm:cxn modelId="{5B331406-92EE-41FB-83C8-691BF0A63C50}" srcId="{10BF3B7B-DE81-4951-AA8A-60729B14E493}" destId="{F3A5EAF1-0F86-4C7E-8DA2-D5D538890AD0}" srcOrd="0" destOrd="0" parTransId="{711D1283-F944-4D8A-9749-F29F3F4D220A}" sibTransId="{56B48336-4A39-4B64-8ECD-7DA0F7035067}"/>
    <dgm:cxn modelId="{E142A09F-A395-479F-88FE-63492878C50C}" type="presParOf" srcId="{86A5E2C7-D065-4AF3-91A7-99B6BE96BEAD}" destId="{02CC49E6-C7A4-4D44-9674-2A4B098B3F30}" srcOrd="0" destOrd="0" presId="urn:microsoft.com/office/officeart/2005/8/layout/default"/>
    <dgm:cxn modelId="{2AD1CD21-0015-4CDB-BF1E-29C5922265C8}" type="presParOf" srcId="{86A5E2C7-D065-4AF3-91A7-99B6BE96BEAD}" destId="{E4601B78-99DA-4A29-B719-7486F102E3DF}" srcOrd="1" destOrd="0" presId="urn:microsoft.com/office/officeart/2005/8/layout/default"/>
    <dgm:cxn modelId="{1E9579D7-111A-4216-BEE7-42C4162FC2D7}" type="presParOf" srcId="{86A5E2C7-D065-4AF3-91A7-99B6BE96BEAD}" destId="{31530403-5457-4D6B-8D85-DB803521A608}" srcOrd="2" destOrd="0" presId="urn:microsoft.com/office/officeart/2005/8/layout/default"/>
    <dgm:cxn modelId="{C8FBA128-B88C-4A3F-92F1-5DF2148C9D16}" type="presParOf" srcId="{86A5E2C7-D065-4AF3-91A7-99B6BE96BEAD}" destId="{3CF6E275-C64B-4486-95BF-3E3DE2DEEB82}" srcOrd="3" destOrd="0" presId="urn:microsoft.com/office/officeart/2005/8/layout/default"/>
    <dgm:cxn modelId="{4CD9CDDA-14FB-4DD0-8785-524A11598E32}" type="presParOf" srcId="{86A5E2C7-D065-4AF3-91A7-99B6BE96BEAD}" destId="{53E45511-4742-46F6-B960-375BA9553961}" srcOrd="4" destOrd="0" presId="urn:microsoft.com/office/officeart/2005/8/layout/default"/>
    <dgm:cxn modelId="{8D24D618-4463-4FE6-8A41-FB2483751F68}" type="presParOf" srcId="{86A5E2C7-D065-4AF3-91A7-99B6BE96BEAD}" destId="{4C0F835C-8215-4FF2-B502-6257BC017147}" srcOrd="5" destOrd="0" presId="urn:microsoft.com/office/officeart/2005/8/layout/default"/>
    <dgm:cxn modelId="{19A61A8B-2890-4F76-9953-874A0BF9C0F9}" type="presParOf" srcId="{86A5E2C7-D065-4AF3-91A7-99B6BE96BEAD}" destId="{57DE1CFB-30FC-493E-8BDE-3755B86286DA}" srcOrd="6" destOrd="0" presId="urn:microsoft.com/office/officeart/2005/8/layout/default"/>
    <dgm:cxn modelId="{7B5C2E17-29C1-42C0-B33C-03A58ACA460C}" type="presParOf" srcId="{86A5E2C7-D065-4AF3-91A7-99B6BE96BEAD}" destId="{02BE60D6-5003-438B-9CBC-41171D4E072C}" srcOrd="7" destOrd="0" presId="urn:microsoft.com/office/officeart/2005/8/layout/default"/>
    <dgm:cxn modelId="{A559456A-53F5-4067-BB96-C7D5B65C9086}" type="presParOf" srcId="{86A5E2C7-D065-4AF3-91A7-99B6BE96BEAD}" destId="{F7E07C44-9E9E-41E8-B08A-22C7789FAC0B}" srcOrd="8" destOrd="0" presId="urn:microsoft.com/office/officeart/2005/8/layout/default"/>
    <dgm:cxn modelId="{738DFDE9-8C42-423D-B757-9495D9A27DCC}" type="presParOf" srcId="{86A5E2C7-D065-4AF3-91A7-99B6BE96BEAD}" destId="{CBC76882-2F62-493C-8BB4-CEF5BF09D44E}" srcOrd="9" destOrd="0" presId="urn:microsoft.com/office/officeart/2005/8/layout/default"/>
    <dgm:cxn modelId="{723A2989-766D-4AE5-AF4B-072C94344487}" type="presParOf" srcId="{86A5E2C7-D065-4AF3-91A7-99B6BE96BEAD}" destId="{773C0CB6-0D2F-44E7-AEB3-DE96E31F506E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385CFCE-7B22-48B4-A883-FAE02FF02F9D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2E5C22F-04F4-4902-9D08-6B1EE885558F}">
      <dgm:prSet phldrT="[Texte]" custT="1"/>
      <dgm:spPr>
        <a:solidFill>
          <a:srgbClr val="D01050"/>
        </a:solidFill>
      </dgm:spPr>
      <dgm:t>
        <a:bodyPr/>
        <a:lstStyle/>
        <a:p>
          <a:r>
            <a:rPr lang="fr-FR" sz="2400" dirty="0" smtClean="0"/>
            <a:t>Auto-assurance (</a:t>
          </a:r>
          <a:r>
            <a:rPr lang="fr-FR" sz="2400" dirty="0" smtClean="0"/>
            <a:t>fonctionnaires et/ou </a:t>
          </a:r>
          <a:r>
            <a:rPr lang="fr-FR" sz="2400" dirty="0" err="1" smtClean="0"/>
            <a:t>contractuel.le.s</a:t>
          </a:r>
          <a:r>
            <a:rPr lang="fr-FR" sz="2400" dirty="0" smtClean="0"/>
            <a:t> de droit public)</a:t>
          </a:r>
          <a:endParaRPr lang="fr-FR" sz="2400" dirty="0"/>
        </a:p>
      </dgm:t>
    </dgm:pt>
    <dgm:pt modelId="{58A37363-D597-43EE-911E-732A134A9DC7}" type="parTrans" cxnId="{56EBE228-3FFB-44EF-B772-2AC6A17CFAE0}">
      <dgm:prSet/>
      <dgm:spPr/>
      <dgm:t>
        <a:bodyPr/>
        <a:lstStyle/>
        <a:p>
          <a:endParaRPr lang="fr-FR" sz="1500"/>
        </a:p>
      </dgm:t>
    </dgm:pt>
    <dgm:pt modelId="{084D4477-DC6E-4A52-8BD5-D9908FD4FF98}" type="sibTrans" cxnId="{56EBE228-3FFB-44EF-B772-2AC6A17CFAE0}">
      <dgm:prSet/>
      <dgm:spPr/>
      <dgm:t>
        <a:bodyPr/>
        <a:lstStyle/>
        <a:p>
          <a:endParaRPr lang="fr-FR" sz="1500"/>
        </a:p>
      </dgm:t>
    </dgm:pt>
    <dgm:pt modelId="{1D4CFC28-6EE8-40D9-A48A-6BD1892C4700}">
      <dgm:prSet phldrT="[Texte]" custT="1"/>
      <dgm:spPr>
        <a:solidFill>
          <a:srgbClr val="FF6699">
            <a:alpha val="90000"/>
          </a:srgbClr>
        </a:solidFill>
      </dgm:spPr>
      <dgm:t>
        <a:bodyPr/>
        <a:lstStyle/>
        <a:p>
          <a:pPr algn="just"/>
          <a:r>
            <a:rPr lang="fr-FR" sz="1500" dirty="0" smtClean="0">
              <a:latin typeface="Barlow Condensed" panose="020B0604020202020204" pitchFamily="2" charset="0"/>
            </a:rPr>
            <a:t>Aucune contribution due au titre de l'assurance chômage.</a:t>
          </a:r>
          <a:endParaRPr lang="fr-FR" sz="1500" dirty="0"/>
        </a:p>
      </dgm:t>
    </dgm:pt>
    <dgm:pt modelId="{91224A09-4244-4B74-8D79-BD6F693B3B9B}" type="parTrans" cxnId="{C9270E6A-8F84-46B0-BDE8-BFBFDC4E685E}">
      <dgm:prSet/>
      <dgm:spPr/>
      <dgm:t>
        <a:bodyPr/>
        <a:lstStyle/>
        <a:p>
          <a:endParaRPr lang="fr-FR" sz="1500"/>
        </a:p>
      </dgm:t>
    </dgm:pt>
    <dgm:pt modelId="{473B7F56-2040-4394-87DB-CE9C844E4D64}" type="sibTrans" cxnId="{C9270E6A-8F84-46B0-BDE8-BFBFDC4E685E}">
      <dgm:prSet/>
      <dgm:spPr/>
      <dgm:t>
        <a:bodyPr/>
        <a:lstStyle/>
        <a:p>
          <a:endParaRPr lang="fr-FR" sz="1500"/>
        </a:p>
      </dgm:t>
    </dgm:pt>
    <dgm:pt modelId="{BB78CE7F-AE55-4F10-9A92-20E9EA159159}">
      <dgm:prSet phldrT="[Texte]" custT="1"/>
      <dgm:spPr>
        <a:solidFill>
          <a:srgbClr val="EF9205"/>
        </a:solidFill>
      </dgm:spPr>
      <dgm:t>
        <a:bodyPr/>
        <a:lstStyle/>
        <a:p>
          <a:r>
            <a:rPr lang="fr-FR" sz="2400" b="0" u="none" dirty="0" smtClean="0">
              <a:latin typeface="Barlow Condensed" panose="020B0604020202020204" pitchFamily="2" charset="0"/>
            </a:rPr>
            <a:t>Adhésion au régime d’assurance chômage (</a:t>
          </a:r>
          <a:r>
            <a:rPr lang="fr-FR" sz="2400" b="0" u="none" dirty="0" err="1" smtClean="0">
              <a:latin typeface="Barlow Condensed" panose="020B0604020202020204" pitchFamily="2" charset="0"/>
            </a:rPr>
            <a:t>contractuel.le.s</a:t>
          </a:r>
          <a:r>
            <a:rPr lang="fr-FR" sz="2400" b="0" u="none" dirty="0" smtClean="0">
              <a:latin typeface="Barlow Condensed" panose="020B0604020202020204" pitchFamily="2" charset="0"/>
            </a:rPr>
            <a:t> de droit public)</a:t>
          </a:r>
          <a:endParaRPr lang="fr-FR" sz="2400" b="0" u="none" dirty="0"/>
        </a:p>
      </dgm:t>
    </dgm:pt>
    <dgm:pt modelId="{CA3E68F5-1208-4EA0-A1F1-4B35D2686790}" type="parTrans" cxnId="{7B18A785-E032-44FC-8A90-486726424E34}">
      <dgm:prSet/>
      <dgm:spPr/>
      <dgm:t>
        <a:bodyPr/>
        <a:lstStyle/>
        <a:p>
          <a:endParaRPr lang="fr-FR" sz="1500"/>
        </a:p>
      </dgm:t>
    </dgm:pt>
    <dgm:pt modelId="{E7063DF6-605C-4AAA-94A1-CAC6FAECE2CA}" type="sibTrans" cxnId="{7B18A785-E032-44FC-8A90-486726424E34}">
      <dgm:prSet/>
      <dgm:spPr/>
      <dgm:t>
        <a:bodyPr/>
        <a:lstStyle/>
        <a:p>
          <a:endParaRPr lang="fr-FR" sz="1500"/>
        </a:p>
      </dgm:t>
    </dgm:pt>
    <dgm:pt modelId="{43913994-19D5-4893-B460-76F95AC18CD1}">
      <dgm:prSet custT="1"/>
      <dgm:spPr>
        <a:solidFill>
          <a:srgbClr val="FF6699">
            <a:alpha val="90000"/>
          </a:srgbClr>
        </a:solidFill>
      </dgm:spPr>
      <dgm:t>
        <a:bodyPr/>
        <a:lstStyle/>
        <a:p>
          <a:pPr algn="just"/>
          <a:r>
            <a:rPr lang="fr-FR" sz="1500" dirty="0" smtClean="0">
              <a:latin typeface="Barlow Condensed" panose="020B0604020202020204" pitchFamily="2" charset="0"/>
            </a:rPr>
            <a:t>Gestion administrative par les employeurs territoriaux des dossiers de leurs </a:t>
          </a:r>
          <a:r>
            <a:rPr lang="fr-FR" sz="1500" dirty="0" err="1" smtClean="0">
              <a:latin typeface="Barlow Condensed" panose="020B0604020202020204" pitchFamily="2" charset="0"/>
            </a:rPr>
            <a:t>ancien.ne.s</a:t>
          </a:r>
          <a:r>
            <a:rPr lang="fr-FR" sz="1500" dirty="0" smtClean="0">
              <a:latin typeface="Barlow Condensed" panose="020B0604020202020204" pitchFamily="2" charset="0"/>
            </a:rPr>
            <a:t> </a:t>
          </a:r>
          <a:r>
            <a:rPr lang="fr-FR" sz="1500" dirty="0" err="1" smtClean="0">
              <a:latin typeface="Barlow Condensed" panose="020B0604020202020204" pitchFamily="2" charset="0"/>
            </a:rPr>
            <a:t>agent.e.s</a:t>
          </a:r>
          <a:r>
            <a:rPr lang="fr-FR" sz="1500" dirty="0" smtClean="0">
              <a:latin typeface="Barlow Condensed" panose="020B0604020202020204" pitchFamily="2" charset="0"/>
            </a:rPr>
            <a:t> </a:t>
          </a:r>
          <a:r>
            <a:rPr lang="fr-FR" sz="1500" dirty="0" err="1" smtClean="0">
              <a:latin typeface="Barlow Condensed" panose="020B0604020202020204" pitchFamily="2" charset="0"/>
            </a:rPr>
            <a:t>privé.e.s</a:t>
          </a:r>
          <a:r>
            <a:rPr lang="fr-FR" sz="1500" dirty="0" smtClean="0">
              <a:latin typeface="Barlow Condensed" panose="020B0604020202020204" pitchFamily="2" charset="0"/>
            </a:rPr>
            <a:t> d'emploi ainsi que de l’indemnisation. </a:t>
          </a:r>
          <a:endParaRPr lang="fr-FR" sz="1500" dirty="0">
            <a:latin typeface="Barlow Condensed" panose="020B0604020202020204" pitchFamily="2" charset="0"/>
          </a:endParaRPr>
        </a:p>
      </dgm:t>
    </dgm:pt>
    <dgm:pt modelId="{F7B50A24-D9D5-4C27-98DB-F7B18CF24F03}" type="parTrans" cxnId="{0DC399A5-FFEC-4155-A16D-876A896D20BE}">
      <dgm:prSet/>
      <dgm:spPr/>
      <dgm:t>
        <a:bodyPr/>
        <a:lstStyle/>
        <a:p>
          <a:endParaRPr lang="fr-FR" sz="1500"/>
        </a:p>
      </dgm:t>
    </dgm:pt>
    <dgm:pt modelId="{74265D07-17ED-4BB0-BA6D-4EEE3D9591F4}" type="sibTrans" cxnId="{0DC399A5-FFEC-4155-A16D-876A896D20BE}">
      <dgm:prSet/>
      <dgm:spPr/>
      <dgm:t>
        <a:bodyPr/>
        <a:lstStyle/>
        <a:p>
          <a:endParaRPr lang="fr-FR" sz="1500"/>
        </a:p>
      </dgm:t>
    </dgm:pt>
    <dgm:pt modelId="{D80ACCF6-6147-4A2C-9002-BDCD0BF73419}">
      <dgm:prSet custT="1"/>
      <dgm:spPr>
        <a:solidFill>
          <a:srgbClr val="FF6699">
            <a:alpha val="90000"/>
          </a:srgbClr>
        </a:solidFill>
      </dgm:spPr>
      <dgm:t>
        <a:bodyPr/>
        <a:lstStyle/>
        <a:p>
          <a:pPr algn="just"/>
          <a:r>
            <a:rPr lang="fr-FR" sz="1500" dirty="0" smtClean="0">
              <a:latin typeface="Barlow Condensed" panose="020B0604020202020204" pitchFamily="2" charset="0"/>
            </a:rPr>
            <a:t>Demande d’indemnisation adressée par l’</a:t>
          </a:r>
          <a:r>
            <a:rPr lang="fr-FR" sz="1500" dirty="0" err="1" smtClean="0">
              <a:latin typeface="Barlow Condensed" panose="020B0604020202020204" pitchFamily="2" charset="0"/>
            </a:rPr>
            <a:t>agent.e</a:t>
          </a:r>
          <a:r>
            <a:rPr lang="fr-FR" sz="1500" dirty="0" smtClean="0">
              <a:latin typeface="Barlow Condensed" panose="020B0604020202020204" pitchFamily="2" charset="0"/>
            </a:rPr>
            <a:t> à France Travail qui doit être regardée comme adressée à l’administration. France Travail est ensuite tenu de transmettre la demande à l'autorité compétente.</a:t>
          </a:r>
          <a:endParaRPr lang="fr-FR" sz="1500" dirty="0">
            <a:latin typeface="Barlow Condensed" panose="020B0604020202020204" pitchFamily="2" charset="0"/>
          </a:endParaRPr>
        </a:p>
      </dgm:t>
    </dgm:pt>
    <dgm:pt modelId="{7ECAD0A1-030E-4D8E-9EBE-3AA00899D783}" type="parTrans" cxnId="{0EABC0E8-9D18-4E23-904E-EF256F3CB558}">
      <dgm:prSet/>
      <dgm:spPr/>
      <dgm:t>
        <a:bodyPr/>
        <a:lstStyle/>
        <a:p>
          <a:endParaRPr lang="fr-FR" sz="1500"/>
        </a:p>
      </dgm:t>
    </dgm:pt>
    <dgm:pt modelId="{A1C4F2BC-1273-43F7-B49B-1EC7EC9071E7}" type="sibTrans" cxnId="{0EABC0E8-9D18-4E23-904E-EF256F3CB558}">
      <dgm:prSet/>
      <dgm:spPr/>
      <dgm:t>
        <a:bodyPr/>
        <a:lstStyle/>
        <a:p>
          <a:endParaRPr lang="fr-FR" sz="1500"/>
        </a:p>
      </dgm:t>
    </dgm:pt>
    <dgm:pt modelId="{95A87584-0800-4B91-A7B7-CA943C9A0404}">
      <dgm:prSet custT="1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r>
            <a:rPr lang="fr-FR" sz="1500" dirty="0" smtClean="0">
              <a:latin typeface="Barlow Condensed" panose="020B0604020202020204" pitchFamily="2" charset="0"/>
            </a:rPr>
            <a:t>Versement d’une contribution financière au titre de l’assurance chômage.</a:t>
          </a:r>
          <a:endParaRPr lang="fr-FR" sz="1500" dirty="0">
            <a:latin typeface="Barlow Condensed" panose="020B0604020202020204" pitchFamily="2" charset="0"/>
          </a:endParaRPr>
        </a:p>
      </dgm:t>
    </dgm:pt>
    <dgm:pt modelId="{ACE8CB25-72E6-4AF6-BE2F-5ACD4C541A4E}" type="parTrans" cxnId="{BFD14425-BC6E-4902-A400-0F67EE30488A}">
      <dgm:prSet/>
      <dgm:spPr/>
      <dgm:t>
        <a:bodyPr/>
        <a:lstStyle/>
        <a:p>
          <a:endParaRPr lang="fr-FR" sz="1500"/>
        </a:p>
      </dgm:t>
    </dgm:pt>
    <dgm:pt modelId="{92FF4E63-270C-4339-AA3C-F2F8760B7F74}" type="sibTrans" cxnId="{BFD14425-BC6E-4902-A400-0F67EE30488A}">
      <dgm:prSet/>
      <dgm:spPr/>
      <dgm:t>
        <a:bodyPr/>
        <a:lstStyle/>
        <a:p>
          <a:endParaRPr lang="fr-FR" sz="1500"/>
        </a:p>
      </dgm:t>
    </dgm:pt>
    <dgm:pt modelId="{2D452127-4453-4411-9763-DBE0CDFCF9AC}">
      <dgm:prSet custT="1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r>
            <a:rPr lang="fr-FR" sz="1500" dirty="0" smtClean="0">
              <a:latin typeface="Barlow Condensed" panose="020B0604020202020204" pitchFamily="2" charset="0"/>
            </a:rPr>
            <a:t>L’employeur est déchargé de l’indemnisation pour les agents </a:t>
          </a:r>
          <a:r>
            <a:rPr lang="fr-FR" sz="1500" dirty="0" err="1" smtClean="0">
              <a:latin typeface="Barlow Condensed" panose="020B0604020202020204" pitchFamily="2" charset="0"/>
            </a:rPr>
            <a:t>contractuel.le.s</a:t>
          </a:r>
          <a:r>
            <a:rPr lang="fr-FR" sz="1500" dirty="0" smtClean="0">
              <a:latin typeface="Barlow Condensed" panose="020B0604020202020204" pitchFamily="2" charset="0"/>
            </a:rPr>
            <a:t> </a:t>
          </a:r>
          <a:r>
            <a:rPr lang="fr-FR" sz="1500" dirty="0" err="1" smtClean="0">
              <a:latin typeface="Barlow Condensed" panose="020B0604020202020204" pitchFamily="2" charset="0"/>
            </a:rPr>
            <a:t>privé.e.s</a:t>
          </a:r>
          <a:r>
            <a:rPr lang="fr-FR" sz="1500" dirty="0" smtClean="0">
              <a:latin typeface="Barlow Condensed" panose="020B0604020202020204" pitchFamily="2" charset="0"/>
            </a:rPr>
            <a:t> d’emploi. </a:t>
          </a:r>
          <a:endParaRPr lang="fr-FR" sz="1500" dirty="0">
            <a:latin typeface="Barlow Condensed" panose="020B0604020202020204" pitchFamily="2" charset="0"/>
          </a:endParaRPr>
        </a:p>
      </dgm:t>
    </dgm:pt>
    <dgm:pt modelId="{93ACC02F-3BC9-446F-ACCD-068BE8049CBC}" type="parTrans" cxnId="{DD8066E7-ED98-4074-8F85-99FE0BC8EC5B}">
      <dgm:prSet/>
      <dgm:spPr/>
      <dgm:t>
        <a:bodyPr/>
        <a:lstStyle/>
        <a:p>
          <a:endParaRPr lang="fr-FR" sz="1500"/>
        </a:p>
      </dgm:t>
    </dgm:pt>
    <dgm:pt modelId="{4E2DD640-D30C-4D55-9870-91BCA5CADC03}" type="sibTrans" cxnId="{DD8066E7-ED98-4074-8F85-99FE0BC8EC5B}">
      <dgm:prSet/>
      <dgm:spPr/>
      <dgm:t>
        <a:bodyPr/>
        <a:lstStyle/>
        <a:p>
          <a:endParaRPr lang="fr-FR" sz="1500"/>
        </a:p>
      </dgm:t>
    </dgm:pt>
    <dgm:pt modelId="{2B485316-5813-4858-B4C4-3F77C1AAC18F}">
      <dgm:prSet custT="1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r>
            <a:rPr lang="fr-FR" sz="1500" dirty="0" smtClean="0">
              <a:latin typeface="Barlow Condensed" panose="020B0604020202020204" pitchFamily="2" charset="0"/>
            </a:rPr>
            <a:t>Examen des droits et charge financière des allocations chômage sont assurés par le régime d'assurance chômage, via </a:t>
          </a:r>
          <a:r>
            <a:rPr lang="fr-FR" sz="1600" dirty="0" smtClean="0">
              <a:latin typeface="Barlow Condensed" panose="020B0604020202020204" pitchFamily="2" charset="0"/>
            </a:rPr>
            <a:t>France</a:t>
          </a:r>
          <a:r>
            <a:rPr lang="fr-FR" sz="1500" dirty="0" smtClean="0">
              <a:latin typeface="Barlow Condensed" panose="020B0604020202020204" pitchFamily="2" charset="0"/>
            </a:rPr>
            <a:t> Travail.</a:t>
          </a:r>
          <a:endParaRPr lang="fr-FR" sz="1500" dirty="0">
            <a:latin typeface="Barlow Condensed" panose="020B0604020202020204" pitchFamily="2" charset="0"/>
          </a:endParaRPr>
        </a:p>
      </dgm:t>
    </dgm:pt>
    <dgm:pt modelId="{1A5D3484-528F-4B76-A09C-C86EB38C3638}" type="parTrans" cxnId="{1DCA08DA-95F9-435C-A168-A5C3D57E5FD5}">
      <dgm:prSet/>
      <dgm:spPr/>
      <dgm:t>
        <a:bodyPr/>
        <a:lstStyle/>
        <a:p>
          <a:endParaRPr lang="fr-FR" sz="1500"/>
        </a:p>
      </dgm:t>
    </dgm:pt>
    <dgm:pt modelId="{337C0C07-DFB5-4F8B-8431-55284FE65BD0}" type="sibTrans" cxnId="{1DCA08DA-95F9-435C-A168-A5C3D57E5FD5}">
      <dgm:prSet/>
      <dgm:spPr/>
      <dgm:t>
        <a:bodyPr/>
        <a:lstStyle/>
        <a:p>
          <a:endParaRPr lang="fr-FR" sz="1500"/>
        </a:p>
      </dgm:t>
    </dgm:pt>
    <dgm:pt modelId="{83C071E0-C8FD-43EF-A856-CE7E321D5379}">
      <dgm:prSet custT="1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r>
            <a:rPr lang="fr-FR" sz="1500" dirty="0" smtClean="0">
              <a:latin typeface="Barlow Condensed" panose="020B0604020202020204" pitchFamily="2" charset="0"/>
            </a:rPr>
            <a:t>Pour adhérer au régime d'assurance chômage, l'employeur public doit formuler une demande auprès de France Travail territorialement compétent.</a:t>
          </a:r>
          <a:endParaRPr lang="fr-FR" sz="1500" dirty="0">
            <a:latin typeface="Barlow Condensed" panose="020B0604020202020204" pitchFamily="2" charset="0"/>
          </a:endParaRPr>
        </a:p>
      </dgm:t>
    </dgm:pt>
    <dgm:pt modelId="{2656DE22-D958-479C-9F46-120F5C5A4F82}" type="parTrans" cxnId="{3EFD8946-D438-4972-9303-92EBA0B050F7}">
      <dgm:prSet/>
      <dgm:spPr/>
      <dgm:t>
        <a:bodyPr/>
        <a:lstStyle/>
        <a:p>
          <a:endParaRPr lang="fr-FR" sz="1500"/>
        </a:p>
      </dgm:t>
    </dgm:pt>
    <dgm:pt modelId="{91A97DCF-AF8E-45DE-B291-F71B027A55C2}" type="sibTrans" cxnId="{3EFD8946-D438-4972-9303-92EBA0B050F7}">
      <dgm:prSet/>
      <dgm:spPr/>
      <dgm:t>
        <a:bodyPr/>
        <a:lstStyle/>
        <a:p>
          <a:endParaRPr lang="fr-FR" sz="1500"/>
        </a:p>
      </dgm:t>
    </dgm:pt>
    <dgm:pt modelId="{3E7899A2-8E05-4446-8DDF-60EA503FCD63}">
      <dgm:prSet phldrT="[Texte]" custT="1"/>
      <dgm:spPr>
        <a:solidFill>
          <a:srgbClr val="FF6699">
            <a:alpha val="90000"/>
          </a:srgbClr>
        </a:solidFill>
      </dgm:spPr>
      <dgm:t>
        <a:bodyPr/>
        <a:lstStyle/>
        <a:p>
          <a:pPr algn="just"/>
          <a:endParaRPr lang="fr-FR" sz="1500" dirty="0"/>
        </a:p>
      </dgm:t>
    </dgm:pt>
    <dgm:pt modelId="{8A247472-D3B6-4A75-8EFE-1EB79754D89C}" type="parTrans" cxnId="{35EDB582-7767-4568-9918-E9760C73CCA8}">
      <dgm:prSet/>
      <dgm:spPr/>
      <dgm:t>
        <a:bodyPr/>
        <a:lstStyle/>
        <a:p>
          <a:endParaRPr lang="fr-FR"/>
        </a:p>
      </dgm:t>
    </dgm:pt>
    <dgm:pt modelId="{B43212A5-DFB3-493E-8B6C-B0B0F2B98E01}" type="sibTrans" cxnId="{35EDB582-7767-4568-9918-E9760C73CCA8}">
      <dgm:prSet/>
      <dgm:spPr/>
      <dgm:t>
        <a:bodyPr/>
        <a:lstStyle/>
        <a:p>
          <a:endParaRPr lang="fr-FR"/>
        </a:p>
      </dgm:t>
    </dgm:pt>
    <dgm:pt modelId="{B29AA070-2561-448A-957C-1117FB6C7688}">
      <dgm:prSet custT="1"/>
      <dgm:spPr>
        <a:solidFill>
          <a:srgbClr val="FF6699">
            <a:alpha val="90000"/>
          </a:srgbClr>
        </a:solidFill>
      </dgm:spPr>
      <dgm:t>
        <a:bodyPr/>
        <a:lstStyle/>
        <a:p>
          <a:pPr algn="just"/>
          <a:endParaRPr lang="fr-FR" sz="1500" dirty="0">
            <a:latin typeface="Barlow Condensed" panose="020B0604020202020204" pitchFamily="2" charset="0"/>
          </a:endParaRPr>
        </a:p>
      </dgm:t>
    </dgm:pt>
    <dgm:pt modelId="{B5B6BFBC-C199-4A0D-8DAF-29FB2C20F015}" type="parTrans" cxnId="{361A53EA-D5B2-439C-AC4C-4BFF4794B3A7}">
      <dgm:prSet/>
      <dgm:spPr/>
      <dgm:t>
        <a:bodyPr/>
        <a:lstStyle/>
        <a:p>
          <a:endParaRPr lang="fr-FR"/>
        </a:p>
      </dgm:t>
    </dgm:pt>
    <dgm:pt modelId="{DAFF1516-F223-498F-B1EC-2062EA31730B}" type="sibTrans" cxnId="{361A53EA-D5B2-439C-AC4C-4BFF4794B3A7}">
      <dgm:prSet/>
      <dgm:spPr/>
      <dgm:t>
        <a:bodyPr/>
        <a:lstStyle/>
        <a:p>
          <a:endParaRPr lang="fr-FR"/>
        </a:p>
      </dgm:t>
    </dgm:pt>
    <dgm:pt modelId="{A6B5A480-1164-4C38-A7CC-4121D9C33F42}">
      <dgm:prSet custT="1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endParaRPr lang="fr-FR" sz="1500" dirty="0">
            <a:latin typeface="Barlow Condensed" panose="020B0604020202020204" pitchFamily="2" charset="0"/>
          </a:endParaRPr>
        </a:p>
      </dgm:t>
    </dgm:pt>
    <dgm:pt modelId="{E3047F8F-35F8-4A90-BEC6-4E4E1D55B940}" type="parTrans" cxnId="{50B81873-911E-48F9-B78C-218F6CEF9600}">
      <dgm:prSet/>
      <dgm:spPr/>
      <dgm:t>
        <a:bodyPr/>
        <a:lstStyle/>
        <a:p>
          <a:endParaRPr lang="fr-FR"/>
        </a:p>
      </dgm:t>
    </dgm:pt>
    <dgm:pt modelId="{E946F003-DDB1-4C59-B49B-2F4EBE3C32A9}" type="sibTrans" cxnId="{50B81873-911E-48F9-B78C-218F6CEF9600}">
      <dgm:prSet/>
      <dgm:spPr/>
      <dgm:t>
        <a:bodyPr/>
        <a:lstStyle/>
        <a:p>
          <a:endParaRPr lang="fr-FR"/>
        </a:p>
      </dgm:t>
    </dgm:pt>
    <dgm:pt modelId="{6495815B-1DD6-4D6B-90C9-84481BD18242}">
      <dgm:prSet custT="1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endParaRPr lang="fr-FR" sz="1500" dirty="0">
            <a:latin typeface="Barlow Condensed" panose="020B0604020202020204" pitchFamily="2" charset="0"/>
          </a:endParaRPr>
        </a:p>
      </dgm:t>
    </dgm:pt>
    <dgm:pt modelId="{DAEA8C36-8FFF-4FA6-A6FE-170F8548D5E3}" type="parTrans" cxnId="{7789CBC3-F6AA-48AF-9162-97625FEEEA2A}">
      <dgm:prSet/>
      <dgm:spPr/>
      <dgm:t>
        <a:bodyPr/>
        <a:lstStyle/>
        <a:p>
          <a:endParaRPr lang="fr-FR"/>
        </a:p>
      </dgm:t>
    </dgm:pt>
    <dgm:pt modelId="{9AC89BC0-6D31-4899-85BF-FB493265F1A1}" type="sibTrans" cxnId="{7789CBC3-F6AA-48AF-9162-97625FEEEA2A}">
      <dgm:prSet/>
      <dgm:spPr/>
      <dgm:t>
        <a:bodyPr/>
        <a:lstStyle/>
        <a:p>
          <a:endParaRPr lang="fr-FR"/>
        </a:p>
      </dgm:t>
    </dgm:pt>
    <dgm:pt modelId="{1120F844-392F-4640-8E7C-5501D89A363D}">
      <dgm:prSet custT="1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endParaRPr lang="fr-FR" sz="1500" dirty="0">
            <a:latin typeface="Barlow Condensed" panose="020B0604020202020204" pitchFamily="2" charset="0"/>
          </a:endParaRPr>
        </a:p>
      </dgm:t>
    </dgm:pt>
    <dgm:pt modelId="{50147FFF-EFA1-45D5-B079-1BA0C502E1F3}" type="parTrans" cxnId="{C5EFB665-D5D8-46EE-B705-8CC3FDEB0844}">
      <dgm:prSet/>
      <dgm:spPr/>
      <dgm:t>
        <a:bodyPr/>
        <a:lstStyle/>
        <a:p>
          <a:endParaRPr lang="fr-FR"/>
        </a:p>
      </dgm:t>
    </dgm:pt>
    <dgm:pt modelId="{1713D4A4-C410-4B61-B48A-99FAE26ABADE}" type="sibTrans" cxnId="{C5EFB665-D5D8-46EE-B705-8CC3FDEB0844}">
      <dgm:prSet/>
      <dgm:spPr/>
      <dgm:t>
        <a:bodyPr/>
        <a:lstStyle/>
        <a:p>
          <a:endParaRPr lang="fr-FR"/>
        </a:p>
      </dgm:t>
    </dgm:pt>
    <dgm:pt modelId="{3A241E33-EEBF-4751-96D1-9609CE2D88A0}">
      <dgm:prSet custT="1"/>
      <dgm:spPr>
        <a:solidFill>
          <a:srgbClr val="FF6699">
            <a:alpha val="90000"/>
          </a:srgbClr>
        </a:solidFill>
      </dgm:spPr>
      <dgm:t>
        <a:bodyPr/>
        <a:lstStyle/>
        <a:p>
          <a:pPr algn="just"/>
          <a:r>
            <a:rPr lang="fr-FR" sz="1500" dirty="0" smtClean="0">
              <a:latin typeface="Barlow Condensed" panose="020B0604020202020204" pitchFamily="2" charset="0"/>
            </a:rPr>
            <a:t>Ils assurent donc le versement de l'allocation journalière et indemnisent sur leurs fonds propres les </a:t>
          </a:r>
          <a:r>
            <a:rPr lang="fr-FR" sz="1500" dirty="0" err="1" smtClean="0">
              <a:latin typeface="Barlow Condensed" panose="020B0604020202020204" pitchFamily="2" charset="0"/>
            </a:rPr>
            <a:t>agent.e.s</a:t>
          </a:r>
          <a:r>
            <a:rPr lang="fr-FR" sz="1500" dirty="0" smtClean="0">
              <a:latin typeface="Barlow Condensed" panose="020B0604020202020204" pitchFamily="2" charset="0"/>
            </a:rPr>
            <a:t> involontairement </a:t>
          </a:r>
          <a:r>
            <a:rPr lang="fr-FR" sz="1500" dirty="0" err="1" smtClean="0">
              <a:latin typeface="Barlow Condensed" panose="020B0604020202020204" pitchFamily="2" charset="0"/>
            </a:rPr>
            <a:t>privé.e.s</a:t>
          </a:r>
          <a:r>
            <a:rPr lang="fr-FR" sz="1500" dirty="0" smtClean="0">
              <a:latin typeface="Barlow Condensed" panose="020B0604020202020204" pitchFamily="2" charset="0"/>
            </a:rPr>
            <a:t> d'emploi.</a:t>
          </a:r>
          <a:endParaRPr lang="fr-FR" sz="1500" dirty="0">
            <a:latin typeface="Barlow Condensed" panose="020B0604020202020204" pitchFamily="2" charset="0"/>
          </a:endParaRPr>
        </a:p>
      </dgm:t>
    </dgm:pt>
    <dgm:pt modelId="{AB439968-BBAC-4875-B7E5-A8E5BA44D1B9}" type="parTrans" cxnId="{184ADA17-AAD8-4E2B-BF78-E9B99A9A7DB0}">
      <dgm:prSet/>
      <dgm:spPr/>
    </dgm:pt>
    <dgm:pt modelId="{E749637B-1259-4BFF-92AE-AC2AB46703B2}" type="sibTrans" cxnId="{184ADA17-AAD8-4E2B-BF78-E9B99A9A7DB0}">
      <dgm:prSet/>
      <dgm:spPr/>
    </dgm:pt>
    <dgm:pt modelId="{DD75A261-80A2-47CE-B99C-C2F5D4944999}">
      <dgm:prSet custT="1"/>
      <dgm:spPr>
        <a:solidFill>
          <a:srgbClr val="FF6699">
            <a:alpha val="90000"/>
          </a:srgbClr>
        </a:solidFill>
      </dgm:spPr>
      <dgm:t>
        <a:bodyPr/>
        <a:lstStyle/>
        <a:p>
          <a:pPr algn="just"/>
          <a:endParaRPr lang="fr-FR" sz="1500" dirty="0">
            <a:latin typeface="Barlow Condensed" panose="020B0604020202020204" pitchFamily="2" charset="0"/>
          </a:endParaRPr>
        </a:p>
      </dgm:t>
    </dgm:pt>
    <dgm:pt modelId="{8C7C495F-3CB3-42A3-8510-54BE51C2641E}" type="parTrans" cxnId="{52026B67-8536-4AEF-B894-9733FFC85AC6}">
      <dgm:prSet/>
      <dgm:spPr/>
    </dgm:pt>
    <dgm:pt modelId="{DCA09898-DA9F-4065-8197-43CA32951FC6}" type="sibTrans" cxnId="{52026B67-8536-4AEF-B894-9733FFC85AC6}">
      <dgm:prSet/>
      <dgm:spPr/>
    </dgm:pt>
    <dgm:pt modelId="{5EFCA6AD-D060-4159-8606-8E8A1F6C6CFC}" type="pres">
      <dgm:prSet presAssocID="{0385CFCE-7B22-48B4-A883-FAE02FF02F9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E9CD7CB-D1BE-4677-AAD4-5141992E5303}" type="pres">
      <dgm:prSet presAssocID="{82E5C22F-04F4-4902-9D08-6B1EE885558F}" presName="composite" presStyleCnt="0"/>
      <dgm:spPr/>
    </dgm:pt>
    <dgm:pt modelId="{837E8684-F80B-4426-9DC7-49343F51D097}" type="pres">
      <dgm:prSet presAssocID="{82E5C22F-04F4-4902-9D08-6B1EE885558F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152BD64-59FD-4917-85F6-6F7546E28A1A}" type="pres">
      <dgm:prSet presAssocID="{82E5C22F-04F4-4902-9D08-6B1EE885558F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D50A761-5C09-4771-8512-BAA904909452}" type="pres">
      <dgm:prSet presAssocID="{084D4477-DC6E-4A52-8BD5-D9908FD4FF98}" presName="space" presStyleCnt="0"/>
      <dgm:spPr/>
    </dgm:pt>
    <dgm:pt modelId="{7F99F3D4-4911-4A5C-98E5-A7E96BBE6AC1}" type="pres">
      <dgm:prSet presAssocID="{BB78CE7F-AE55-4F10-9A92-20E9EA159159}" presName="composite" presStyleCnt="0"/>
      <dgm:spPr/>
    </dgm:pt>
    <dgm:pt modelId="{DED68ECB-EDA6-4F69-B1A1-5FF3F499DB5F}" type="pres">
      <dgm:prSet presAssocID="{BB78CE7F-AE55-4F10-9A92-20E9EA159159}" presName="parTx" presStyleLbl="alignNode1" presStyleIdx="1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2FE6971-944B-402C-920B-5A29AD10B716}" type="pres">
      <dgm:prSet presAssocID="{BB78CE7F-AE55-4F10-9A92-20E9EA159159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A4EE316-A726-4034-A9A1-EC4967DCE562}" type="presOf" srcId="{1D4CFC28-6EE8-40D9-A48A-6BD1892C4700}" destId="{8152BD64-59FD-4917-85F6-6F7546E28A1A}" srcOrd="0" destOrd="0" presId="urn:microsoft.com/office/officeart/2005/8/layout/hList1"/>
    <dgm:cxn modelId="{184ADA17-AAD8-4E2B-BF78-E9B99A9A7DB0}" srcId="{82E5C22F-04F4-4902-9D08-6B1EE885558F}" destId="{3A241E33-EEBF-4751-96D1-9609CE2D88A0}" srcOrd="4" destOrd="0" parTransId="{AB439968-BBAC-4875-B7E5-A8E5BA44D1B9}" sibTransId="{E749637B-1259-4BFF-92AE-AC2AB46703B2}"/>
    <dgm:cxn modelId="{1DCA08DA-95F9-435C-A168-A5C3D57E5FD5}" srcId="{BB78CE7F-AE55-4F10-9A92-20E9EA159159}" destId="{2B485316-5813-4858-B4C4-3F77C1AAC18F}" srcOrd="4" destOrd="0" parTransId="{1A5D3484-528F-4B76-A09C-C86EB38C3638}" sibTransId="{337C0C07-DFB5-4F8B-8431-55284FE65BD0}"/>
    <dgm:cxn modelId="{7CF7D25A-1C73-4CBF-A0BB-00EA37269C09}" type="presOf" srcId="{83C071E0-C8FD-43EF-A856-CE7E321D5379}" destId="{D2FE6971-944B-402C-920B-5A29AD10B716}" srcOrd="0" destOrd="6" presId="urn:microsoft.com/office/officeart/2005/8/layout/hList1"/>
    <dgm:cxn modelId="{295FCDFB-D9C7-45DA-8411-B6E3723D8515}" type="presOf" srcId="{A6B5A480-1164-4C38-A7CC-4121D9C33F42}" destId="{D2FE6971-944B-402C-920B-5A29AD10B716}" srcOrd="0" destOrd="1" presId="urn:microsoft.com/office/officeart/2005/8/layout/hList1"/>
    <dgm:cxn modelId="{0EABC0E8-9D18-4E23-904E-EF256F3CB558}" srcId="{82E5C22F-04F4-4902-9D08-6B1EE885558F}" destId="{D80ACCF6-6147-4A2C-9002-BDCD0BF73419}" srcOrd="6" destOrd="0" parTransId="{7ECAD0A1-030E-4D8E-9EBE-3AA00899D783}" sibTransId="{A1C4F2BC-1273-43F7-B49B-1EC7EC9071E7}"/>
    <dgm:cxn modelId="{50B81873-911E-48F9-B78C-218F6CEF9600}" srcId="{BB78CE7F-AE55-4F10-9A92-20E9EA159159}" destId="{A6B5A480-1164-4C38-A7CC-4121D9C33F42}" srcOrd="1" destOrd="0" parTransId="{E3047F8F-35F8-4A90-BEC6-4E4E1D55B940}" sibTransId="{E946F003-DDB1-4C59-B49B-2F4EBE3C32A9}"/>
    <dgm:cxn modelId="{3EFD8946-D438-4972-9303-92EBA0B050F7}" srcId="{BB78CE7F-AE55-4F10-9A92-20E9EA159159}" destId="{83C071E0-C8FD-43EF-A856-CE7E321D5379}" srcOrd="6" destOrd="0" parTransId="{2656DE22-D958-479C-9F46-120F5C5A4F82}" sibTransId="{91A97DCF-AF8E-45DE-B291-F71B027A55C2}"/>
    <dgm:cxn modelId="{1453499F-FA0E-4F30-B8A7-4E5C3676BAF8}" type="presOf" srcId="{D80ACCF6-6147-4A2C-9002-BDCD0BF73419}" destId="{8152BD64-59FD-4917-85F6-6F7546E28A1A}" srcOrd="0" destOrd="6" presId="urn:microsoft.com/office/officeart/2005/8/layout/hList1"/>
    <dgm:cxn modelId="{52026B67-8536-4AEF-B894-9733FFC85AC6}" srcId="{82E5C22F-04F4-4902-9D08-6B1EE885558F}" destId="{DD75A261-80A2-47CE-B99C-C2F5D4944999}" srcOrd="3" destOrd="0" parTransId="{8C7C495F-3CB3-42A3-8510-54BE51C2641E}" sibTransId="{DCA09898-DA9F-4065-8197-43CA32951FC6}"/>
    <dgm:cxn modelId="{C50FD6E2-FC0C-49D7-BB8E-3D345A2AA66A}" type="presOf" srcId="{DD75A261-80A2-47CE-B99C-C2F5D4944999}" destId="{8152BD64-59FD-4917-85F6-6F7546E28A1A}" srcOrd="0" destOrd="3" presId="urn:microsoft.com/office/officeart/2005/8/layout/hList1"/>
    <dgm:cxn modelId="{6BBB4D1D-2119-411D-B535-B0126D55817D}" type="presOf" srcId="{B29AA070-2561-448A-957C-1117FB6C7688}" destId="{8152BD64-59FD-4917-85F6-6F7546E28A1A}" srcOrd="0" destOrd="5" presId="urn:microsoft.com/office/officeart/2005/8/layout/hList1"/>
    <dgm:cxn modelId="{C688BF15-75ED-4017-B85F-28EC62571A19}" type="presOf" srcId="{2D452127-4453-4411-9763-DBE0CDFCF9AC}" destId="{D2FE6971-944B-402C-920B-5A29AD10B716}" srcOrd="0" destOrd="2" presId="urn:microsoft.com/office/officeart/2005/8/layout/hList1"/>
    <dgm:cxn modelId="{7B18A785-E032-44FC-8A90-486726424E34}" srcId="{0385CFCE-7B22-48B4-A883-FAE02FF02F9D}" destId="{BB78CE7F-AE55-4F10-9A92-20E9EA159159}" srcOrd="1" destOrd="0" parTransId="{CA3E68F5-1208-4EA0-A1F1-4B35D2686790}" sibTransId="{E7063DF6-605C-4AAA-94A1-CAC6FAECE2CA}"/>
    <dgm:cxn modelId="{8E45738B-7826-4548-B5B0-B0FA877B4F9C}" type="presOf" srcId="{43913994-19D5-4893-B460-76F95AC18CD1}" destId="{8152BD64-59FD-4917-85F6-6F7546E28A1A}" srcOrd="0" destOrd="2" presId="urn:microsoft.com/office/officeart/2005/8/layout/hList1"/>
    <dgm:cxn modelId="{0EDB50F2-C108-4F48-85C5-8A777C965327}" type="presOf" srcId="{3E7899A2-8E05-4446-8DDF-60EA503FCD63}" destId="{8152BD64-59FD-4917-85F6-6F7546E28A1A}" srcOrd="0" destOrd="1" presId="urn:microsoft.com/office/officeart/2005/8/layout/hList1"/>
    <dgm:cxn modelId="{BFD14425-BC6E-4902-A400-0F67EE30488A}" srcId="{BB78CE7F-AE55-4F10-9A92-20E9EA159159}" destId="{95A87584-0800-4B91-A7B7-CA943C9A0404}" srcOrd="0" destOrd="0" parTransId="{ACE8CB25-72E6-4AF6-BE2F-5ACD4C541A4E}" sibTransId="{92FF4E63-270C-4339-AA3C-F2F8760B7F74}"/>
    <dgm:cxn modelId="{6534ABED-FA7E-4C46-9825-8CD8C72FD705}" type="presOf" srcId="{3A241E33-EEBF-4751-96D1-9609CE2D88A0}" destId="{8152BD64-59FD-4917-85F6-6F7546E28A1A}" srcOrd="0" destOrd="4" presId="urn:microsoft.com/office/officeart/2005/8/layout/hList1"/>
    <dgm:cxn modelId="{56EBE228-3FFB-44EF-B772-2AC6A17CFAE0}" srcId="{0385CFCE-7B22-48B4-A883-FAE02FF02F9D}" destId="{82E5C22F-04F4-4902-9D08-6B1EE885558F}" srcOrd="0" destOrd="0" parTransId="{58A37363-D597-43EE-911E-732A134A9DC7}" sibTransId="{084D4477-DC6E-4A52-8BD5-D9908FD4FF98}"/>
    <dgm:cxn modelId="{C5EFB665-D5D8-46EE-B705-8CC3FDEB0844}" srcId="{BB78CE7F-AE55-4F10-9A92-20E9EA159159}" destId="{1120F844-392F-4640-8E7C-5501D89A363D}" srcOrd="5" destOrd="0" parTransId="{50147FFF-EFA1-45D5-B079-1BA0C502E1F3}" sibTransId="{1713D4A4-C410-4B61-B48A-99FAE26ABADE}"/>
    <dgm:cxn modelId="{7789CBC3-F6AA-48AF-9162-97625FEEEA2A}" srcId="{BB78CE7F-AE55-4F10-9A92-20E9EA159159}" destId="{6495815B-1DD6-4D6B-90C9-84481BD18242}" srcOrd="3" destOrd="0" parTransId="{DAEA8C36-8FFF-4FA6-A6FE-170F8548D5E3}" sibTransId="{9AC89BC0-6D31-4899-85BF-FB493265F1A1}"/>
    <dgm:cxn modelId="{4B6E5822-6969-4FA2-AA91-8C0B4028DEAD}" type="presOf" srcId="{95A87584-0800-4B91-A7B7-CA943C9A0404}" destId="{D2FE6971-944B-402C-920B-5A29AD10B716}" srcOrd="0" destOrd="0" presId="urn:microsoft.com/office/officeart/2005/8/layout/hList1"/>
    <dgm:cxn modelId="{36046986-080A-4425-8C62-025015FDF0A7}" type="presOf" srcId="{1120F844-392F-4640-8E7C-5501D89A363D}" destId="{D2FE6971-944B-402C-920B-5A29AD10B716}" srcOrd="0" destOrd="5" presId="urn:microsoft.com/office/officeart/2005/8/layout/hList1"/>
    <dgm:cxn modelId="{35EDB582-7767-4568-9918-E9760C73CCA8}" srcId="{82E5C22F-04F4-4902-9D08-6B1EE885558F}" destId="{3E7899A2-8E05-4446-8DDF-60EA503FCD63}" srcOrd="1" destOrd="0" parTransId="{8A247472-D3B6-4A75-8EFE-1EB79754D89C}" sibTransId="{B43212A5-DFB3-493E-8B6C-B0B0F2B98E01}"/>
    <dgm:cxn modelId="{361A53EA-D5B2-439C-AC4C-4BFF4794B3A7}" srcId="{82E5C22F-04F4-4902-9D08-6B1EE885558F}" destId="{B29AA070-2561-448A-957C-1117FB6C7688}" srcOrd="5" destOrd="0" parTransId="{B5B6BFBC-C199-4A0D-8DAF-29FB2C20F015}" sibTransId="{DAFF1516-F223-498F-B1EC-2062EA31730B}"/>
    <dgm:cxn modelId="{F4E623B6-E420-4924-BEC9-377800FF611E}" type="presOf" srcId="{BB78CE7F-AE55-4F10-9A92-20E9EA159159}" destId="{DED68ECB-EDA6-4F69-B1A1-5FF3F499DB5F}" srcOrd="0" destOrd="0" presId="urn:microsoft.com/office/officeart/2005/8/layout/hList1"/>
    <dgm:cxn modelId="{C9270E6A-8F84-46B0-BDE8-BFBFDC4E685E}" srcId="{82E5C22F-04F4-4902-9D08-6B1EE885558F}" destId="{1D4CFC28-6EE8-40D9-A48A-6BD1892C4700}" srcOrd="0" destOrd="0" parTransId="{91224A09-4244-4B74-8D79-BD6F693B3B9B}" sibTransId="{473B7F56-2040-4394-87DB-CE9C844E4D64}"/>
    <dgm:cxn modelId="{2710FE21-E260-4757-9E06-2C908F6AC067}" type="presOf" srcId="{82E5C22F-04F4-4902-9D08-6B1EE885558F}" destId="{837E8684-F80B-4426-9DC7-49343F51D097}" srcOrd="0" destOrd="0" presId="urn:microsoft.com/office/officeart/2005/8/layout/hList1"/>
    <dgm:cxn modelId="{0DC399A5-FFEC-4155-A16D-876A896D20BE}" srcId="{82E5C22F-04F4-4902-9D08-6B1EE885558F}" destId="{43913994-19D5-4893-B460-76F95AC18CD1}" srcOrd="2" destOrd="0" parTransId="{F7B50A24-D9D5-4C27-98DB-F7B18CF24F03}" sibTransId="{74265D07-17ED-4BB0-BA6D-4EEE3D9591F4}"/>
    <dgm:cxn modelId="{D9242F72-6F21-489A-9654-B2F4163A853B}" type="presOf" srcId="{2B485316-5813-4858-B4C4-3F77C1AAC18F}" destId="{D2FE6971-944B-402C-920B-5A29AD10B716}" srcOrd="0" destOrd="4" presId="urn:microsoft.com/office/officeart/2005/8/layout/hList1"/>
    <dgm:cxn modelId="{4227E71E-301E-445F-80EE-B5343DEBF12F}" type="presOf" srcId="{0385CFCE-7B22-48B4-A883-FAE02FF02F9D}" destId="{5EFCA6AD-D060-4159-8606-8E8A1F6C6CFC}" srcOrd="0" destOrd="0" presId="urn:microsoft.com/office/officeart/2005/8/layout/hList1"/>
    <dgm:cxn modelId="{D1911443-0B30-43DF-B71D-0C7952D05274}" type="presOf" srcId="{6495815B-1DD6-4D6B-90C9-84481BD18242}" destId="{D2FE6971-944B-402C-920B-5A29AD10B716}" srcOrd="0" destOrd="3" presId="urn:microsoft.com/office/officeart/2005/8/layout/hList1"/>
    <dgm:cxn modelId="{DD8066E7-ED98-4074-8F85-99FE0BC8EC5B}" srcId="{BB78CE7F-AE55-4F10-9A92-20E9EA159159}" destId="{2D452127-4453-4411-9763-DBE0CDFCF9AC}" srcOrd="2" destOrd="0" parTransId="{93ACC02F-3BC9-446F-ACCD-068BE8049CBC}" sibTransId="{4E2DD640-D30C-4D55-9870-91BCA5CADC03}"/>
    <dgm:cxn modelId="{EC1E35D2-C8FB-418E-9C9F-E528B478FFED}" type="presParOf" srcId="{5EFCA6AD-D060-4159-8606-8E8A1F6C6CFC}" destId="{1E9CD7CB-D1BE-4677-AAD4-5141992E5303}" srcOrd="0" destOrd="0" presId="urn:microsoft.com/office/officeart/2005/8/layout/hList1"/>
    <dgm:cxn modelId="{67371EC1-1C07-4C54-9567-198FBACDD53A}" type="presParOf" srcId="{1E9CD7CB-D1BE-4677-AAD4-5141992E5303}" destId="{837E8684-F80B-4426-9DC7-49343F51D097}" srcOrd="0" destOrd="0" presId="urn:microsoft.com/office/officeart/2005/8/layout/hList1"/>
    <dgm:cxn modelId="{4C6FFAF6-D0DF-463E-A28E-259FD92877D7}" type="presParOf" srcId="{1E9CD7CB-D1BE-4677-AAD4-5141992E5303}" destId="{8152BD64-59FD-4917-85F6-6F7546E28A1A}" srcOrd="1" destOrd="0" presId="urn:microsoft.com/office/officeart/2005/8/layout/hList1"/>
    <dgm:cxn modelId="{64F1B707-B75D-43EF-B1DE-39664D3610C5}" type="presParOf" srcId="{5EFCA6AD-D060-4159-8606-8E8A1F6C6CFC}" destId="{0D50A761-5C09-4771-8512-BAA904909452}" srcOrd="1" destOrd="0" presId="urn:microsoft.com/office/officeart/2005/8/layout/hList1"/>
    <dgm:cxn modelId="{6BA1D1F4-E2C2-4B1C-94D7-C5CF3BFD807E}" type="presParOf" srcId="{5EFCA6AD-D060-4159-8606-8E8A1F6C6CFC}" destId="{7F99F3D4-4911-4A5C-98E5-A7E96BBE6AC1}" srcOrd="2" destOrd="0" presId="urn:microsoft.com/office/officeart/2005/8/layout/hList1"/>
    <dgm:cxn modelId="{90E5F8BA-36F8-4B7C-8EDC-858B89C641AE}" type="presParOf" srcId="{7F99F3D4-4911-4A5C-98E5-A7E96BBE6AC1}" destId="{DED68ECB-EDA6-4F69-B1A1-5FF3F499DB5F}" srcOrd="0" destOrd="0" presId="urn:microsoft.com/office/officeart/2005/8/layout/hList1"/>
    <dgm:cxn modelId="{FA773473-1920-4233-9D76-B72AD7621AB5}" type="presParOf" srcId="{7F99F3D4-4911-4A5C-98E5-A7E96BBE6AC1}" destId="{D2FE6971-944B-402C-920B-5A29AD10B71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D134C24-0638-4BC6-A1F2-291AF05943AD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794B26E-6D92-4B1B-BEF7-376B95C6B08E}">
      <dgm:prSet phldrT="[Texte]" custT="1"/>
      <dgm:spPr/>
      <dgm:t>
        <a:bodyPr/>
        <a:lstStyle/>
        <a:p>
          <a:r>
            <a:rPr lang="fr-FR" sz="1200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</a:t>
          </a:r>
          <a:r>
            <a:rPr lang="fr-FR" sz="1200" b="1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FIN DELA RELATION DE TRAVAIL :</a:t>
          </a:r>
          <a:endParaRPr lang="fr-FR" sz="1200" dirty="0">
            <a:solidFill>
              <a:srgbClr val="D01050"/>
            </a:solidFill>
            <a:latin typeface="Barlow Condensed" panose="00000506000000000000" pitchFamily="2" charset="0"/>
          </a:endParaRPr>
        </a:p>
      </dgm:t>
    </dgm:pt>
    <dgm:pt modelId="{1851FF85-30F0-4BF5-ADDF-D797B20A7F81}" type="parTrans" cxnId="{8D46E9E9-BEE6-45D1-9143-CE3ED24F3D30}">
      <dgm:prSet/>
      <dgm:spPr/>
      <dgm:t>
        <a:bodyPr/>
        <a:lstStyle/>
        <a:p>
          <a:endParaRPr lang="fr-FR" sz="1200">
            <a:solidFill>
              <a:schemeClr val="tx1"/>
            </a:solidFill>
            <a:latin typeface="Barlow Condensed" panose="00000506000000000000" pitchFamily="2" charset="0"/>
          </a:endParaRPr>
        </a:p>
      </dgm:t>
    </dgm:pt>
    <dgm:pt modelId="{2067F36A-49B4-4325-9AC2-2A96D6A1F4F9}" type="sibTrans" cxnId="{8D46E9E9-BEE6-45D1-9143-CE3ED24F3D30}">
      <dgm:prSet/>
      <dgm:spPr/>
      <dgm:t>
        <a:bodyPr/>
        <a:lstStyle/>
        <a:p>
          <a:endParaRPr lang="fr-FR" sz="1200">
            <a:solidFill>
              <a:schemeClr val="tx1"/>
            </a:solidFill>
            <a:latin typeface="Barlow Condensed" panose="00000506000000000000" pitchFamily="2" charset="0"/>
          </a:endParaRPr>
        </a:p>
      </dgm:t>
    </dgm:pt>
    <dgm:pt modelId="{39B47EC0-AC53-459F-AD08-0A2436331ADD}">
      <dgm:prSet custT="1"/>
      <dgm:spPr/>
      <dgm:t>
        <a:bodyPr/>
        <a:lstStyle/>
        <a:p>
          <a:r>
            <a:rPr lang="fr-FR" sz="1200" dirty="0" smtClean="0">
              <a:solidFill>
                <a:schemeClr val="tx1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Mise à disposition de l’attestation employeur</a:t>
          </a:r>
          <a:endParaRPr lang="fr-FR" sz="1200" dirty="0">
            <a:solidFill>
              <a:schemeClr val="tx1"/>
            </a:solidFill>
            <a:latin typeface="Barlow Condensed" panose="00000506000000000000" pitchFamily="2" charset="0"/>
            <a:sym typeface="Wingdings" panose="05000000000000000000" pitchFamily="2" charset="2"/>
          </a:endParaRPr>
        </a:p>
      </dgm:t>
    </dgm:pt>
    <dgm:pt modelId="{70EB2C46-3813-4E5D-903C-FAB8D85DEB47}" type="parTrans" cxnId="{AA4F64EC-EADE-493B-A1AD-653F6C02C965}">
      <dgm:prSet/>
      <dgm:spPr/>
      <dgm:t>
        <a:bodyPr/>
        <a:lstStyle/>
        <a:p>
          <a:endParaRPr lang="fr-FR" sz="1200">
            <a:solidFill>
              <a:schemeClr val="tx1"/>
            </a:solidFill>
            <a:latin typeface="Barlow Condensed" panose="00000506000000000000" pitchFamily="2" charset="0"/>
          </a:endParaRPr>
        </a:p>
      </dgm:t>
    </dgm:pt>
    <dgm:pt modelId="{6F6C8BC7-EC64-4949-9AE6-ACCE6CC33BBB}" type="sibTrans" cxnId="{AA4F64EC-EADE-493B-A1AD-653F6C02C965}">
      <dgm:prSet/>
      <dgm:spPr/>
      <dgm:t>
        <a:bodyPr/>
        <a:lstStyle/>
        <a:p>
          <a:endParaRPr lang="fr-FR" sz="1200">
            <a:solidFill>
              <a:schemeClr val="tx1"/>
            </a:solidFill>
            <a:latin typeface="Barlow Condensed" panose="00000506000000000000" pitchFamily="2" charset="0"/>
          </a:endParaRPr>
        </a:p>
      </dgm:t>
    </dgm:pt>
    <dgm:pt modelId="{BF4CE7C0-C724-448F-A7CA-BA57EC91860E}">
      <dgm:prSet custT="1"/>
      <dgm:spPr/>
      <dgm:t>
        <a:bodyPr/>
        <a:lstStyle/>
        <a:p>
          <a:r>
            <a:rPr lang="fr-FR" sz="1200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</a:t>
          </a:r>
          <a:r>
            <a:rPr lang="fr-FR" sz="1200" b="1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INSCRIPTION EN QUALITE DE DEMANDEUR D’EMPLOI AUPRES DE FRANCE TRAVAIL (</a:t>
          </a:r>
          <a:r>
            <a:rPr lang="fr-FR" sz="1200" b="1" dirty="0" err="1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Agent.e</a:t>
          </a:r>
          <a:r>
            <a:rPr lang="fr-FR" sz="1200" b="1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 </a:t>
          </a:r>
          <a:r>
            <a:rPr lang="fr-FR" sz="1200" b="1" dirty="0" err="1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privé.e</a:t>
          </a:r>
          <a:r>
            <a:rPr lang="fr-FR" sz="1200" b="1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 </a:t>
          </a:r>
          <a:r>
            <a:rPr lang="fr-FR" sz="1200" b="1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d’emploi) </a:t>
          </a:r>
          <a:endParaRPr lang="fr-FR" sz="1200" b="1" dirty="0">
            <a:solidFill>
              <a:srgbClr val="D01050"/>
            </a:solidFill>
            <a:latin typeface="Barlow Condensed" panose="00000506000000000000" pitchFamily="2" charset="0"/>
            <a:sym typeface="Wingdings" panose="05000000000000000000" pitchFamily="2" charset="2"/>
          </a:endParaRPr>
        </a:p>
      </dgm:t>
    </dgm:pt>
    <dgm:pt modelId="{213536F5-D24F-47A7-9033-E58D39D21C86}" type="parTrans" cxnId="{9C7C5DC2-E91F-4F67-A10D-0C6F8554F40D}">
      <dgm:prSet/>
      <dgm:spPr/>
      <dgm:t>
        <a:bodyPr/>
        <a:lstStyle/>
        <a:p>
          <a:endParaRPr lang="fr-FR" sz="1200">
            <a:solidFill>
              <a:schemeClr val="tx1"/>
            </a:solidFill>
            <a:latin typeface="Barlow Condensed" panose="00000506000000000000" pitchFamily="2" charset="0"/>
          </a:endParaRPr>
        </a:p>
      </dgm:t>
    </dgm:pt>
    <dgm:pt modelId="{324BDF4B-5D41-4F4F-96BF-FA9EB19A8179}" type="sibTrans" cxnId="{9C7C5DC2-E91F-4F67-A10D-0C6F8554F40D}">
      <dgm:prSet/>
      <dgm:spPr/>
      <dgm:t>
        <a:bodyPr/>
        <a:lstStyle/>
        <a:p>
          <a:endParaRPr lang="fr-FR" sz="1200">
            <a:solidFill>
              <a:schemeClr val="tx1"/>
            </a:solidFill>
            <a:latin typeface="Barlow Condensed" panose="00000506000000000000" pitchFamily="2" charset="0"/>
          </a:endParaRPr>
        </a:p>
      </dgm:t>
    </dgm:pt>
    <dgm:pt modelId="{BD609DEC-C608-4393-ABD9-377F35E603CA}">
      <dgm:prSet custT="1"/>
      <dgm:spPr/>
      <dgm:t>
        <a:bodyPr/>
        <a:lstStyle/>
        <a:p>
          <a:r>
            <a:rPr lang="fr-FR" sz="1200" dirty="0" smtClean="0">
              <a:solidFill>
                <a:schemeClr val="tx1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Demande d’ARE accompagnée de toutes les attestations employeurs</a:t>
          </a:r>
          <a:endParaRPr lang="fr-FR" sz="1200" dirty="0">
            <a:solidFill>
              <a:schemeClr val="tx1"/>
            </a:solidFill>
            <a:latin typeface="Barlow Condensed" panose="00000506000000000000" pitchFamily="2" charset="0"/>
            <a:sym typeface="Wingdings" panose="05000000000000000000" pitchFamily="2" charset="2"/>
          </a:endParaRPr>
        </a:p>
      </dgm:t>
    </dgm:pt>
    <dgm:pt modelId="{300DB7FE-5047-4816-BD11-A33D43598CA6}" type="parTrans" cxnId="{61E0EF63-99F2-4806-8059-20F3A4825D60}">
      <dgm:prSet/>
      <dgm:spPr/>
      <dgm:t>
        <a:bodyPr/>
        <a:lstStyle/>
        <a:p>
          <a:endParaRPr lang="fr-FR" sz="1200">
            <a:solidFill>
              <a:schemeClr val="tx1"/>
            </a:solidFill>
            <a:latin typeface="Barlow Condensed" panose="00000506000000000000" pitchFamily="2" charset="0"/>
          </a:endParaRPr>
        </a:p>
      </dgm:t>
    </dgm:pt>
    <dgm:pt modelId="{F956B4CC-213A-4B34-9FD8-A17E9A5E62DD}" type="sibTrans" cxnId="{61E0EF63-99F2-4806-8059-20F3A4825D60}">
      <dgm:prSet/>
      <dgm:spPr/>
      <dgm:t>
        <a:bodyPr/>
        <a:lstStyle/>
        <a:p>
          <a:endParaRPr lang="fr-FR" sz="1200">
            <a:solidFill>
              <a:schemeClr val="tx1"/>
            </a:solidFill>
            <a:latin typeface="Barlow Condensed" panose="00000506000000000000" pitchFamily="2" charset="0"/>
          </a:endParaRPr>
        </a:p>
      </dgm:t>
    </dgm:pt>
    <dgm:pt modelId="{38998BED-871E-484D-86CA-5771E88C0AE2}">
      <dgm:prSet custT="1"/>
      <dgm:spPr/>
      <dgm:t>
        <a:bodyPr/>
        <a:lstStyle/>
        <a:p>
          <a:r>
            <a:rPr lang="fr-FR" sz="1200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</a:t>
          </a:r>
          <a:r>
            <a:rPr lang="fr-FR" sz="1200" b="1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Notification à la collectivité du refus de prise en charge par France Travail de </a:t>
          </a:r>
          <a:r>
            <a:rPr lang="fr-FR" sz="1200" b="1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l'</a:t>
          </a:r>
          <a:r>
            <a:rPr lang="fr-FR" sz="1200" b="1" dirty="0" err="1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agent.e</a:t>
          </a:r>
          <a:r>
            <a:rPr lang="fr-FR" sz="1200" b="1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 </a:t>
          </a:r>
          <a:r>
            <a:rPr lang="fr-FR" sz="1200" b="1" dirty="0" err="1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privé.e</a:t>
          </a:r>
          <a:r>
            <a:rPr lang="fr-FR" sz="1200" b="1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 </a:t>
          </a:r>
          <a:r>
            <a:rPr lang="fr-FR" sz="1200" b="1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d'emploi</a:t>
          </a:r>
          <a:endParaRPr lang="fr-FR" sz="1200" b="1" dirty="0">
            <a:solidFill>
              <a:srgbClr val="D01050"/>
            </a:solidFill>
            <a:latin typeface="Barlow Condensed" panose="00000506000000000000" pitchFamily="2" charset="0"/>
            <a:sym typeface="Wingdings" panose="05000000000000000000" pitchFamily="2" charset="2"/>
          </a:endParaRPr>
        </a:p>
      </dgm:t>
    </dgm:pt>
    <dgm:pt modelId="{D7DE8AF1-37D4-4D34-A4E7-D3CCBDC09915}" type="parTrans" cxnId="{9D77EB7C-0863-4400-A3F8-8AD54ECF99C4}">
      <dgm:prSet/>
      <dgm:spPr/>
      <dgm:t>
        <a:bodyPr/>
        <a:lstStyle/>
        <a:p>
          <a:endParaRPr lang="fr-FR" sz="1200">
            <a:solidFill>
              <a:schemeClr val="tx1"/>
            </a:solidFill>
            <a:latin typeface="Barlow Condensed" panose="00000506000000000000" pitchFamily="2" charset="0"/>
          </a:endParaRPr>
        </a:p>
      </dgm:t>
    </dgm:pt>
    <dgm:pt modelId="{4007AB77-F053-4D22-AADE-8FB8136A8A0F}" type="sibTrans" cxnId="{9D77EB7C-0863-4400-A3F8-8AD54ECF99C4}">
      <dgm:prSet/>
      <dgm:spPr/>
      <dgm:t>
        <a:bodyPr/>
        <a:lstStyle/>
        <a:p>
          <a:endParaRPr lang="fr-FR" sz="1200">
            <a:solidFill>
              <a:schemeClr val="tx1"/>
            </a:solidFill>
            <a:latin typeface="Barlow Condensed" panose="00000506000000000000" pitchFamily="2" charset="0"/>
          </a:endParaRPr>
        </a:p>
      </dgm:t>
    </dgm:pt>
    <dgm:pt modelId="{BDB10E40-412F-4272-AB8C-5DBCE5E38B7C}">
      <dgm:prSet custT="1"/>
      <dgm:spPr/>
      <dgm:t>
        <a:bodyPr/>
        <a:lstStyle/>
        <a:p>
          <a:r>
            <a:rPr lang="fr-FR" sz="1200" dirty="0" smtClean="0">
              <a:solidFill>
                <a:schemeClr val="tx1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Attestation de coordonnées employeur compétent pour l'indemnisation, à compléter (nécessaire pour recevoir les attestations mensuelles d'actualisation)</a:t>
          </a:r>
          <a:endParaRPr lang="fr-FR" sz="1200" dirty="0">
            <a:solidFill>
              <a:schemeClr val="tx1"/>
            </a:solidFill>
            <a:latin typeface="Barlow Condensed" panose="00000506000000000000" pitchFamily="2" charset="0"/>
            <a:sym typeface="Wingdings" panose="05000000000000000000" pitchFamily="2" charset="2"/>
          </a:endParaRPr>
        </a:p>
      </dgm:t>
    </dgm:pt>
    <dgm:pt modelId="{42EC472B-D928-4003-A36A-7AAD369885A6}" type="parTrans" cxnId="{B4A161D3-BECF-4643-A37F-2012926B6589}">
      <dgm:prSet/>
      <dgm:spPr/>
      <dgm:t>
        <a:bodyPr/>
        <a:lstStyle/>
        <a:p>
          <a:endParaRPr lang="fr-FR" sz="1200">
            <a:solidFill>
              <a:schemeClr val="tx1"/>
            </a:solidFill>
            <a:latin typeface="Barlow Condensed" panose="00000506000000000000" pitchFamily="2" charset="0"/>
          </a:endParaRPr>
        </a:p>
      </dgm:t>
    </dgm:pt>
    <dgm:pt modelId="{679C436E-A940-46BF-A098-24E04FABB97B}" type="sibTrans" cxnId="{B4A161D3-BECF-4643-A37F-2012926B6589}">
      <dgm:prSet/>
      <dgm:spPr/>
      <dgm:t>
        <a:bodyPr/>
        <a:lstStyle/>
        <a:p>
          <a:endParaRPr lang="fr-FR" sz="1200">
            <a:solidFill>
              <a:schemeClr val="tx1"/>
            </a:solidFill>
            <a:latin typeface="Barlow Condensed" panose="00000506000000000000" pitchFamily="2" charset="0"/>
          </a:endParaRPr>
        </a:p>
      </dgm:t>
    </dgm:pt>
    <dgm:pt modelId="{258542D3-2F0E-4683-B02B-204F1981A16C}">
      <dgm:prSet custT="1"/>
      <dgm:spPr/>
      <dgm:t>
        <a:bodyPr/>
        <a:lstStyle/>
        <a:p>
          <a:r>
            <a:rPr lang="fr-FR" sz="1200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</a:t>
          </a:r>
          <a:r>
            <a:rPr lang="fr-FR" sz="1200" b="1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Examen par la collectivité de la demande d'indemnisation par l'ancien employeur public</a:t>
          </a:r>
          <a:endParaRPr lang="fr-FR" sz="1200" b="1" dirty="0">
            <a:solidFill>
              <a:srgbClr val="D01050"/>
            </a:solidFill>
            <a:latin typeface="Barlow Condensed" panose="00000506000000000000" pitchFamily="2" charset="0"/>
            <a:sym typeface="Wingdings" panose="05000000000000000000" pitchFamily="2" charset="2"/>
          </a:endParaRPr>
        </a:p>
      </dgm:t>
    </dgm:pt>
    <dgm:pt modelId="{BFD24106-04A0-4B9D-B590-12244AF025D4}" type="parTrans" cxnId="{96DEA57A-F48D-4C8E-A01E-78ABBD6BEA16}">
      <dgm:prSet/>
      <dgm:spPr/>
      <dgm:t>
        <a:bodyPr/>
        <a:lstStyle/>
        <a:p>
          <a:endParaRPr lang="fr-FR" sz="1200">
            <a:solidFill>
              <a:schemeClr val="tx1"/>
            </a:solidFill>
            <a:latin typeface="Barlow Condensed" panose="00000506000000000000" pitchFamily="2" charset="0"/>
          </a:endParaRPr>
        </a:p>
      </dgm:t>
    </dgm:pt>
    <dgm:pt modelId="{B19C91AD-7034-45A8-8BE4-D01409A1109C}" type="sibTrans" cxnId="{96DEA57A-F48D-4C8E-A01E-78ABBD6BEA16}">
      <dgm:prSet/>
      <dgm:spPr/>
      <dgm:t>
        <a:bodyPr/>
        <a:lstStyle/>
        <a:p>
          <a:endParaRPr lang="fr-FR" sz="1200">
            <a:solidFill>
              <a:schemeClr val="tx1"/>
            </a:solidFill>
            <a:latin typeface="Barlow Condensed" panose="00000506000000000000" pitchFamily="2" charset="0"/>
          </a:endParaRPr>
        </a:p>
      </dgm:t>
    </dgm:pt>
    <dgm:pt modelId="{03236C73-0347-401E-BD75-D1614282DDAE}">
      <dgm:prSet custT="1"/>
      <dgm:spPr/>
      <dgm:t>
        <a:bodyPr/>
        <a:lstStyle/>
        <a:p>
          <a:r>
            <a:rPr lang="fr-FR" sz="1200" dirty="0" smtClean="0">
              <a:solidFill>
                <a:schemeClr val="tx1"/>
              </a:solidFill>
              <a:latin typeface="Barlow Condensed" panose="00000506000000000000" pitchFamily="2" charset="0"/>
            </a:rPr>
            <a:t>Refus de versement lorsque l'</a:t>
          </a:r>
          <a:r>
            <a:rPr lang="fr-FR" sz="1200" dirty="0" err="1" smtClean="0">
              <a:solidFill>
                <a:schemeClr val="tx1"/>
              </a:solidFill>
              <a:latin typeface="Barlow Condensed" panose="00000506000000000000" pitchFamily="2" charset="0"/>
            </a:rPr>
            <a:t>agent.e</a:t>
          </a:r>
          <a:r>
            <a:rPr lang="fr-FR" sz="1200" dirty="0" smtClean="0">
              <a:solidFill>
                <a:schemeClr val="tx1"/>
              </a:solidFill>
              <a:latin typeface="Barlow Condensed" panose="00000506000000000000" pitchFamily="2" charset="0"/>
            </a:rPr>
            <a:t> ne remplit pas les conditions </a:t>
          </a:r>
          <a:endParaRPr lang="fr-FR" sz="1200" dirty="0">
            <a:solidFill>
              <a:schemeClr val="tx1"/>
            </a:solidFill>
            <a:latin typeface="Barlow Condensed" panose="00000506000000000000" pitchFamily="2" charset="0"/>
          </a:endParaRPr>
        </a:p>
      </dgm:t>
    </dgm:pt>
    <dgm:pt modelId="{DD7E1CBC-ACD4-4A4F-89AD-93B43E1DC499}" type="parTrans" cxnId="{CB786A9A-20CD-4639-BC5F-29B0447A056A}">
      <dgm:prSet/>
      <dgm:spPr/>
      <dgm:t>
        <a:bodyPr/>
        <a:lstStyle/>
        <a:p>
          <a:endParaRPr lang="fr-FR" sz="1200">
            <a:solidFill>
              <a:schemeClr val="tx1"/>
            </a:solidFill>
            <a:latin typeface="Barlow Condensed" panose="00000506000000000000" pitchFamily="2" charset="0"/>
          </a:endParaRPr>
        </a:p>
      </dgm:t>
    </dgm:pt>
    <dgm:pt modelId="{3317C5A4-7B85-4100-8AC1-9A0D31EF6780}" type="sibTrans" cxnId="{CB786A9A-20CD-4639-BC5F-29B0447A056A}">
      <dgm:prSet/>
      <dgm:spPr/>
      <dgm:t>
        <a:bodyPr/>
        <a:lstStyle/>
        <a:p>
          <a:endParaRPr lang="fr-FR" sz="1200">
            <a:solidFill>
              <a:schemeClr val="tx1"/>
            </a:solidFill>
            <a:latin typeface="Barlow Condensed" panose="00000506000000000000" pitchFamily="2" charset="0"/>
          </a:endParaRPr>
        </a:p>
      </dgm:t>
    </dgm:pt>
    <dgm:pt modelId="{4A27AF2C-8899-426D-8C6D-8E1D1BE3BE06}">
      <dgm:prSet custT="1"/>
      <dgm:spPr/>
      <dgm:t>
        <a:bodyPr/>
        <a:lstStyle/>
        <a:p>
          <a:r>
            <a:rPr lang="fr-FR" sz="1200" dirty="0" smtClean="0">
              <a:solidFill>
                <a:schemeClr val="tx1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Détermination du montant et de la durée d'indemnisation</a:t>
          </a:r>
          <a:endParaRPr lang="fr-FR" sz="1200" dirty="0">
            <a:solidFill>
              <a:schemeClr val="tx1"/>
            </a:solidFill>
            <a:latin typeface="Barlow Condensed" panose="00000506000000000000" pitchFamily="2" charset="0"/>
            <a:sym typeface="Wingdings" panose="05000000000000000000" pitchFamily="2" charset="2"/>
          </a:endParaRPr>
        </a:p>
      </dgm:t>
    </dgm:pt>
    <dgm:pt modelId="{C58CA4D2-89FD-4F39-B51A-FF40F68C6E75}" type="parTrans" cxnId="{4AED3F54-D16B-44E5-B5C1-FD869AFDCE39}">
      <dgm:prSet/>
      <dgm:spPr/>
      <dgm:t>
        <a:bodyPr/>
        <a:lstStyle/>
        <a:p>
          <a:endParaRPr lang="fr-FR" sz="1200">
            <a:solidFill>
              <a:schemeClr val="tx1"/>
            </a:solidFill>
            <a:latin typeface="Barlow Condensed" panose="00000506000000000000" pitchFamily="2" charset="0"/>
          </a:endParaRPr>
        </a:p>
      </dgm:t>
    </dgm:pt>
    <dgm:pt modelId="{7008DB15-2092-499B-9BA2-7D96170F9DFB}" type="sibTrans" cxnId="{4AED3F54-D16B-44E5-B5C1-FD869AFDCE39}">
      <dgm:prSet/>
      <dgm:spPr/>
      <dgm:t>
        <a:bodyPr/>
        <a:lstStyle/>
        <a:p>
          <a:endParaRPr lang="fr-FR" sz="1200">
            <a:solidFill>
              <a:schemeClr val="tx1"/>
            </a:solidFill>
            <a:latin typeface="Barlow Condensed" panose="00000506000000000000" pitchFamily="2" charset="0"/>
          </a:endParaRPr>
        </a:p>
      </dgm:t>
    </dgm:pt>
    <dgm:pt modelId="{F9F57F5C-EF5D-4B30-8729-83B817C1AE9D}">
      <dgm:prSet custT="1"/>
      <dgm:spPr/>
      <dgm:t>
        <a:bodyPr/>
        <a:lstStyle/>
        <a:p>
          <a:r>
            <a:rPr lang="fr-FR" sz="1200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</a:t>
          </a:r>
          <a:r>
            <a:rPr lang="fr-FR" sz="1200" b="1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Actualisation mensuelle</a:t>
          </a:r>
          <a:endParaRPr lang="fr-FR" sz="1200" b="1" dirty="0">
            <a:solidFill>
              <a:srgbClr val="D01050"/>
            </a:solidFill>
            <a:latin typeface="Barlow Condensed" panose="00000506000000000000" pitchFamily="2" charset="0"/>
            <a:sym typeface="Wingdings" panose="05000000000000000000" pitchFamily="2" charset="2"/>
          </a:endParaRPr>
        </a:p>
      </dgm:t>
    </dgm:pt>
    <dgm:pt modelId="{10234C2C-A29E-44CF-93F7-0D2747354729}" type="parTrans" cxnId="{DD5249D0-0513-44B7-8DB3-345FD0096988}">
      <dgm:prSet/>
      <dgm:spPr/>
      <dgm:t>
        <a:bodyPr/>
        <a:lstStyle/>
        <a:p>
          <a:endParaRPr lang="fr-FR" sz="1200">
            <a:solidFill>
              <a:schemeClr val="tx1"/>
            </a:solidFill>
            <a:latin typeface="Barlow Condensed" panose="00000506000000000000" pitchFamily="2" charset="0"/>
          </a:endParaRPr>
        </a:p>
      </dgm:t>
    </dgm:pt>
    <dgm:pt modelId="{A7A29952-CE6A-4A1F-AA56-3E57D26A0847}" type="sibTrans" cxnId="{DD5249D0-0513-44B7-8DB3-345FD0096988}">
      <dgm:prSet/>
      <dgm:spPr/>
      <dgm:t>
        <a:bodyPr/>
        <a:lstStyle/>
        <a:p>
          <a:endParaRPr lang="fr-FR" sz="1200">
            <a:solidFill>
              <a:schemeClr val="tx1"/>
            </a:solidFill>
            <a:latin typeface="Barlow Condensed" panose="00000506000000000000" pitchFamily="2" charset="0"/>
          </a:endParaRPr>
        </a:p>
      </dgm:t>
    </dgm:pt>
    <dgm:pt modelId="{10B7C13E-57B3-4383-B7F5-1A6110076AF1}">
      <dgm:prSet custT="1"/>
      <dgm:spPr/>
      <dgm:t>
        <a:bodyPr/>
        <a:lstStyle/>
        <a:p>
          <a:r>
            <a:rPr lang="fr-FR" sz="1200" dirty="0" smtClean="0">
              <a:solidFill>
                <a:schemeClr val="tx1"/>
              </a:solidFill>
              <a:latin typeface="Barlow Condensed" panose="00000506000000000000" pitchFamily="2" charset="0"/>
            </a:rPr>
            <a:t>attestations mensuelles d'actualisation</a:t>
          </a:r>
          <a:endParaRPr lang="fr-FR" sz="1200" dirty="0">
            <a:solidFill>
              <a:schemeClr val="tx1"/>
            </a:solidFill>
            <a:latin typeface="Barlow Condensed" panose="00000506000000000000" pitchFamily="2" charset="0"/>
          </a:endParaRPr>
        </a:p>
      </dgm:t>
    </dgm:pt>
    <dgm:pt modelId="{B3478986-3E7E-4766-B622-2E2E3E1FC799}" type="parTrans" cxnId="{2C8BCF21-BBFA-4350-8BB6-EE36A8C4A256}">
      <dgm:prSet/>
      <dgm:spPr/>
      <dgm:t>
        <a:bodyPr/>
        <a:lstStyle/>
        <a:p>
          <a:endParaRPr lang="fr-FR" sz="1200">
            <a:solidFill>
              <a:schemeClr val="tx1"/>
            </a:solidFill>
            <a:latin typeface="Barlow Condensed" panose="00000506000000000000" pitchFamily="2" charset="0"/>
          </a:endParaRPr>
        </a:p>
      </dgm:t>
    </dgm:pt>
    <dgm:pt modelId="{69AAA288-09FD-4987-BEB5-C2DA4BA7A77C}" type="sibTrans" cxnId="{2C8BCF21-BBFA-4350-8BB6-EE36A8C4A256}">
      <dgm:prSet/>
      <dgm:spPr/>
      <dgm:t>
        <a:bodyPr/>
        <a:lstStyle/>
        <a:p>
          <a:endParaRPr lang="fr-FR" sz="1200">
            <a:solidFill>
              <a:schemeClr val="tx1"/>
            </a:solidFill>
            <a:latin typeface="Barlow Condensed" panose="00000506000000000000" pitchFamily="2" charset="0"/>
          </a:endParaRPr>
        </a:p>
      </dgm:t>
    </dgm:pt>
    <dgm:pt modelId="{DD2EFFB9-5E08-4135-A268-CD1543C3DFAC}" type="pres">
      <dgm:prSet presAssocID="{1D134C24-0638-4BC6-A1F2-291AF05943AD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E23CD5B9-D851-47A8-BF2C-0F9CA35E6AF5}" type="pres">
      <dgm:prSet presAssocID="{8794B26E-6D92-4B1B-BEF7-376B95C6B08E}" presName="composite" presStyleCnt="0"/>
      <dgm:spPr/>
    </dgm:pt>
    <dgm:pt modelId="{2163AAA9-3783-4741-B911-DF535B78E8BF}" type="pres">
      <dgm:prSet presAssocID="{8794B26E-6D92-4B1B-BEF7-376B95C6B08E}" presName="LShape" presStyleLbl="alignNode1" presStyleIdx="0" presStyleCnt="9"/>
      <dgm:spPr>
        <a:solidFill>
          <a:srgbClr val="EF9205"/>
        </a:solidFill>
      </dgm:spPr>
    </dgm:pt>
    <dgm:pt modelId="{EF20513A-418D-45F8-9278-6D726F523D79}" type="pres">
      <dgm:prSet presAssocID="{8794B26E-6D92-4B1B-BEF7-376B95C6B08E}" presName="ParentText" presStyleLbl="revTx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ECC830F-896E-4995-98BD-C80E38958EFB}" type="pres">
      <dgm:prSet presAssocID="{8794B26E-6D92-4B1B-BEF7-376B95C6B08E}" presName="Triangle" presStyleLbl="alignNode1" presStyleIdx="1" presStyleCnt="9"/>
      <dgm:spPr>
        <a:solidFill>
          <a:srgbClr val="4C4C4C"/>
        </a:solidFill>
      </dgm:spPr>
    </dgm:pt>
    <dgm:pt modelId="{0B9893F4-79BA-4BE4-A35C-C2C9DC9CBDB3}" type="pres">
      <dgm:prSet presAssocID="{2067F36A-49B4-4325-9AC2-2A96D6A1F4F9}" presName="sibTrans" presStyleCnt="0"/>
      <dgm:spPr/>
    </dgm:pt>
    <dgm:pt modelId="{233FA5B9-1DD0-4EB6-9E05-31D7E096E527}" type="pres">
      <dgm:prSet presAssocID="{2067F36A-49B4-4325-9AC2-2A96D6A1F4F9}" presName="space" presStyleCnt="0"/>
      <dgm:spPr/>
    </dgm:pt>
    <dgm:pt modelId="{2E566552-BB02-4324-A98A-709060CE585F}" type="pres">
      <dgm:prSet presAssocID="{BF4CE7C0-C724-448F-A7CA-BA57EC91860E}" presName="composite" presStyleCnt="0"/>
      <dgm:spPr/>
    </dgm:pt>
    <dgm:pt modelId="{BB87616B-F405-47B3-9756-95A52A98C691}" type="pres">
      <dgm:prSet presAssocID="{BF4CE7C0-C724-448F-A7CA-BA57EC91860E}" presName="LShape" presStyleLbl="alignNode1" presStyleIdx="2" presStyleCnt="9" custLinFactNeighborX="-655" custLinFactNeighborY="-1458"/>
      <dgm:spPr>
        <a:solidFill>
          <a:srgbClr val="EF9205"/>
        </a:solidFill>
      </dgm:spPr>
    </dgm:pt>
    <dgm:pt modelId="{6AF88230-AE0A-49BF-9BF9-0F327656F34A}" type="pres">
      <dgm:prSet presAssocID="{BF4CE7C0-C724-448F-A7CA-BA57EC91860E}" presName="ParentText" presStyleLbl="revTx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3201073-93CF-4E72-968E-A9CA700BF9BE}" type="pres">
      <dgm:prSet presAssocID="{BF4CE7C0-C724-448F-A7CA-BA57EC91860E}" presName="Triangle" presStyleLbl="alignNode1" presStyleIdx="3" presStyleCnt="9"/>
      <dgm:spPr>
        <a:solidFill>
          <a:srgbClr val="4C4C4C"/>
        </a:solidFill>
      </dgm:spPr>
    </dgm:pt>
    <dgm:pt modelId="{889A3E89-88E2-44DE-8DAD-0AB958345DA2}" type="pres">
      <dgm:prSet presAssocID="{324BDF4B-5D41-4F4F-96BF-FA9EB19A8179}" presName="sibTrans" presStyleCnt="0"/>
      <dgm:spPr/>
    </dgm:pt>
    <dgm:pt modelId="{750F274C-7BB8-408C-8647-7E9CB003F026}" type="pres">
      <dgm:prSet presAssocID="{324BDF4B-5D41-4F4F-96BF-FA9EB19A8179}" presName="space" presStyleCnt="0"/>
      <dgm:spPr/>
    </dgm:pt>
    <dgm:pt modelId="{A7278BBA-7FD8-4FB1-B77A-FB533942F960}" type="pres">
      <dgm:prSet presAssocID="{38998BED-871E-484D-86CA-5771E88C0AE2}" presName="composite" presStyleCnt="0"/>
      <dgm:spPr/>
    </dgm:pt>
    <dgm:pt modelId="{AAF06CCE-83F9-4A9F-B31F-A703CBA21C5B}" type="pres">
      <dgm:prSet presAssocID="{38998BED-871E-484D-86CA-5771E88C0AE2}" presName="LShape" presStyleLbl="alignNode1" presStyleIdx="4" presStyleCnt="9"/>
      <dgm:spPr>
        <a:solidFill>
          <a:srgbClr val="EF9205"/>
        </a:solidFill>
      </dgm:spPr>
    </dgm:pt>
    <dgm:pt modelId="{32DE3329-0123-415C-802C-175B46574634}" type="pres">
      <dgm:prSet presAssocID="{38998BED-871E-484D-86CA-5771E88C0AE2}" presName="ParentText" presStyleLbl="revTx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1FD5AF0-A607-4114-860C-2B3799F912B8}" type="pres">
      <dgm:prSet presAssocID="{38998BED-871E-484D-86CA-5771E88C0AE2}" presName="Triangle" presStyleLbl="alignNode1" presStyleIdx="5" presStyleCnt="9"/>
      <dgm:spPr>
        <a:solidFill>
          <a:srgbClr val="4C4C4C"/>
        </a:solidFill>
      </dgm:spPr>
    </dgm:pt>
    <dgm:pt modelId="{920ED344-747D-4822-96AE-C1484FABA739}" type="pres">
      <dgm:prSet presAssocID="{4007AB77-F053-4D22-AADE-8FB8136A8A0F}" presName="sibTrans" presStyleCnt="0"/>
      <dgm:spPr/>
    </dgm:pt>
    <dgm:pt modelId="{A354918B-C5D0-4668-BA0B-390D33E477EB}" type="pres">
      <dgm:prSet presAssocID="{4007AB77-F053-4D22-AADE-8FB8136A8A0F}" presName="space" presStyleCnt="0"/>
      <dgm:spPr/>
    </dgm:pt>
    <dgm:pt modelId="{956FD93C-AEA1-4085-9976-E1A5C71D3CE0}" type="pres">
      <dgm:prSet presAssocID="{258542D3-2F0E-4683-B02B-204F1981A16C}" presName="composite" presStyleCnt="0"/>
      <dgm:spPr/>
    </dgm:pt>
    <dgm:pt modelId="{BF52F4EE-8C95-4986-A53C-E908DE50131C}" type="pres">
      <dgm:prSet presAssocID="{258542D3-2F0E-4683-B02B-204F1981A16C}" presName="LShape" presStyleLbl="alignNode1" presStyleIdx="6" presStyleCnt="9"/>
      <dgm:spPr>
        <a:solidFill>
          <a:srgbClr val="EF9205"/>
        </a:solidFill>
      </dgm:spPr>
    </dgm:pt>
    <dgm:pt modelId="{06862865-E6A3-4255-A727-C91B66B0F937}" type="pres">
      <dgm:prSet presAssocID="{258542D3-2F0E-4683-B02B-204F1981A16C}" presName="ParentText" presStyleLbl="revTx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34E744E-74C6-4CEB-A97F-C958DA29C36F}" type="pres">
      <dgm:prSet presAssocID="{258542D3-2F0E-4683-B02B-204F1981A16C}" presName="Triangle" presStyleLbl="alignNode1" presStyleIdx="7" presStyleCnt="9"/>
      <dgm:spPr>
        <a:solidFill>
          <a:srgbClr val="4C4C4C"/>
        </a:solidFill>
      </dgm:spPr>
    </dgm:pt>
    <dgm:pt modelId="{B61159B1-2E5C-4A1E-AA37-1E73CC6E4006}" type="pres">
      <dgm:prSet presAssocID="{B19C91AD-7034-45A8-8BE4-D01409A1109C}" presName="sibTrans" presStyleCnt="0"/>
      <dgm:spPr/>
    </dgm:pt>
    <dgm:pt modelId="{E2B0C0FB-5AD7-4B0E-9898-51BAE4B358E0}" type="pres">
      <dgm:prSet presAssocID="{B19C91AD-7034-45A8-8BE4-D01409A1109C}" presName="space" presStyleCnt="0"/>
      <dgm:spPr/>
    </dgm:pt>
    <dgm:pt modelId="{24427A81-7D0B-40FA-A7ED-C69539616517}" type="pres">
      <dgm:prSet presAssocID="{F9F57F5C-EF5D-4B30-8729-83B817C1AE9D}" presName="composite" presStyleCnt="0"/>
      <dgm:spPr/>
    </dgm:pt>
    <dgm:pt modelId="{163D993A-929E-4615-8B90-6200653028EF}" type="pres">
      <dgm:prSet presAssocID="{F9F57F5C-EF5D-4B30-8729-83B817C1AE9D}" presName="LShape" presStyleLbl="alignNode1" presStyleIdx="8" presStyleCnt="9"/>
      <dgm:spPr>
        <a:solidFill>
          <a:srgbClr val="EF9205"/>
        </a:solidFill>
      </dgm:spPr>
    </dgm:pt>
    <dgm:pt modelId="{4214C5E5-B35C-4683-A00E-89D99FB399A5}" type="pres">
      <dgm:prSet presAssocID="{F9F57F5C-EF5D-4B30-8729-83B817C1AE9D}" presName="ParentText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A4F64EC-EADE-493B-A1AD-653F6C02C965}" srcId="{8794B26E-6D92-4B1B-BEF7-376B95C6B08E}" destId="{39B47EC0-AC53-459F-AD08-0A2436331ADD}" srcOrd="0" destOrd="0" parTransId="{70EB2C46-3813-4E5D-903C-FAB8D85DEB47}" sibTransId="{6F6C8BC7-EC64-4949-9AE6-ACCE6CC33BBB}"/>
    <dgm:cxn modelId="{DD5249D0-0513-44B7-8DB3-345FD0096988}" srcId="{1D134C24-0638-4BC6-A1F2-291AF05943AD}" destId="{F9F57F5C-EF5D-4B30-8729-83B817C1AE9D}" srcOrd="4" destOrd="0" parTransId="{10234C2C-A29E-44CF-93F7-0D2747354729}" sibTransId="{A7A29952-CE6A-4A1F-AA56-3E57D26A0847}"/>
    <dgm:cxn modelId="{F0CA9B31-67F3-4209-B796-535131C75D15}" type="presOf" srcId="{8794B26E-6D92-4B1B-BEF7-376B95C6B08E}" destId="{EF20513A-418D-45F8-9278-6D726F523D79}" srcOrd="0" destOrd="0" presId="urn:microsoft.com/office/officeart/2009/3/layout/StepUpProcess"/>
    <dgm:cxn modelId="{3B27631F-A869-474C-AEAF-BC4835ADF94F}" type="presOf" srcId="{38998BED-871E-484D-86CA-5771E88C0AE2}" destId="{32DE3329-0123-415C-802C-175B46574634}" srcOrd="0" destOrd="0" presId="urn:microsoft.com/office/officeart/2009/3/layout/StepUpProcess"/>
    <dgm:cxn modelId="{CB786A9A-20CD-4639-BC5F-29B0447A056A}" srcId="{258542D3-2F0E-4683-B02B-204F1981A16C}" destId="{03236C73-0347-401E-BD75-D1614282DDAE}" srcOrd="0" destOrd="0" parTransId="{DD7E1CBC-ACD4-4A4F-89AD-93B43E1DC499}" sibTransId="{3317C5A4-7B85-4100-8AC1-9A0D31EF6780}"/>
    <dgm:cxn modelId="{9D77EB7C-0863-4400-A3F8-8AD54ECF99C4}" srcId="{1D134C24-0638-4BC6-A1F2-291AF05943AD}" destId="{38998BED-871E-484D-86CA-5771E88C0AE2}" srcOrd="2" destOrd="0" parTransId="{D7DE8AF1-37D4-4D34-A4E7-D3CCBDC09915}" sibTransId="{4007AB77-F053-4D22-AADE-8FB8136A8A0F}"/>
    <dgm:cxn modelId="{BE3D77FD-35AD-4736-BE26-084714CB66BA}" type="presOf" srcId="{10B7C13E-57B3-4383-B7F5-1A6110076AF1}" destId="{4214C5E5-B35C-4683-A00E-89D99FB399A5}" srcOrd="0" destOrd="1" presId="urn:microsoft.com/office/officeart/2009/3/layout/StepUpProcess"/>
    <dgm:cxn modelId="{D610660E-7197-4ADB-9D52-92B42B9C240A}" type="presOf" srcId="{BD609DEC-C608-4393-ABD9-377F35E603CA}" destId="{6AF88230-AE0A-49BF-9BF9-0F327656F34A}" srcOrd="0" destOrd="1" presId="urn:microsoft.com/office/officeart/2009/3/layout/StepUpProcess"/>
    <dgm:cxn modelId="{A49D97F2-5D98-4A02-8166-5624D19FFB30}" type="presOf" srcId="{03236C73-0347-401E-BD75-D1614282DDAE}" destId="{06862865-E6A3-4255-A727-C91B66B0F937}" srcOrd="0" destOrd="1" presId="urn:microsoft.com/office/officeart/2009/3/layout/StepUpProcess"/>
    <dgm:cxn modelId="{8544DAD2-4D91-416F-BB57-5CB1AF281E91}" type="presOf" srcId="{258542D3-2F0E-4683-B02B-204F1981A16C}" destId="{06862865-E6A3-4255-A727-C91B66B0F937}" srcOrd="0" destOrd="0" presId="urn:microsoft.com/office/officeart/2009/3/layout/StepUpProcess"/>
    <dgm:cxn modelId="{8D46E9E9-BEE6-45D1-9143-CE3ED24F3D30}" srcId="{1D134C24-0638-4BC6-A1F2-291AF05943AD}" destId="{8794B26E-6D92-4B1B-BEF7-376B95C6B08E}" srcOrd="0" destOrd="0" parTransId="{1851FF85-30F0-4BF5-ADDF-D797B20A7F81}" sibTransId="{2067F36A-49B4-4325-9AC2-2A96D6A1F4F9}"/>
    <dgm:cxn modelId="{270DD626-4B22-47BF-BC47-CE87E7020124}" type="presOf" srcId="{39B47EC0-AC53-459F-AD08-0A2436331ADD}" destId="{EF20513A-418D-45F8-9278-6D726F523D79}" srcOrd="0" destOrd="1" presId="urn:microsoft.com/office/officeart/2009/3/layout/StepUpProcess"/>
    <dgm:cxn modelId="{77479596-B0AE-470C-9F62-A6562D6CAEFE}" type="presOf" srcId="{F9F57F5C-EF5D-4B30-8729-83B817C1AE9D}" destId="{4214C5E5-B35C-4683-A00E-89D99FB399A5}" srcOrd="0" destOrd="0" presId="urn:microsoft.com/office/officeart/2009/3/layout/StepUpProcess"/>
    <dgm:cxn modelId="{96DEA57A-F48D-4C8E-A01E-78ABBD6BEA16}" srcId="{1D134C24-0638-4BC6-A1F2-291AF05943AD}" destId="{258542D3-2F0E-4683-B02B-204F1981A16C}" srcOrd="3" destOrd="0" parTransId="{BFD24106-04A0-4B9D-B590-12244AF025D4}" sibTransId="{B19C91AD-7034-45A8-8BE4-D01409A1109C}"/>
    <dgm:cxn modelId="{B4A161D3-BECF-4643-A37F-2012926B6589}" srcId="{38998BED-871E-484D-86CA-5771E88C0AE2}" destId="{BDB10E40-412F-4272-AB8C-5DBCE5E38B7C}" srcOrd="0" destOrd="0" parTransId="{42EC472B-D928-4003-A36A-7AAD369885A6}" sibTransId="{679C436E-A940-46BF-A098-24E04FABB97B}"/>
    <dgm:cxn modelId="{825F8F7D-968B-4F1E-B240-A5AF66789D90}" type="presOf" srcId="{BDB10E40-412F-4272-AB8C-5DBCE5E38B7C}" destId="{32DE3329-0123-415C-802C-175B46574634}" srcOrd="0" destOrd="1" presId="urn:microsoft.com/office/officeart/2009/3/layout/StepUpProcess"/>
    <dgm:cxn modelId="{2C8BCF21-BBFA-4350-8BB6-EE36A8C4A256}" srcId="{F9F57F5C-EF5D-4B30-8729-83B817C1AE9D}" destId="{10B7C13E-57B3-4383-B7F5-1A6110076AF1}" srcOrd="0" destOrd="0" parTransId="{B3478986-3E7E-4766-B622-2E2E3E1FC799}" sibTransId="{69AAA288-09FD-4987-BEB5-C2DA4BA7A77C}"/>
    <dgm:cxn modelId="{9C7C5DC2-E91F-4F67-A10D-0C6F8554F40D}" srcId="{1D134C24-0638-4BC6-A1F2-291AF05943AD}" destId="{BF4CE7C0-C724-448F-A7CA-BA57EC91860E}" srcOrd="1" destOrd="0" parTransId="{213536F5-D24F-47A7-9033-E58D39D21C86}" sibTransId="{324BDF4B-5D41-4F4F-96BF-FA9EB19A8179}"/>
    <dgm:cxn modelId="{9D4D59EF-F2B6-44DB-9FC7-3D336DB1764C}" type="presOf" srcId="{1D134C24-0638-4BC6-A1F2-291AF05943AD}" destId="{DD2EFFB9-5E08-4135-A268-CD1543C3DFAC}" srcOrd="0" destOrd="0" presId="urn:microsoft.com/office/officeart/2009/3/layout/StepUpProcess"/>
    <dgm:cxn modelId="{4AED3F54-D16B-44E5-B5C1-FD869AFDCE39}" srcId="{258542D3-2F0E-4683-B02B-204F1981A16C}" destId="{4A27AF2C-8899-426D-8C6D-8E1D1BE3BE06}" srcOrd="1" destOrd="0" parTransId="{C58CA4D2-89FD-4F39-B51A-FF40F68C6E75}" sibTransId="{7008DB15-2092-499B-9BA2-7D96170F9DFB}"/>
    <dgm:cxn modelId="{974A39C7-55AD-4BBC-92D5-31329BF8F099}" type="presOf" srcId="{4A27AF2C-8899-426D-8C6D-8E1D1BE3BE06}" destId="{06862865-E6A3-4255-A727-C91B66B0F937}" srcOrd="0" destOrd="2" presId="urn:microsoft.com/office/officeart/2009/3/layout/StepUpProcess"/>
    <dgm:cxn modelId="{61E0EF63-99F2-4806-8059-20F3A4825D60}" srcId="{BF4CE7C0-C724-448F-A7CA-BA57EC91860E}" destId="{BD609DEC-C608-4393-ABD9-377F35E603CA}" srcOrd="0" destOrd="0" parTransId="{300DB7FE-5047-4816-BD11-A33D43598CA6}" sibTransId="{F956B4CC-213A-4B34-9FD8-A17E9A5E62DD}"/>
    <dgm:cxn modelId="{903C196F-B620-4942-A1E8-A0DCE0A1F60B}" type="presOf" srcId="{BF4CE7C0-C724-448F-A7CA-BA57EC91860E}" destId="{6AF88230-AE0A-49BF-9BF9-0F327656F34A}" srcOrd="0" destOrd="0" presId="urn:microsoft.com/office/officeart/2009/3/layout/StepUpProcess"/>
    <dgm:cxn modelId="{5D452E77-99D1-4832-95DC-B2AF9B4FA46D}" type="presParOf" srcId="{DD2EFFB9-5E08-4135-A268-CD1543C3DFAC}" destId="{E23CD5B9-D851-47A8-BF2C-0F9CA35E6AF5}" srcOrd="0" destOrd="0" presId="urn:microsoft.com/office/officeart/2009/3/layout/StepUpProcess"/>
    <dgm:cxn modelId="{FD3A4D00-104B-46F2-BFD4-38F8CA714D67}" type="presParOf" srcId="{E23CD5B9-D851-47A8-BF2C-0F9CA35E6AF5}" destId="{2163AAA9-3783-4741-B911-DF535B78E8BF}" srcOrd="0" destOrd="0" presId="urn:microsoft.com/office/officeart/2009/3/layout/StepUpProcess"/>
    <dgm:cxn modelId="{D2748FAD-3C50-4695-845C-03657D867FCF}" type="presParOf" srcId="{E23CD5B9-D851-47A8-BF2C-0F9CA35E6AF5}" destId="{EF20513A-418D-45F8-9278-6D726F523D79}" srcOrd="1" destOrd="0" presId="urn:microsoft.com/office/officeart/2009/3/layout/StepUpProcess"/>
    <dgm:cxn modelId="{DC218A65-07CB-4831-B2EC-4AEBE1335E8A}" type="presParOf" srcId="{E23CD5B9-D851-47A8-BF2C-0F9CA35E6AF5}" destId="{5ECC830F-896E-4995-98BD-C80E38958EFB}" srcOrd="2" destOrd="0" presId="urn:microsoft.com/office/officeart/2009/3/layout/StepUpProcess"/>
    <dgm:cxn modelId="{8BA5D16B-68BC-4019-97B8-B7A24D382F1D}" type="presParOf" srcId="{DD2EFFB9-5E08-4135-A268-CD1543C3DFAC}" destId="{0B9893F4-79BA-4BE4-A35C-C2C9DC9CBDB3}" srcOrd="1" destOrd="0" presId="urn:microsoft.com/office/officeart/2009/3/layout/StepUpProcess"/>
    <dgm:cxn modelId="{41C0AD82-26A3-4D64-AC23-97BDE4BBADC3}" type="presParOf" srcId="{0B9893F4-79BA-4BE4-A35C-C2C9DC9CBDB3}" destId="{233FA5B9-1DD0-4EB6-9E05-31D7E096E527}" srcOrd="0" destOrd="0" presId="urn:microsoft.com/office/officeart/2009/3/layout/StepUpProcess"/>
    <dgm:cxn modelId="{A15CB5E0-6CE7-45A8-99B1-740FBB28C104}" type="presParOf" srcId="{DD2EFFB9-5E08-4135-A268-CD1543C3DFAC}" destId="{2E566552-BB02-4324-A98A-709060CE585F}" srcOrd="2" destOrd="0" presId="urn:microsoft.com/office/officeart/2009/3/layout/StepUpProcess"/>
    <dgm:cxn modelId="{A4AF21EB-52A1-4E9D-9283-29317D2524D4}" type="presParOf" srcId="{2E566552-BB02-4324-A98A-709060CE585F}" destId="{BB87616B-F405-47B3-9756-95A52A98C691}" srcOrd="0" destOrd="0" presId="urn:microsoft.com/office/officeart/2009/3/layout/StepUpProcess"/>
    <dgm:cxn modelId="{53BD4711-423A-4378-BCB4-D6AEF87F3290}" type="presParOf" srcId="{2E566552-BB02-4324-A98A-709060CE585F}" destId="{6AF88230-AE0A-49BF-9BF9-0F327656F34A}" srcOrd="1" destOrd="0" presId="urn:microsoft.com/office/officeart/2009/3/layout/StepUpProcess"/>
    <dgm:cxn modelId="{7736C266-49DC-4681-AC3D-3DC6E8EE506A}" type="presParOf" srcId="{2E566552-BB02-4324-A98A-709060CE585F}" destId="{73201073-93CF-4E72-968E-A9CA700BF9BE}" srcOrd="2" destOrd="0" presId="urn:microsoft.com/office/officeart/2009/3/layout/StepUpProcess"/>
    <dgm:cxn modelId="{A1D108CA-F5EE-4FF8-8523-24A608EB9DFE}" type="presParOf" srcId="{DD2EFFB9-5E08-4135-A268-CD1543C3DFAC}" destId="{889A3E89-88E2-44DE-8DAD-0AB958345DA2}" srcOrd="3" destOrd="0" presId="urn:microsoft.com/office/officeart/2009/3/layout/StepUpProcess"/>
    <dgm:cxn modelId="{C1A6479C-0AA4-464E-84CD-876BB147B31E}" type="presParOf" srcId="{889A3E89-88E2-44DE-8DAD-0AB958345DA2}" destId="{750F274C-7BB8-408C-8647-7E9CB003F026}" srcOrd="0" destOrd="0" presId="urn:microsoft.com/office/officeart/2009/3/layout/StepUpProcess"/>
    <dgm:cxn modelId="{6B13C98D-EF31-4DA1-829B-736A144F068B}" type="presParOf" srcId="{DD2EFFB9-5E08-4135-A268-CD1543C3DFAC}" destId="{A7278BBA-7FD8-4FB1-B77A-FB533942F960}" srcOrd="4" destOrd="0" presId="urn:microsoft.com/office/officeart/2009/3/layout/StepUpProcess"/>
    <dgm:cxn modelId="{F0704CF5-6069-40DA-B794-A7D4F2882EB1}" type="presParOf" srcId="{A7278BBA-7FD8-4FB1-B77A-FB533942F960}" destId="{AAF06CCE-83F9-4A9F-B31F-A703CBA21C5B}" srcOrd="0" destOrd="0" presId="urn:microsoft.com/office/officeart/2009/3/layout/StepUpProcess"/>
    <dgm:cxn modelId="{708C8C32-0EC1-4B44-93E3-A107EB51A53E}" type="presParOf" srcId="{A7278BBA-7FD8-4FB1-B77A-FB533942F960}" destId="{32DE3329-0123-415C-802C-175B46574634}" srcOrd="1" destOrd="0" presId="urn:microsoft.com/office/officeart/2009/3/layout/StepUpProcess"/>
    <dgm:cxn modelId="{C713856A-5B40-4769-AC07-0832FA930B97}" type="presParOf" srcId="{A7278BBA-7FD8-4FB1-B77A-FB533942F960}" destId="{E1FD5AF0-A607-4114-860C-2B3799F912B8}" srcOrd="2" destOrd="0" presId="urn:microsoft.com/office/officeart/2009/3/layout/StepUpProcess"/>
    <dgm:cxn modelId="{94C891E3-D7E4-4513-83E6-93D75BE6B04E}" type="presParOf" srcId="{DD2EFFB9-5E08-4135-A268-CD1543C3DFAC}" destId="{920ED344-747D-4822-96AE-C1484FABA739}" srcOrd="5" destOrd="0" presId="urn:microsoft.com/office/officeart/2009/3/layout/StepUpProcess"/>
    <dgm:cxn modelId="{D01A7126-AE34-4CF3-9616-D998DF8BED57}" type="presParOf" srcId="{920ED344-747D-4822-96AE-C1484FABA739}" destId="{A354918B-C5D0-4668-BA0B-390D33E477EB}" srcOrd="0" destOrd="0" presId="urn:microsoft.com/office/officeart/2009/3/layout/StepUpProcess"/>
    <dgm:cxn modelId="{412EB9AB-B0BA-4349-A901-1348095DA810}" type="presParOf" srcId="{DD2EFFB9-5E08-4135-A268-CD1543C3DFAC}" destId="{956FD93C-AEA1-4085-9976-E1A5C71D3CE0}" srcOrd="6" destOrd="0" presId="urn:microsoft.com/office/officeart/2009/3/layout/StepUpProcess"/>
    <dgm:cxn modelId="{65190B39-FDF4-4195-9ACF-588E0CDB48D4}" type="presParOf" srcId="{956FD93C-AEA1-4085-9976-E1A5C71D3CE0}" destId="{BF52F4EE-8C95-4986-A53C-E908DE50131C}" srcOrd="0" destOrd="0" presId="urn:microsoft.com/office/officeart/2009/3/layout/StepUpProcess"/>
    <dgm:cxn modelId="{56FFC8D0-0CC2-44F0-9C27-089917E873FF}" type="presParOf" srcId="{956FD93C-AEA1-4085-9976-E1A5C71D3CE0}" destId="{06862865-E6A3-4255-A727-C91B66B0F937}" srcOrd="1" destOrd="0" presId="urn:microsoft.com/office/officeart/2009/3/layout/StepUpProcess"/>
    <dgm:cxn modelId="{2747B0CF-C13F-4F0F-BB30-9A3027C24512}" type="presParOf" srcId="{956FD93C-AEA1-4085-9976-E1A5C71D3CE0}" destId="{034E744E-74C6-4CEB-A97F-C958DA29C36F}" srcOrd="2" destOrd="0" presId="urn:microsoft.com/office/officeart/2009/3/layout/StepUpProcess"/>
    <dgm:cxn modelId="{19DE81BA-7911-4C10-89ED-EA2740E5C20B}" type="presParOf" srcId="{DD2EFFB9-5E08-4135-A268-CD1543C3DFAC}" destId="{B61159B1-2E5C-4A1E-AA37-1E73CC6E4006}" srcOrd="7" destOrd="0" presId="urn:microsoft.com/office/officeart/2009/3/layout/StepUpProcess"/>
    <dgm:cxn modelId="{9C8A2F1E-F3ED-4F8D-B088-5E58A9A3B94F}" type="presParOf" srcId="{B61159B1-2E5C-4A1E-AA37-1E73CC6E4006}" destId="{E2B0C0FB-5AD7-4B0E-9898-51BAE4B358E0}" srcOrd="0" destOrd="0" presId="urn:microsoft.com/office/officeart/2009/3/layout/StepUpProcess"/>
    <dgm:cxn modelId="{EF83C4AA-6401-43C6-9E42-8B4FFB89C023}" type="presParOf" srcId="{DD2EFFB9-5E08-4135-A268-CD1543C3DFAC}" destId="{24427A81-7D0B-40FA-A7ED-C69539616517}" srcOrd="8" destOrd="0" presId="urn:microsoft.com/office/officeart/2009/3/layout/StepUpProcess"/>
    <dgm:cxn modelId="{3BAF843A-242C-45B1-BCE9-B2E0D06134DF}" type="presParOf" srcId="{24427A81-7D0B-40FA-A7ED-C69539616517}" destId="{163D993A-929E-4615-8B90-6200653028EF}" srcOrd="0" destOrd="0" presId="urn:microsoft.com/office/officeart/2009/3/layout/StepUpProcess"/>
    <dgm:cxn modelId="{C1D799E6-E176-4DF2-BE75-E6549736C54C}" type="presParOf" srcId="{24427A81-7D0B-40FA-A7ED-C69539616517}" destId="{4214C5E5-B35C-4683-A00E-89D99FB399A5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A281603-D701-4FEE-98ED-D19ABC4AE8D0}" type="doc">
      <dgm:prSet loTypeId="urn:microsoft.com/office/officeart/2005/8/layout/lProcess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2F4855AF-22D0-42F6-9AC4-05430BDB7D4B}">
      <dgm:prSet phldrT="[Texte]"/>
      <dgm:spPr>
        <a:xfrm>
          <a:off x="29" y="129337"/>
          <a:ext cx="2866373" cy="288000"/>
        </a:xfrm>
        <a:solidFill>
          <a:srgbClr val="EF9205"/>
        </a:solidFill>
        <a:ln w="12700" cap="flat" cmpd="sng" algn="ctr">
          <a:solidFill>
            <a:srgbClr val="FFC000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fr-FR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CDG 63</a:t>
          </a:r>
        </a:p>
      </dgm:t>
    </dgm:pt>
    <dgm:pt modelId="{BC8EED2D-A13F-4D8A-910F-1BEE41209BF9}" type="parTrans" cxnId="{0D96CC14-4CEB-46B7-A793-7D1F95AB43EE}">
      <dgm:prSet/>
      <dgm:spPr/>
      <dgm:t>
        <a:bodyPr/>
        <a:lstStyle/>
        <a:p>
          <a:endParaRPr lang="fr-FR"/>
        </a:p>
      </dgm:t>
    </dgm:pt>
    <dgm:pt modelId="{F3981741-AB61-48D0-B604-CF82A9B17B77}" type="sibTrans" cxnId="{0D96CC14-4CEB-46B7-A793-7D1F95AB43EE}">
      <dgm:prSet/>
      <dgm:spPr/>
      <dgm:t>
        <a:bodyPr/>
        <a:lstStyle/>
        <a:p>
          <a:endParaRPr lang="fr-FR"/>
        </a:p>
      </dgm:t>
    </dgm:pt>
    <dgm:pt modelId="{56DCC335-7D82-4815-A78C-FFB21E89C036}">
      <dgm:prSet phldrT="[Texte]"/>
      <dgm:spPr>
        <a:xfrm>
          <a:off x="3267696" y="129337"/>
          <a:ext cx="2866373" cy="288000"/>
        </a:xfrm>
        <a:solidFill>
          <a:srgbClr val="4C4C4C"/>
        </a:solidFill>
        <a:ln w="12700" cap="flat" cmpd="sng" algn="ctr">
          <a:solidFill>
            <a:srgbClr val="FFC000">
              <a:hueOff val="10395692"/>
              <a:satOff val="-47968"/>
              <a:lumOff val="1765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fr-FR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CDG 03</a:t>
          </a:r>
        </a:p>
      </dgm:t>
    </dgm:pt>
    <dgm:pt modelId="{BFAC29E6-12F9-48C9-A645-F90F3927FD2B}" type="parTrans" cxnId="{851F0115-6A6E-4D8D-BF23-64AAA0992906}">
      <dgm:prSet/>
      <dgm:spPr/>
      <dgm:t>
        <a:bodyPr/>
        <a:lstStyle/>
        <a:p>
          <a:endParaRPr lang="fr-FR"/>
        </a:p>
      </dgm:t>
    </dgm:pt>
    <dgm:pt modelId="{FFB89831-876D-4867-A005-5DC856478B0B}" type="sibTrans" cxnId="{851F0115-6A6E-4D8D-BF23-64AAA0992906}">
      <dgm:prSet/>
      <dgm:spPr/>
      <dgm:t>
        <a:bodyPr/>
        <a:lstStyle/>
        <a:p>
          <a:endParaRPr lang="fr-FR"/>
        </a:p>
      </dgm:t>
    </dgm:pt>
    <dgm:pt modelId="{F14F1954-0AFD-41C6-9F5C-22856EE7B73D}">
      <dgm:prSet phldrT="[Texte]"/>
      <dgm:spPr>
        <a:xfrm>
          <a:off x="29" y="417337"/>
          <a:ext cx="2866373" cy="2415599"/>
        </a:xfrm>
        <a:solidFill>
          <a:schemeClr val="accent4">
            <a:lumMod val="40000"/>
            <a:lumOff val="60000"/>
            <a:alpha val="90000"/>
          </a:schemeClr>
        </a:solidFill>
        <a:ln w="12700" cap="flat" cmpd="sng" algn="ctr">
          <a:solidFill>
            <a:srgbClr val="FFC000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fr-FR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Renseignements de premier niveau par téléphone ou par courriel</a:t>
          </a:r>
        </a:p>
      </dgm:t>
    </dgm:pt>
    <dgm:pt modelId="{2F1B6B80-F76B-4D6A-9CCD-5D429E6923E8}" type="parTrans" cxnId="{22CCEBBC-6414-48D2-BC28-BDF3EEF040E8}">
      <dgm:prSet/>
      <dgm:spPr>
        <a:solidFill>
          <a:schemeClr val="accent2"/>
        </a:solidFill>
      </dgm:spPr>
      <dgm:t>
        <a:bodyPr/>
        <a:lstStyle/>
        <a:p>
          <a:endParaRPr lang="fr-FR"/>
        </a:p>
      </dgm:t>
    </dgm:pt>
    <dgm:pt modelId="{0C5C137D-BE29-44CF-B5CF-E3EC4AD412F6}" type="sibTrans" cxnId="{22CCEBBC-6414-48D2-BC28-BDF3EEF040E8}">
      <dgm:prSet/>
      <dgm:spPr>
        <a:solidFill>
          <a:schemeClr val="accent2"/>
        </a:solidFill>
      </dgm:spPr>
      <dgm:t>
        <a:bodyPr/>
        <a:lstStyle/>
        <a:p>
          <a:endParaRPr lang="fr-FR"/>
        </a:p>
      </dgm:t>
    </dgm:pt>
    <dgm:pt modelId="{A6265C24-A890-489D-975F-B8DE4C07780B}">
      <dgm:prSet phldrT="[Texte]"/>
      <dgm:spPr>
        <a:xfrm>
          <a:off x="29" y="417337"/>
          <a:ext cx="2866373" cy="2415599"/>
        </a:xfrm>
        <a:solidFill>
          <a:schemeClr val="accent4">
            <a:lumMod val="40000"/>
            <a:lumOff val="60000"/>
            <a:alpha val="90000"/>
          </a:schemeClr>
        </a:solidFill>
        <a:ln w="12700" cap="flat" cmpd="sng" algn="ctr">
          <a:solidFill>
            <a:srgbClr val="FFC000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fr-FR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Accusé réception de l'étude de droit ARE réalisée par le CDG 03 puis retransmission auprès de la collectivité demandeuse</a:t>
          </a:r>
          <a:endParaRPr lang="fr-FR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E711C710-D61C-4C22-B615-9E366F8BD436}" type="parTrans" cxnId="{881D94C3-057C-4CD2-9F5E-A600B739394D}">
      <dgm:prSet/>
      <dgm:spPr/>
      <dgm:t>
        <a:bodyPr/>
        <a:lstStyle/>
        <a:p>
          <a:endParaRPr lang="fr-FR"/>
        </a:p>
      </dgm:t>
    </dgm:pt>
    <dgm:pt modelId="{59AC5248-1823-4D80-BBB9-72D65A6AA846}" type="sibTrans" cxnId="{881D94C3-057C-4CD2-9F5E-A600B739394D}">
      <dgm:prSet/>
      <dgm:spPr/>
      <dgm:t>
        <a:bodyPr/>
        <a:lstStyle/>
        <a:p>
          <a:endParaRPr lang="fr-FR"/>
        </a:p>
      </dgm:t>
    </dgm:pt>
    <dgm:pt modelId="{E52CC854-A9C1-4456-9944-8A10607CB565}">
      <dgm:prSet phldrT="[Texte]"/>
      <dgm:spPr>
        <a:xfrm>
          <a:off x="29" y="417337"/>
          <a:ext cx="2866373" cy="2415599"/>
        </a:xfrm>
        <a:solidFill>
          <a:schemeClr val="accent4">
            <a:lumMod val="40000"/>
            <a:lumOff val="60000"/>
            <a:alpha val="90000"/>
          </a:schemeClr>
        </a:solidFill>
        <a:ln w="12700" cap="flat" cmpd="sng" algn="ctr">
          <a:solidFill>
            <a:srgbClr val="FFC000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fr-FR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Envoi d'une fiche de renseignements à compléter pour toute étude de droit à ARE</a:t>
          </a:r>
        </a:p>
      </dgm:t>
    </dgm:pt>
    <dgm:pt modelId="{C4835F7D-30D7-4F0B-8045-D2C5B6AD69BE}" type="parTrans" cxnId="{727128ED-58FD-4DAA-911E-4D1ACDFDC5F0}">
      <dgm:prSet/>
      <dgm:spPr/>
      <dgm:t>
        <a:bodyPr/>
        <a:lstStyle/>
        <a:p>
          <a:endParaRPr lang="fr-FR"/>
        </a:p>
      </dgm:t>
    </dgm:pt>
    <dgm:pt modelId="{73BCCF81-4A9C-4D7E-9DF4-4BACE51D62EF}" type="sibTrans" cxnId="{727128ED-58FD-4DAA-911E-4D1ACDFDC5F0}">
      <dgm:prSet/>
      <dgm:spPr>
        <a:solidFill>
          <a:schemeClr val="accent2"/>
        </a:solidFill>
      </dgm:spPr>
      <dgm:t>
        <a:bodyPr/>
        <a:lstStyle/>
        <a:p>
          <a:endParaRPr lang="fr-FR"/>
        </a:p>
      </dgm:t>
    </dgm:pt>
    <dgm:pt modelId="{3FE56A58-01B0-4F48-BFD4-658C2146F837}">
      <dgm:prSet phldrT="[Texte]"/>
      <dgm:spPr>
        <a:xfrm>
          <a:off x="29" y="417337"/>
          <a:ext cx="2866373" cy="2415599"/>
        </a:xfrm>
        <a:solidFill>
          <a:schemeClr val="accent4">
            <a:lumMod val="40000"/>
            <a:lumOff val="60000"/>
            <a:alpha val="90000"/>
          </a:schemeClr>
        </a:solidFill>
        <a:ln w="12700" cap="flat" cmpd="sng" algn="ctr">
          <a:solidFill>
            <a:srgbClr val="FFC000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fr-FR" dirty="0" smtClean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Réception de la fiche, accompagnée des pièces justificatives, puis transmission au CDG 03 pour étude</a:t>
          </a:r>
          <a:endParaRPr lang="fr-FR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B021696D-F06C-49B1-B5B0-A1E7F3DB0DD1}" type="parTrans" cxnId="{215A1373-F33F-4AFE-A5B4-B5A6D8113BA1}">
      <dgm:prSet/>
      <dgm:spPr/>
      <dgm:t>
        <a:bodyPr/>
        <a:lstStyle/>
        <a:p>
          <a:endParaRPr lang="fr-FR"/>
        </a:p>
      </dgm:t>
    </dgm:pt>
    <dgm:pt modelId="{C986E7B2-39E9-4BD2-BC5B-EEBB06A935E3}" type="sibTrans" cxnId="{215A1373-F33F-4AFE-A5B4-B5A6D8113BA1}">
      <dgm:prSet/>
      <dgm:spPr>
        <a:solidFill>
          <a:schemeClr val="accent2"/>
        </a:solidFill>
      </dgm:spPr>
      <dgm:t>
        <a:bodyPr/>
        <a:lstStyle/>
        <a:p>
          <a:endParaRPr lang="fr-FR"/>
        </a:p>
      </dgm:t>
    </dgm:pt>
    <dgm:pt modelId="{4EA9040A-325B-41CB-AC7C-2939D33B6F29}">
      <dgm:prSet phldrT="[Texte]"/>
      <dgm:spPr>
        <a:xfrm>
          <a:off x="3267696" y="417337"/>
          <a:ext cx="2866373" cy="2415599"/>
        </a:xfrm>
        <a:solidFill>
          <a:schemeClr val="bg1">
            <a:lumMod val="85000"/>
            <a:alpha val="90000"/>
          </a:schemeClr>
        </a:solidFill>
        <a:ln w="12700" cap="flat" cmpd="sng" algn="ctr">
          <a:solidFill>
            <a:srgbClr val="FFC000">
              <a:tint val="40000"/>
              <a:alpha val="90000"/>
              <a:hueOff val="11513918"/>
              <a:satOff val="-61261"/>
              <a:lumOff val="-349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fr-FR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Envoi de l'étude de droit réalisée par courriel au CDG 63</a:t>
          </a:r>
          <a:endParaRPr lang="fr-FR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3DB66E48-1C76-4DAB-BEDD-8B5DEAE6077B}" type="parTrans" cxnId="{AB9E5E72-BED2-48E0-B73E-14C56A2E9CFC}">
      <dgm:prSet/>
      <dgm:spPr/>
      <dgm:t>
        <a:bodyPr/>
        <a:lstStyle/>
        <a:p>
          <a:endParaRPr lang="fr-FR"/>
        </a:p>
      </dgm:t>
    </dgm:pt>
    <dgm:pt modelId="{EC7B8EA2-8959-47AD-B6A1-CBBDA4E91384}" type="sibTrans" cxnId="{AB9E5E72-BED2-48E0-B73E-14C56A2E9CFC}">
      <dgm:prSet/>
      <dgm:spPr/>
      <dgm:t>
        <a:bodyPr/>
        <a:lstStyle/>
        <a:p>
          <a:endParaRPr lang="fr-FR"/>
        </a:p>
      </dgm:t>
    </dgm:pt>
    <dgm:pt modelId="{7426F817-3C93-4BFE-A64A-4C5DC88AB69B}">
      <dgm:prSet phldrT="[Texte]"/>
      <dgm:spPr>
        <a:xfrm>
          <a:off x="3267696" y="417337"/>
          <a:ext cx="2866373" cy="2415599"/>
        </a:xfrm>
        <a:solidFill>
          <a:schemeClr val="bg2">
            <a:lumMod val="90000"/>
            <a:alpha val="90000"/>
          </a:schemeClr>
        </a:solidFill>
        <a:ln w="12700" cap="flat" cmpd="sng" algn="ctr">
          <a:solidFill>
            <a:srgbClr val="FFC000">
              <a:tint val="40000"/>
              <a:alpha val="90000"/>
              <a:hueOff val="11513918"/>
              <a:satOff val="-61261"/>
              <a:lumOff val="-349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fr-FR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Réception par courriel de la demande d'étude ARE transmise par le CDG 63 </a:t>
          </a:r>
        </a:p>
      </dgm:t>
    </dgm:pt>
    <dgm:pt modelId="{BE37E82A-7C4E-4CCD-9EC8-D7912E1F1480}" type="parTrans" cxnId="{2F7DD7B9-BB7E-4F3E-B64B-9DDD3EECD788}">
      <dgm:prSet/>
      <dgm:spPr>
        <a:solidFill>
          <a:schemeClr val="accent3">
            <a:lumMod val="50000"/>
          </a:schemeClr>
        </a:solidFill>
      </dgm:spPr>
      <dgm:t>
        <a:bodyPr/>
        <a:lstStyle/>
        <a:p>
          <a:endParaRPr lang="fr-FR"/>
        </a:p>
      </dgm:t>
    </dgm:pt>
    <dgm:pt modelId="{E25DE93B-0288-47B9-925A-C187F90B8940}" type="sibTrans" cxnId="{2F7DD7B9-BB7E-4F3E-B64B-9DDD3EECD788}">
      <dgm:prSet/>
      <dgm:spPr>
        <a:solidFill>
          <a:schemeClr val="accent3">
            <a:lumMod val="50000"/>
          </a:schemeClr>
        </a:solidFill>
      </dgm:spPr>
      <dgm:t>
        <a:bodyPr/>
        <a:lstStyle/>
        <a:p>
          <a:endParaRPr lang="fr-FR"/>
        </a:p>
      </dgm:t>
    </dgm:pt>
    <dgm:pt modelId="{3E9CF69E-B5B5-4050-977D-C9C5D6B9C1D8}">
      <dgm:prSet phldrT="[Texte]"/>
      <dgm:spPr>
        <a:xfrm>
          <a:off x="3267696" y="417337"/>
          <a:ext cx="2866373" cy="2415599"/>
        </a:xfrm>
        <a:solidFill>
          <a:schemeClr val="bg1">
            <a:lumMod val="85000"/>
            <a:alpha val="90000"/>
          </a:schemeClr>
        </a:solidFill>
        <a:ln w="12700" cap="flat" cmpd="sng" algn="ctr">
          <a:solidFill>
            <a:srgbClr val="FFC000">
              <a:tint val="40000"/>
              <a:alpha val="90000"/>
              <a:hueOff val="11513918"/>
              <a:satOff val="-61261"/>
              <a:lumOff val="-349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fr-FR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Réalisation de l'étude de droit ARE </a:t>
          </a:r>
          <a:endParaRPr lang="fr-FR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42971FB1-9CC3-4404-A5FD-5391C1C21197}" type="parTrans" cxnId="{0F27CDA3-2436-411B-90D3-6265FC39143B}">
      <dgm:prSet/>
      <dgm:spPr/>
      <dgm:t>
        <a:bodyPr/>
        <a:lstStyle/>
        <a:p>
          <a:endParaRPr lang="fr-FR"/>
        </a:p>
      </dgm:t>
    </dgm:pt>
    <dgm:pt modelId="{1F132AC0-753F-49D9-A445-E8FD3964EA0B}" type="sibTrans" cxnId="{0F27CDA3-2436-411B-90D3-6265FC39143B}">
      <dgm:prSet/>
      <dgm:spPr>
        <a:solidFill>
          <a:schemeClr val="accent3">
            <a:lumMod val="50000"/>
          </a:schemeClr>
        </a:solidFill>
      </dgm:spPr>
      <dgm:t>
        <a:bodyPr/>
        <a:lstStyle/>
        <a:p>
          <a:endParaRPr lang="fr-FR"/>
        </a:p>
      </dgm:t>
    </dgm:pt>
    <dgm:pt modelId="{A4316806-0253-4C71-B44B-6F1D43DB59DF}">
      <dgm:prSet phldrT="[Texte]"/>
      <dgm:spPr>
        <a:xfrm>
          <a:off x="3267696" y="417337"/>
          <a:ext cx="2866373" cy="2415599"/>
        </a:xfrm>
        <a:solidFill>
          <a:schemeClr val="bg1">
            <a:lumMod val="85000"/>
            <a:alpha val="90000"/>
          </a:schemeClr>
        </a:solidFill>
        <a:ln w="12700" cap="flat" cmpd="sng" algn="ctr">
          <a:solidFill>
            <a:srgbClr val="FFC000">
              <a:tint val="40000"/>
              <a:alpha val="90000"/>
              <a:hueOff val="11513918"/>
              <a:satOff val="-61261"/>
              <a:lumOff val="-349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fr-FR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Contact téléphonique auprès de la collectivité demandeuse si besoin de renseignements complémentaires</a:t>
          </a:r>
          <a:endParaRPr lang="fr-FR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8CB449F1-6233-4280-A612-5AC3ABCD51E6}" type="parTrans" cxnId="{FA685DB3-5D9C-4B69-B13F-C17DDD291284}">
      <dgm:prSet/>
      <dgm:spPr/>
      <dgm:t>
        <a:bodyPr/>
        <a:lstStyle/>
        <a:p>
          <a:endParaRPr lang="fr-FR"/>
        </a:p>
      </dgm:t>
    </dgm:pt>
    <dgm:pt modelId="{C8332907-CAAA-42D3-B645-46360007D160}" type="sibTrans" cxnId="{FA685DB3-5D9C-4B69-B13F-C17DDD291284}">
      <dgm:prSet/>
      <dgm:spPr>
        <a:solidFill>
          <a:schemeClr val="accent3">
            <a:lumMod val="50000"/>
          </a:schemeClr>
        </a:solidFill>
      </dgm:spPr>
      <dgm:t>
        <a:bodyPr/>
        <a:lstStyle/>
        <a:p>
          <a:endParaRPr lang="fr-FR"/>
        </a:p>
      </dgm:t>
    </dgm:pt>
    <dgm:pt modelId="{FE1C773E-1D00-4210-9668-2CA17D398A93}" type="pres">
      <dgm:prSet presAssocID="{5A281603-D701-4FEE-98ED-D19ABC4AE8D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77D2D300-7F6A-493A-B9B9-4BC949D62D93}" type="pres">
      <dgm:prSet presAssocID="{2F4855AF-22D0-42F6-9AC4-05430BDB7D4B}" presName="vertFlow" presStyleCnt="0"/>
      <dgm:spPr/>
    </dgm:pt>
    <dgm:pt modelId="{8C1A6B36-285B-45AF-B1CF-84A93578E736}" type="pres">
      <dgm:prSet presAssocID="{2F4855AF-22D0-42F6-9AC4-05430BDB7D4B}" presName="header" presStyleLbl="node1" presStyleIdx="0" presStyleCnt="2"/>
      <dgm:spPr/>
      <dgm:t>
        <a:bodyPr/>
        <a:lstStyle/>
        <a:p>
          <a:endParaRPr lang="fr-FR"/>
        </a:p>
      </dgm:t>
    </dgm:pt>
    <dgm:pt modelId="{41091F50-9D85-4F58-A2B9-B724676D9BAA}" type="pres">
      <dgm:prSet presAssocID="{2F1B6B80-F76B-4D6A-9CCD-5D429E6923E8}" presName="parTrans" presStyleLbl="sibTrans2D1" presStyleIdx="0" presStyleCnt="8"/>
      <dgm:spPr/>
      <dgm:t>
        <a:bodyPr/>
        <a:lstStyle/>
        <a:p>
          <a:endParaRPr lang="fr-FR"/>
        </a:p>
      </dgm:t>
    </dgm:pt>
    <dgm:pt modelId="{37641D39-641C-409D-8497-2E75E368F26C}" type="pres">
      <dgm:prSet presAssocID="{F14F1954-0AFD-41C6-9F5C-22856EE7B73D}" presName="child" presStyleLbl="alignAccFollow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695EFF1-8499-4D67-995E-4506F03400AA}" type="pres">
      <dgm:prSet presAssocID="{0C5C137D-BE29-44CF-B5CF-E3EC4AD412F6}" presName="sibTrans" presStyleLbl="sibTrans2D1" presStyleIdx="1" presStyleCnt="8"/>
      <dgm:spPr/>
      <dgm:t>
        <a:bodyPr/>
        <a:lstStyle/>
        <a:p>
          <a:endParaRPr lang="fr-FR"/>
        </a:p>
      </dgm:t>
    </dgm:pt>
    <dgm:pt modelId="{3E9B18B3-12EE-4E20-BBDD-1F67BC1E1934}" type="pres">
      <dgm:prSet presAssocID="{E52CC854-A9C1-4456-9944-8A10607CB565}" presName="child" presStyleLbl="alignAccFollow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6F86842-EDA0-4182-B21F-8433334DC065}" type="pres">
      <dgm:prSet presAssocID="{73BCCF81-4A9C-4D7E-9DF4-4BACE51D62EF}" presName="sibTrans" presStyleLbl="sibTrans2D1" presStyleIdx="2" presStyleCnt="8"/>
      <dgm:spPr/>
      <dgm:t>
        <a:bodyPr/>
        <a:lstStyle/>
        <a:p>
          <a:endParaRPr lang="fr-FR"/>
        </a:p>
      </dgm:t>
    </dgm:pt>
    <dgm:pt modelId="{F2C62C48-9314-4D0B-9E7F-3757FEE4FF9B}" type="pres">
      <dgm:prSet presAssocID="{3FE56A58-01B0-4F48-BFD4-658C2146F837}" presName="child" presStyleLbl="alignAccFollow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DCE800A-6001-4875-A9DC-C5C1C8D65BCD}" type="pres">
      <dgm:prSet presAssocID="{C986E7B2-39E9-4BD2-BC5B-EEBB06A935E3}" presName="sibTrans" presStyleLbl="sibTrans2D1" presStyleIdx="3" presStyleCnt="8"/>
      <dgm:spPr/>
      <dgm:t>
        <a:bodyPr/>
        <a:lstStyle/>
        <a:p>
          <a:endParaRPr lang="fr-FR"/>
        </a:p>
      </dgm:t>
    </dgm:pt>
    <dgm:pt modelId="{CF83714F-E82F-4ABE-BF19-9A042514FFA0}" type="pres">
      <dgm:prSet presAssocID="{A6265C24-A890-489D-975F-B8DE4C07780B}" presName="child" presStyleLbl="alignAccFollow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8DC201D-E9AD-4F6F-990E-8731A51C7193}" type="pres">
      <dgm:prSet presAssocID="{2F4855AF-22D0-42F6-9AC4-05430BDB7D4B}" presName="hSp" presStyleCnt="0"/>
      <dgm:spPr/>
    </dgm:pt>
    <dgm:pt modelId="{1481CE63-E3B3-440D-A755-FB2D833020FB}" type="pres">
      <dgm:prSet presAssocID="{56DCC335-7D82-4815-A78C-FFB21E89C036}" presName="vertFlow" presStyleCnt="0"/>
      <dgm:spPr/>
    </dgm:pt>
    <dgm:pt modelId="{E4325610-74B0-4162-BF5D-9923833B308F}" type="pres">
      <dgm:prSet presAssocID="{56DCC335-7D82-4815-A78C-FFB21E89C036}" presName="header" presStyleLbl="node1" presStyleIdx="1" presStyleCnt="2"/>
      <dgm:spPr/>
      <dgm:t>
        <a:bodyPr/>
        <a:lstStyle/>
        <a:p>
          <a:endParaRPr lang="fr-FR"/>
        </a:p>
      </dgm:t>
    </dgm:pt>
    <dgm:pt modelId="{693E37AD-B448-4C3D-BCD6-4BDE32A15628}" type="pres">
      <dgm:prSet presAssocID="{BE37E82A-7C4E-4CCD-9EC8-D7912E1F1480}" presName="parTrans" presStyleLbl="sibTrans2D1" presStyleIdx="4" presStyleCnt="8"/>
      <dgm:spPr/>
      <dgm:t>
        <a:bodyPr/>
        <a:lstStyle/>
        <a:p>
          <a:endParaRPr lang="fr-FR"/>
        </a:p>
      </dgm:t>
    </dgm:pt>
    <dgm:pt modelId="{7F98B320-C284-45F8-ABF8-4C5351CC1D05}" type="pres">
      <dgm:prSet presAssocID="{7426F817-3C93-4BFE-A64A-4C5DC88AB69B}" presName="child" presStyleLbl="alignAccFollow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84716FB-260C-4984-B2B7-B6FB808AF17A}" type="pres">
      <dgm:prSet presAssocID="{E25DE93B-0288-47B9-925A-C187F90B8940}" presName="sibTrans" presStyleLbl="sibTrans2D1" presStyleIdx="5" presStyleCnt="8"/>
      <dgm:spPr/>
      <dgm:t>
        <a:bodyPr/>
        <a:lstStyle/>
        <a:p>
          <a:endParaRPr lang="fr-FR"/>
        </a:p>
      </dgm:t>
    </dgm:pt>
    <dgm:pt modelId="{D0CE0BC6-9701-4E1B-A1A7-FD3D79553721}" type="pres">
      <dgm:prSet presAssocID="{A4316806-0253-4C71-B44B-6F1D43DB59DF}" presName="child" presStyleLbl="alignAccFollow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861B7B9-7C57-40F4-B91C-51816D15A60A}" type="pres">
      <dgm:prSet presAssocID="{C8332907-CAAA-42D3-B645-46360007D160}" presName="sibTrans" presStyleLbl="sibTrans2D1" presStyleIdx="6" presStyleCnt="8"/>
      <dgm:spPr/>
      <dgm:t>
        <a:bodyPr/>
        <a:lstStyle/>
        <a:p>
          <a:endParaRPr lang="fr-FR"/>
        </a:p>
      </dgm:t>
    </dgm:pt>
    <dgm:pt modelId="{EF4A258F-5278-42E3-B413-8212CEDD14B8}" type="pres">
      <dgm:prSet presAssocID="{3E9CF69E-B5B5-4050-977D-C9C5D6B9C1D8}" presName="child" presStyleLbl="alignAccFollow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219AE27-B609-44D0-9C5F-ACB85AAE605D}" type="pres">
      <dgm:prSet presAssocID="{1F132AC0-753F-49D9-A445-E8FD3964EA0B}" presName="sibTrans" presStyleLbl="sibTrans2D1" presStyleIdx="7" presStyleCnt="8"/>
      <dgm:spPr/>
      <dgm:t>
        <a:bodyPr/>
        <a:lstStyle/>
        <a:p>
          <a:endParaRPr lang="fr-FR"/>
        </a:p>
      </dgm:t>
    </dgm:pt>
    <dgm:pt modelId="{F8EC8905-9B56-436C-8D2C-3E70E230BE3D}" type="pres">
      <dgm:prSet presAssocID="{4EA9040A-325B-41CB-AC7C-2939D33B6F29}" presName="child" presStyleLbl="alignAccFollow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6792D9D-25FF-4C17-9D63-4AF3E0403769}" type="presOf" srcId="{E25DE93B-0288-47B9-925A-C187F90B8940}" destId="{084716FB-260C-4984-B2B7-B6FB808AF17A}" srcOrd="0" destOrd="0" presId="urn:microsoft.com/office/officeart/2005/8/layout/lProcess1"/>
    <dgm:cxn modelId="{8B89D038-17FC-4783-8EA5-277A2D5482B6}" type="presOf" srcId="{2F4855AF-22D0-42F6-9AC4-05430BDB7D4B}" destId="{8C1A6B36-285B-45AF-B1CF-84A93578E736}" srcOrd="0" destOrd="0" presId="urn:microsoft.com/office/officeart/2005/8/layout/lProcess1"/>
    <dgm:cxn modelId="{9ACEB1F2-6EC4-4869-8320-E8E203204405}" type="presOf" srcId="{4EA9040A-325B-41CB-AC7C-2939D33B6F29}" destId="{F8EC8905-9B56-436C-8D2C-3E70E230BE3D}" srcOrd="0" destOrd="0" presId="urn:microsoft.com/office/officeart/2005/8/layout/lProcess1"/>
    <dgm:cxn modelId="{38B6ACBB-2BA3-4731-A861-CB8F87E4CEFD}" type="presOf" srcId="{56DCC335-7D82-4815-A78C-FFB21E89C036}" destId="{E4325610-74B0-4162-BF5D-9923833B308F}" srcOrd="0" destOrd="0" presId="urn:microsoft.com/office/officeart/2005/8/layout/lProcess1"/>
    <dgm:cxn modelId="{5B0994CE-DAD3-49DB-9A2F-21A09BFF3DB7}" type="presOf" srcId="{5A281603-D701-4FEE-98ED-D19ABC4AE8D0}" destId="{FE1C773E-1D00-4210-9668-2CA17D398A93}" srcOrd="0" destOrd="0" presId="urn:microsoft.com/office/officeart/2005/8/layout/lProcess1"/>
    <dgm:cxn modelId="{2EAA0498-C6D3-44B6-8E15-68FEB797686E}" type="presOf" srcId="{0C5C137D-BE29-44CF-B5CF-E3EC4AD412F6}" destId="{5695EFF1-8499-4D67-995E-4506F03400AA}" srcOrd="0" destOrd="0" presId="urn:microsoft.com/office/officeart/2005/8/layout/lProcess1"/>
    <dgm:cxn modelId="{41E3C17D-DA88-4050-847B-1896F8A3EE58}" type="presOf" srcId="{BE37E82A-7C4E-4CCD-9EC8-D7912E1F1480}" destId="{693E37AD-B448-4C3D-BCD6-4BDE32A15628}" srcOrd="0" destOrd="0" presId="urn:microsoft.com/office/officeart/2005/8/layout/lProcess1"/>
    <dgm:cxn modelId="{0F27CDA3-2436-411B-90D3-6265FC39143B}" srcId="{56DCC335-7D82-4815-A78C-FFB21E89C036}" destId="{3E9CF69E-B5B5-4050-977D-C9C5D6B9C1D8}" srcOrd="2" destOrd="0" parTransId="{42971FB1-9CC3-4404-A5FD-5391C1C21197}" sibTransId="{1F132AC0-753F-49D9-A445-E8FD3964EA0B}"/>
    <dgm:cxn modelId="{22CCEBBC-6414-48D2-BC28-BDF3EEF040E8}" srcId="{2F4855AF-22D0-42F6-9AC4-05430BDB7D4B}" destId="{F14F1954-0AFD-41C6-9F5C-22856EE7B73D}" srcOrd="0" destOrd="0" parTransId="{2F1B6B80-F76B-4D6A-9CCD-5D429E6923E8}" sibTransId="{0C5C137D-BE29-44CF-B5CF-E3EC4AD412F6}"/>
    <dgm:cxn modelId="{FA685DB3-5D9C-4B69-B13F-C17DDD291284}" srcId="{56DCC335-7D82-4815-A78C-FFB21E89C036}" destId="{A4316806-0253-4C71-B44B-6F1D43DB59DF}" srcOrd="1" destOrd="0" parTransId="{8CB449F1-6233-4280-A612-5AC3ABCD51E6}" sibTransId="{C8332907-CAAA-42D3-B645-46360007D160}"/>
    <dgm:cxn modelId="{727128ED-58FD-4DAA-911E-4D1ACDFDC5F0}" srcId="{2F4855AF-22D0-42F6-9AC4-05430BDB7D4B}" destId="{E52CC854-A9C1-4456-9944-8A10607CB565}" srcOrd="1" destOrd="0" parTransId="{C4835F7D-30D7-4F0B-8045-D2C5B6AD69BE}" sibTransId="{73BCCF81-4A9C-4D7E-9DF4-4BACE51D62EF}"/>
    <dgm:cxn modelId="{2F7DD7B9-BB7E-4F3E-B64B-9DDD3EECD788}" srcId="{56DCC335-7D82-4815-A78C-FFB21E89C036}" destId="{7426F817-3C93-4BFE-A64A-4C5DC88AB69B}" srcOrd="0" destOrd="0" parTransId="{BE37E82A-7C4E-4CCD-9EC8-D7912E1F1480}" sibTransId="{E25DE93B-0288-47B9-925A-C187F90B8940}"/>
    <dgm:cxn modelId="{04F5E670-ABD6-4041-8D07-FA5D5030B9B2}" type="presOf" srcId="{A6265C24-A890-489D-975F-B8DE4C07780B}" destId="{CF83714F-E82F-4ABE-BF19-9A042514FFA0}" srcOrd="0" destOrd="0" presId="urn:microsoft.com/office/officeart/2005/8/layout/lProcess1"/>
    <dgm:cxn modelId="{5B1B38DD-879E-4006-A76F-4B2D9E63F312}" type="presOf" srcId="{C8332907-CAAA-42D3-B645-46360007D160}" destId="{0861B7B9-7C57-40F4-B91C-51816D15A60A}" srcOrd="0" destOrd="0" presId="urn:microsoft.com/office/officeart/2005/8/layout/lProcess1"/>
    <dgm:cxn modelId="{A17FB286-1102-4FBA-9EB1-46A0F2F9B82A}" type="presOf" srcId="{73BCCF81-4A9C-4D7E-9DF4-4BACE51D62EF}" destId="{C6F86842-EDA0-4182-B21F-8433334DC065}" srcOrd="0" destOrd="0" presId="urn:microsoft.com/office/officeart/2005/8/layout/lProcess1"/>
    <dgm:cxn modelId="{7B9C7A7A-72B7-41E5-B519-119D9F547DD4}" type="presOf" srcId="{3E9CF69E-B5B5-4050-977D-C9C5D6B9C1D8}" destId="{EF4A258F-5278-42E3-B413-8212CEDD14B8}" srcOrd="0" destOrd="0" presId="urn:microsoft.com/office/officeart/2005/8/layout/lProcess1"/>
    <dgm:cxn modelId="{4FD44400-9274-4FB0-B50E-0772F7FC9DEC}" type="presOf" srcId="{A4316806-0253-4C71-B44B-6F1D43DB59DF}" destId="{D0CE0BC6-9701-4E1B-A1A7-FD3D79553721}" srcOrd="0" destOrd="0" presId="urn:microsoft.com/office/officeart/2005/8/layout/lProcess1"/>
    <dgm:cxn modelId="{881D94C3-057C-4CD2-9F5E-A600B739394D}" srcId="{2F4855AF-22D0-42F6-9AC4-05430BDB7D4B}" destId="{A6265C24-A890-489D-975F-B8DE4C07780B}" srcOrd="3" destOrd="0" parTransId="{E711C710-D61C-4C22-B615-9E366F8BD436}" sibTransId="{59AC5248-1823-4D80-BBB9-72D65A6AA846}"/>
    <dgm:cxn modelId="{5B466FE3-A7B0-47F1-9FE0-6E0A95E3587F}" type="presOf" srcId="{F14F1954-0AFD-41C6-9F5C-22856EE7B73D}" destId="{37641D39-641C-409D-8497-2E75E368F26C}" srcOrd="0" destOrd="0" presId="urn:microsoft.com/office/officeart/2005/8/layout/lProcess1"/>
    <dgm:cxn modelId="{AC3F1776-E732-451D-995D-BB3E2D1C0BAE}" type="presOf" srcId="{3FE56A58-01B0-4F48-BFD4-658C2146F837}" destId="{F2C62C48-9314-4D0B-9E7F-3757FEE4FF9B}" srcOrd="0" destOrd="0" presId="urn:microsoft.com/office/officeart/2005/8/layout/lProcess1"/>
    <dgm:cxn modelId="{06A1B213-40AC-41BB-B652-071F94E7A4A9}" type="presOf" srcId="{1F132AC0-753F-49D9-A445-E8FD3964EA0B}" destId="{2219AE27-B609-44D0-9C5F-ACB85AAE605D}" srcOrd="0" destOrd="0" presId="urn:microsoft.com/office/officeart/2005/8/layout/lProcess1"/>
    <dgm:cxn modelId="{10E64202-0138-4945-B73F-A97F03616256}" type="presOf" srcId="{E52CC854-A9C1-4456-9944-8A10607CB565}" destId="{3E9B18B3-12EE-4E20-BBDD-1F67BC1E1934}" srcOrd="0" destOrd="0" presId="urn:microsoft.com/office/officeart/2005/8/layout/lProcess1"/>
    <dgm:cxn modelId="{0D96CC14-4CEB-46B7-A793-7D1F95AB43EE}" srcId="{5A281603-D701-4FEE-98ED-D19ABC4AE8D0}" destId="{2F4855AF-22D0-42F6-9AC4-05430BDB7D4B}" srcOrd="0" destOrd="0" parTransId="{BC8EED2D-A13F-4D8A-910F-1BEE41209BF9}" sibTransId="{F3981741-AB61-48D0-B604-CF82A9B17B77}"/>
    <dgm:cxn modelId="{851F0115-6A6E-4D8D-BF23-64AAA0992906}" srcId="{5A281603-D701-4FEE-98ED-D19ABC4AE8D0}" destId="{56DCC335-7D82-4815-A78C-FFB21E89C036}" srcOrd="1" destOrd="0" parTransId="{BFAC29E6-12F9-48C9-A645-F90F3927FD2B}" sibTransId="{FFB89831-876D-4867-A005-5DC856478B0B}"/>
    <dgm:cxn modelId="{B8E556C6-73A7-4F69-878B-2EA087BFF221}" type="presOf" srcId="{2F1B6B80-F76B-4D6A-9CCD-5D429E6923E8}" destId="{41091F50-9D85-4F58-A2B9-B724676D9BAA}" srcOrd="0" destOrd="0" presId="urn:microsoft.com/office/officeart/2005/8/layout/lProcess1"/>
    <dgm:cxn modelId="{472359B1-6831-4873-BB68-CE155F7BED0B}" type="presOf" srcId="{C986E7B2-39E9-4BD2-BC5B-EEBB06A935E3}" destId="{DDCE800A-6001-4875-A9DC-C5C1C8D65BCD}" srcOrd="0" destOrd="0" presId="urn:microsoft.com/office/officeart/2005/8/layout/lProcess1"/>
    <dgm:cxn modelId="{6865A26D-5C1B-4AE8-94FB-9082D0C721BE}" type="presOf" srcId="{7426F817-3C93-4BFE-A64A-4C5DC88AB69B}" destId="{7F98B320-C284-45F8-ABF8-4C5351CC1D05}" srcOrd="0" destOrd="0" presId="urn:microsoft.com/office/officeart/2005/8/layout/lProcess1"/>
    <dgm:cxn modelId="{215A1373-F33F-4AFE-A5B4-B5A6D8113BA1}" srcId="{2F4855AF-22D0-42F6-9AC4-05430BDB7D4B}" destId="{3FE56A58-01B0-4F48-BFD4-658C2146F837}" srcOrd="2" destOrd="0" parTransId="{B021696D-F06C-49B1-B5B0-A1E7F3DB0DD1}" sibTransId="{C986E7B2-39E9-4BD2-BC5B-EEBB06A935E3}"/>
    <dgm:cxn modelId="{AB9E5E72-BED2-48E0-B73E-14C56A2E9CFC}" srcId="{56DCC335-7D82-4815-A78C-FFB21E89C036}" destId="{4EA9040A-325B-41CB-AC7C-2939D33B6F29}" srcOrd="3" destOrd="0" parTransId="{3DB66E48-1C76-4DAB-BEDD-8B5DEAE6077B}" sibTransId="{EC7B8EA2-8959-47AD-B6A1-CBBDA4E91384}"/>
    <dgm:cxn modelId="{36B13CF5-4750-44D1-A4CE-E4DDD98B7676}" type="presParOf" srcId="{FE1C773E-1D00-4210-9668-2CA17D398A93}" destId="{77D2D300-7F6A-493A-B9B9-4BC949D62D93}" srcOrd="0" destOrd="0" presId="urn:microsoft.com/office/officeart/2005/8/layout/lProcess1"/>
    <dgm:cxn modelId="{1B0D17A5-2E8E-4367-9D1A-B10B59DB2098}" type="presParOf" srcId="{77D2D300-7F6A-493A-B9B9-4BC949D62D93}" destId="{8C1A6B36-285B-45AF-B1CF-84A93578E736}" srcOrd="0" destOrd="0" presId="urn:microsoft.com/office/officeart/2005/8/layout/lProcess1"/>
    <dgm:cxn modelId="{974CF12B-49FD-4DF8-BE72-8D9D7EF8F8DA}" type="presParOf" srcId="{77D2D300-7F6A-493A-B9B9-4BC949D62D93}" destId="{41091F50-9D85-4F58-A2B9-B724676D9BAA}" srcOrd="1" destOrd="0" presId="urn:microsoft.com/office/officeart/2005/8/layout/lProcess1"/>
    <dgm:cxn modelId="{798F5813-D6DD-429B-BACD-9BCE9BF1B26D}" type="presParOf" srcId="{77D2D300-7F6A-493A-B9B9-4BC949D62D93}" destId="{37641D39-641C-409D-8497-2E75E368F26C}" srcOrd="2" destOrd="0" presId="urn:microsoft.com/office/officeart/2005/8/layout/lProcess1"/>
    <dgm:cxn modelId="{06085F12-306F-4D7F-9FB0-70E6010E072C}" type="presParOf" srcId="{77D2D300-7F6A-493A-B9B9-4BC949D62D93}" destId="{5695EFF1-8499-4D67-995E-4506F03400AA}" srcOrd="3" destOrd="0" presId="urn:microsoft.com/office/officeart/2005/8/layout/lProcess1"/>
    <dgm:cxn modelId="{31E2335E-20BF-4D12-B08D-80E163BC1578}" type="presParOf" srcId="{77D2D300-7F6A-493A-B9B9-4BC949D62D93}" destId="{3E9B18B3-12EE-4E20-BBDD-1F67BC1E1934}" srcOrd="4" destOrd="0" presId="urn:microsoft.com/office/officeart/2005/8/layout/lProcess1"/>
    <dgm:cxn modelId="{12094C70-12EB-40EF-BDEF-37897BDA66D5}" type="presParOf" srcId="{77D2D300-7F6A-493A-B9B9-4BC949D62D93}" destId="{C6F86842-EDA0-4182-B21F-8433334DC065}" srcOrd="5" destOrd="0" presId="urn:microsoft.com/office/officeart/2005/8/layout/lProcess1"/>
    <dgm:cxn modelId="{6506D601-F68A-4B2B-A5C0-5851C1ED1EAC}" type="presParOf" srcId="{77D2D300-7F6A-493A-B9B9-4BC949D62D93}" destId="{F2C62C48-9314-4D0B-9E7F-3757FEE4FF9B}" srcOrd="6" destOrd="0" presId="urn:microsoft.com/office/officeart/2005/8/layout/lProcess1"/>
    <dgm:cxn modelId="{FA941DD4-5FCC-4796-838D-1DDA06CCB99F}" type="presParOf" srcId="{77D2D300-7F6A-493A-B9B9-4BC949D62D93}" destId="{DDCE800A-6001-4875-A9DC-C5C1C8D65BCD}" srcOrd="7" destOrd="0" presId="urn:microsoft.com/office/officeart/2005/8/layout/lProcess1"/>
    <dgm:cxn modelId="{A4CFB6A8-98C1-4CB8-A31A-FE73E9A07CBA}" type="presParOf" srcId="{77D2D300-7F6A-493A-B9B9-4BC949D62D93}" destId="{CF83714F-E82F-4ABE-BF19-9A042514FFA0}" srcOrd="8" destOrd="0" presId="urn:microsoft.com/office/officeart/2005/8/layout/lProcess1"/>
    <dgm:cxn modelId="{A5EEF39D-9484-458B-B9DB-72413849B712}" type="presParOf" srcId="{FE1C773E-1D00-4210-9668-2CA17D398A93}" destId="{08DC201D-E9AD-4F6F-990E-8731A51C7193}" srcOrd="1" destOrd="0" presId="urn:microsoft.com/office/officeart/2005/8/layout/lProcess1"/>
    <dgm:cxn modelId="{3DAACA97-007E-4353-A9E5-13F153572A71}" type="presParOf" srcId="{FE1C773E-1D00-4210-9668-2CA17D398A93}" destId="{1481CE63-E3B3-440D-A755-FB2D833020FB}" srcOrd="2" destOrd="0" presId="urn:microsoft.com/office/officeart/2005/8/layout/lProcess1"/>
    <dgm:cxn modelId="{31969C57-4DA9-4186-9342-F10A9E24D101}" type="presParOf" srcId="{1481CE63-E3B3-440D-A755-FB2D833020FB}" destId="{E4325610-74B0-4162-BF5D-9923833B308F}" srcOrd="0" destOrd="0" presId="urn:microsoft.com/office/officeart/2005/8/layout/lProcess1"/>
    <dgm:cxn modelId="{2C6B563B-1E5B-4437-85BE-A045D2C82D9D}" type="presParOf" srcId="{1481CE63-E3B3-440D-A755-FB2D833020FB}" destId="{693E37AD-B448-4C3D-BCD6-4BDE32A15628}" srcOrd="1" destOrd="0" presId="urn:microsoft.com/office/officeart/2005/8/layout/lProcess1"/>
    <dgm:cxn modelId="{2291855E-709A-4EB0-B213-773EBBCCD400}" type="presParOf" srcId="{1481CE63-E3B3-440D-A755-FB2D833020FB}" destId="{7F98B320-C284-45F8-ABF8-4C5351CC1D05}" srcOrd="2" destOrd="0" presId="urn:microsoft.com/office/officeart/2005/8/layout/lProcess1"/>
    <dgm:cxn modelId="{95932BD3-61F5-4EEC-94A1-8CBB8E16A109}" type="presParOf" srcId="{1481CE63-E3B3-440D-A755-FB2D833020FB}" destId="{084716FB-260C-4984-B2B7-B6FB808AF17A}" srcOrd="3" destOrd="0" presId="urn:microsoft.com/office/officeart/2005/8/layout/lProcess1"/>
    <dgm:cxn modelId="{AAFF6B42-2DE1-4B3D-897D-684E6E6C32AA}" type="presParOf" srcId="{1481CE63-E3B3-440D-A755-FB2D833020FB}" destId="{D0CE0BC6-9701-4E1B-A1A7-FD3D79553721}" srcOrd="4" destOrd="0" presId="urn:microsoft.com/office/officeart/2005/8/layout/lProcess1"/>
    <dgm:cxn modelId="{C23E94B0-CE2A-4585-A49E-A5C69914DC98}" type="presParOf" srcId="{1481CE63-E3B3-440D-A755-FB2D833020FB}" destId="{0861B7B9-7C57-40F4-B91C-51816D15A60A}" srcOrd="5" destOrd="0" presId="urn:microsoft.com/office/officeart/2005/8/layout/lProcess1"/>
    <dgm:cxn modelId="{C7BA8C86-1487-49DF-A644-9505678DB042}" type="presParOf" srcId="{1481CE63-E3B3-440D-A755-FB2D833020FB}" destId="{EF4A258F-5278-42E3-B413-8212CEDD14B8}" srcOrd="6" destOrd="0" presId="urn:microsoft.com/office/officeart/2005/8/layout/lProcess1"/>
    <dgm:cxn modelId="{34698C0A-7201-41FB-919F-01A58AB63BA0}" type="presParOf" srcId="{1481CE63-E3B3-440D-A755-FB2D833020FB}" destId="{2219AE27-B609-44D0-9C5F-ACB85AAE605D}" srcOrd="7" destOrd="0" presId="urn:microsoft.com/office/officeart/2005/8/layout/lProcess1"/>
    <dgm:cxn modelId="{F72975BA-93DE-48DB-A460-AFE7191B5319}" type="presParOf" srcId="{1481CE63-E3B3-440D-A755-FB2D833020FB}" destId="{F8EC8905-9B56-436C-8D2C-3E70E230BE3D}" srcOrd="8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F4E8E3-0562-4C36-84DE-1E115D2332B7}">
      <dsp:nvSpPr>
        <dsp:cNvPr id="0" name=""/>
        <dsp:cNvSpPr/>
      </dsp:nvSpPr>
      <dsp:spPr>
        <a:xfrm>
          <a:off x="1" y="0"/>
          <a:ext cx="3685501" cy="1152000"/>
        </a:xfrm>
        <a:prstGeom prst="rect">
          <a:avLst/>
        </a:prstGeom>
        <a:solidFill>
          <a:srgbClr val="D0105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Régime d’auto-assurance obligatoire pour les fonctionnaires</a:t>
          </a:r>
          <a:endParaRPr lang="fr-FR" sz="1800" kern="1200" dirty="0"/>
        </a:p>
      </dsp:txBody>
      <dsp:txXfrm>
        <a:off x="1" y="0"/>
        <a:ext cx="3685501" cy="1152000"/>
      </dsp:txXfrm>
    </dsp:sp>
    <dsp:sp modelId="{0EC0E0A6-A351-4720-A9D1-E8F4B0B7B2B3}">
      <dsp:nvSpPr>
        <dsp:cNvPr id="0" name=""/>
        <dsp:cNvSpPr/>
      </dsp:nvSpPr>
      <dsp:spPr>
        <a:xfrm>
          <a:off x="38" y="1155686"/>
          <a:ext cx="3685501" cy="1756800"/>
        </a:xfrm>
        <a:prstGeom prst="rect">
          <a:avLst/>
        </a:prstGeom>
        <a:solidFill>
          <a:srgbClr val="FF6699">
            <a:alpha val="89804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kern="1200" dirty="0" smtClean="0"/>
            <a:t>L’employeur assure la charge et la gestion de l’ARE</a:t>
          </a:r>
          <a:endParaRPr lang="fr-FR" sz="1800" kern="1200" dirty="0"/>
        </a:p>
      </dsp:txBody>
      <dsp:txXfrm>
        <a:off x="38" y="1155686"/>
        <a:ext cx="3685501" cy="1756800"/>
      </dsp:txXfrm>
    </dsp:sp>
    <dsp:sp modelId="{C1AF6F89-C349-4C4C-9A28-36E0B41A1437}">
      <dsp:nvSpPr>
        <dsp:cNvPr id="0" name=""/>
        <dsp:cNvSpPr/>
      </dsp:nvSpPr>
      <dsp:spPr>
        <a:xfrm>
          <a:off x="4201473" y="0"/>
          <a:ext cx="3685501" cy="1152000"/>
        </a:xfrm>
        <a:prstGeom prst="rect">
          <a:avLst/>
        </a:prstGeom>
        <a:solidFill>
          <a:srgbClr val="EF9205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Adhésion au régime d’assurance chômage pour les </a:t>
          </a:r>
          <a:r>
            <a:rPr lang="fr-FR" sz="1800" kern="1200" dirty="0" err="1" smtClean="0"/>
            <a:t>agent.e.s</a:t>
          </a:r>
          <a:r>
            <a:rPr lang="fr-FR" sz="1800" kern="1200" dirty="0" smtClean="0"/>
            <a:t> </a:t>
          </a:r>
          <a:r>
            <a:rPr lang="fr-FR" sz="1800" kern="1200" dirty="0" err="1" smtClean="0"/>
            <a:t>contractuel.le.s</a:t>
          </a:r>
          <a:r>
            <a:rPr lang="fr-FR" sz="1800" kern="1200" dirty="0" smtClean="0"/>
            <a:t> de droit public</a:t>
          </a:r>
          <a:endParaRPr lang="fr-FR" sz="1800" kern="1200" dirty="0"/>
        </a:p>
      </dsp:txBody>
      <dsp:txXfrm>
        <a:off x="4201473" y="0"/>
        <a:ext cx="3685501" cy="1152000"/>
      </dsp:txXfrm>
    </dsp:sp>
    <dsp:sp modelId="{BEBE95E9-8EC1-42C1-9843-9B4257CD872D}">
      <dsp:nvSpPr>
        <dsp:cNvPr id="0" name=""/>
        <dsp:cNvSpPr/>
      </dsp:nvSpPr>
      <dsp:spPr>
        <a:xfrm>
          <a:off x="4201510" y="1155686"/>
          <a:ext cx="3685501" cy="1756800"/>
        </a:xfrm>
        <a:prstGeom prst="rect">
          <a:avLst/>
        </a:prstGeom>
        <a:solidFill>
          <a:schemeClr val="accent4">
            <a:lumMod val="60000"/>
            <a:lumOff val="40000"/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kern="1200" dirty="0" smtClean="0"/>
            <a:t>Choix pour l’employeur d’adhérer au régime d’assurance chômage ou de conserver le système d’auto-assurance</a:t>
          </a:r>
          <a:endParaRPr lang="fr-FR" sz="1800" kern="1200" dirty="0"/>
        </a:p>
      </dsp:txBody>
      <dsp:txXfrm>
        <a:off x="4201510" y="1155686"/>
        <a:ext cx="3685501" cy="17568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6E91D0-D79C-470D-BDE1-7F22682BE9F0}">
      <dsp:nvSpPr>
        <dsp:cNvPr id="0" name=""/>
        <dsp:cNvSpPr/>
      </dsp:nvSpPr>
      <dsp:spPr>
        <a:xfrm>
          <a:off x="38505" y="534629"/>
          <a:ext cx="2282425" cy="1369455"/>
        </a:xfrm>
        <a:prstGeom prst="rect">
          <a:avLst/>
        </a:prstGeom>
        <a:solidFill>
          <a:srgbClr val="D01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>
              <a:effectLst/>
              <a:latin typeface="Barlow Condensed" panose="020B0604020202020204" pitchFamily="2" charset="0"/>
              <a:ea typeface="Calibri" panose="020F0502020204030204" pitchFamily="34" charset="0"/>
            </a:rPr>
            <a:t>Avoir perdu involontairement </a:t>
          </a:r>
          <a:r>
            <a:rPr lang="fr-FR" sz="1600" kern="1200" dirty="0" smtClean="0">
              <a:latin typeface="Barlow Condensed" panose="020B0604020202020204" pitchFamily="2" charset="0"/>
              <a:ea typeface="Calibri" panose="020F0502020204030204" pitchFamily="34" charset="0"/>
            </a:rPr>
            <a:t>leur</a:t>
          </a:r>
          <a:r>
            <a:rPr lang="fr-FR" sz="1600" kern="1200" dirty="0" smtClean="0">
              <a:effectLst/>
              <a:latin typeface="Barlow Condensed" panose="020B0604020202020204" pitchFamily="2" charset="0"/>
              <a:ea typeface="Calibri" panose="020F0502020204030204" pitchFamily="34" charset="0"/>
            </a:rPr>
            <a:t> emploi </a:t>
          </a:r>
          <a:endParaRPr lang="fr-FR" sz="1600" kern="1200" dirty="0"/>
        </a:p>
      </dsp:txBody>
      <dsp:txXfrm>
        <a:off x="38505" y="534629"/>
        <a:ext cx="2282425" cy="1369455"/>
      </dsp:txXfrm>
    </dsp:sp>
    <dsp:sp modelId="{4C7D6951-3386-4E7F-867F-4E4DA7B220E3}">
      <dsp:nvSpPr>
        <dsp:cNvPr id="0" name=""/>
        <dsp:cNvSpPr/>
      </dsp:nvSpPr>
      <dsp:spPr>
        <a:xfrm>
          <a:off x="2513544" y="534629"/>
          <a:ext cx="2282425" cy="1369455"/>
        </a:xfrm>
        <a:prstGeom prst="rect">
          <a:avLst/>
        </a:prstGeom>
        <a:solidFill>
          <a:srgbClr val="EF9205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>
              <a:effectLst/>
              <a:latin typeface="Barlow Condensed" panose="020B0604020202020204" pitchFamily="2" charset="0"/>
              <a:ea typeface="Calibri" panose="020F0502020204030204" pitchFamily="34" charset="0"/>
            </a:rPr>
            <a:t>Être inscrit comme demandeur d’emploi </a:t>
          </a:r>
          <a:endParaRPr lang="fr-FR" sz="1600" kern="1200" dirty="0">
            <a:effectLst/>
            <a:latin typeface="Barlow Condensed" panose="020B0604020202020204" pitchFamily="2" charset="0"/>
            <a:ea typeface="Calibri" panose="020F0502020204030204" pitchFamily="34" charset="0"/>
          </a:endParaRPr>
        </a:p>
      </dsp:txBody>
      <dsp:txXfrm>
        <a:off x="2513544" y="534629"/>
        <a:ext cx="2282425" cy="1369455"/>
      </dsp:txXfrm>
    </dsp:sp>
    <dsp:sp modelId="{202F88F1-EAF3-4A62-9FDC-FC33BC8F78A1}">
      <dsp:nvSpPr>
        <dsp:cNvPr id="0" name=""/>
        <dsp:cNvSpPr/>
      </dsp:nvSpPr>
      <dsp:spPr>
        <a:xfrm>
          <a:off x="5024212" y="534629"/>
          <a:ext cx="2282425" cy="1369455"/>
        </a:xfrm>
        <a:prstGeom prst="rect">
          <a:avLst/>
        </a:prstGeom>
        <a:solidFill>
          <a:srgbClr val="4C4C4C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>
              <a:effectLst/>
              <a:latin typeface="Barlow Condensed" panose="020B0604020202020204" pitchFamily="2" charset="0"/>
              <a:ea typeface="Calibri" panose="020F0502020204030204" pitchFamily="34" charset="0"/>
            </a:rPr>
            <a:t>Être à la recherche effective et permanente d’un emploi </a:t>
          </a:r>
          <a:endParaRPr lang="fr-FR" sz="1600" kern="1200" dirty="0">
            <a:effectLst/>
            <a:latin typeface="Barlow Condensed" panose="020B0604020202020204" pitchFamily="2" charset="0"/>
            <a:ea typeface="Calibri" panose="020F0502020204030204" pitchFamily="34" charset="0"/>
          </a:endParaRPr>
        </a:p>
      </dsp:txBody>
      <dsp:txXfrm>
        <a:off x="5024212" y="534629"/>
        <a:ext cx="2282425" cy="1369455"/>
      </dsp:txXfrm>
    </dsp:sp>
    <dsp:sp modelId="{863744E8-9961-4518-B435-DFC8BA3908F1}">
      <dsp:nvSpPr>
        <dsp:cNvPr id="0" name=""/>
        <dsp:cNvSpPr/>
      </dsp:nvSpPr>
      <dsp:spPr>
        <a:xfrm>
          <a:off x="7537756" y="544023"/>
          <a:ext cx="2282425" cy="1369455"/>
        </a:xfrm>
        <a:prstGeom prst="rect">
          <a:avLst/>
        </a:prstGeom>
        <a:solidFill>
          <a:srgbClr val="D01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>
              <a:effectLst/>
              <a:latin typeface="Barlow Condensed" panose="020B0604020202020204" pitchFamily="2" charset="0"/>
              <a:ea typeface="Calibri" panose="020F0502020204030204" pitchFamily="34" charset="0"/>
            </a:rPr>
            <a:t>Justifier d'une certaine durée d'affiliation, qui détermine la durée d'indemnisation ouverte</a:t>
          </a:r>
          <a:endParaRPr lang="fr-FR" sz="1600" kern="1200" dirty="0">
            <a:effectLst/>
            <a:latin typeface="Barlow Condensed" panose="020B0604020202020204" pitchFamily="2" charset="0"/>
            <a:ea typeface="Calibri" panose="020F0502020204030204" pitchFamily="34" charset="0"/>
          </a:endParaRPr>
        </a:p>
      </dsp:txBody>
      <dsp:txXfrm>
        <a:off x="7537756" y="544023"/>
        <a:ext cx="2282425" cy="1369455"/>
      </dsp:txXfrm>
    </dsp:sp>
    <dsp:sp modelId="{A3B1DED5-4696-47AC-B09A-68BFD6DB336E}">
      <dsp:nvSpPr>
        <dsp:cNvPr id="0" name=""/>
        <dsp:cNvSpPr/>
      </dsp:nvSpPr>
      <dsp:spPr>
        <a:xfrm>
          <a:off x="1218462" y="2132327"/>
          <a:ext cx="2282425" cy="1369455"/>
        </a:xfrm>
        <a:prstGeom prst="rect">
          <a:avLst/>
        </a:prstGeom>
        <a:solidFill>
          <a:srgbClr val="EF9205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smtClean="0">
              <a:latin typeface="Barlow Condensed" panose="020B0604020202020204" pitchFamily="2" charset="0"/>
              <a:ea typeface="Calibri" panose="020F0502020204030204" pitchFamily="34" charset="0"/>
            </a:rPr>
            <a:t> </a:t>
          </a:r>
          <a:r>
            <a:rPr lang="fr-FR" sz="1600" kern="1200" smtClean="0">
              <a:effectLst/>
              <a:latin typeface="Barlow Condensed" panose="020B0604020202020204" pitchFamily="2" charset="0"/>
              <a:ea typeface="Calibri" panose="020F0502020204030204" pitchFamily="34" charset="0"/>
            </a:rPr>
            <a:t>Ne pas avoir atteint l’âge de la retraite et validé tous les trimestres </a:t>
          </a:r>
          <a:endParaRPr lang="fr-FR" sz="1600" kern="1200" dirty="0">
            <a:effectLst/>
            <a:latin typeface="Barlow Condensed" panose="020B0604020202020204" pitchFamily="2" charset="0"/>
            <a:ea typeface="Calibri" panose="020F0502020204030204" pitchFamily="34" charset="0"/>
          </a:endParaRPr>
        </a:p>
      </dsp:txBody>
      <dsp:txXfrm>
        <a:off x="1218462" y="2132327"/>
        <a:ext cx="2282425" cy="1369455"/>
      </dsp:txXfrm>
    </dsp:sp>
    <dsp:sp modelId="{42A24083-5B72-43C3-B3FC-C4CA7BDC9A08}">
      <dsp:nvSpPr>
        <dsp:cNvPr id="0" name=""/>
        <dsp:cNvSpPr/>
      </dsp:nvSpPr>
      <dsp:spPr>
        <a:xfrm>
          <a:off x="3729130" y="2132327"/>
          <a:ext cx="2282425" cy="1369455"/>
        </a:xfrm>
        <a:prstGeom prst="rect">
          <a:avLst/>
        </a:prstGeom>
        <a:solidFill>
          <a:srgbClr val="4C4C4C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>
              <a:effectLst/>
              <a:latin typeface="Barlow Condensed" panose="020B0604020202020204" pitchFamily="2" charset="0"/>
              <a:ea typeface="Calibri" panose="020F0502020204030204" pitchFamily="34" charset="0"/>
            </a:rPr>
            <a:t>Être physiquement apte à l’exercice d’un emploi (au regard des conditions du code du travail) </a:t>
          </a:r>
          <a:endParaRPr lang="fr-FR" sz="1600" kern="1200" dirty="0">
            <a:effectLst/>
            <a:latin typeface="Barlow Condensed" panose="020B0604020202020204" pitchFamily="2" charset="0"/>
            <a:ea typeface="Calibri" panose="020F0502020204030204" pitchFamily="34" charset="0"/>
          </a:endParaRPr>
        </a:p>
      </dsp:txBody>
      <dsp:txXfrm>
        <a:off x="3729130" y="2132327"/>
        <a:ext cx="2282425" cy="1369455"/>
      </dsp:txXfrm>
    </dsp:sp>
    <dsp:sp modelId="{6B1E549D-5BF2-4962-97F6-502311120B94}">
      <dsp:nvSpPr>
        <dsp:cNvPr id="0" name=""/>
        <dsp:cNvSpPr/>
      </dsp:nvSpPr>
      <dsp:spPr>
        <a:xfrm>
          <a:off x="6330091" y="2148233"/>
          <a:ext cx="2361922" cy="1344955"/>
        </a:xfrm>
        <a:prstGeom prst="rect">
          <a:avLst/>
        </a:prstGeom>
        <a:solidFill>
          <a:srgbClr val="D01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>
              <a:effectLst/>
              <a:latin typeface="Barlow Condensed" panose="020B0604020202020204" pitchFamily="2" charset="0"/>
              <a:ea typeface="Calibri" panose="020F0502020204030204" pitchFamily="34" charset="0"/>
            </a:rPr>
            <a:t>Résider en Métropole, dans les DOM ou dans les collectivités d’Outre-Mer</a:t>
          </a:r>
          <a:endParaRPr lang="fr-FR" sz="1600" kern="1200" dirty="0">
            <a:effectLst/>
            <a:latin typeface="Barlow Condensed" panose="020B0604020202020204" pitchFamily="2" charset="0"/>
            <a:ea typeface="Calibri" panose="020F0502020204030204" pitchFamily="34" charset="0"/>
          </a:endParaRPr>
        </a:p>
      </dsp:txBody>
      <dsp:txXfrm>
        <a:off x="6330091" y="2148233"/>
        <a:ext cx="2361922" cy="13449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D6CEEF-3380-4A87-9A4C-CC3D2F019461}">
      <dsp:nvSpPr>
        <dsp:cNvPr id="0" name=""/>
        <dsp:cNvSpPr/>
      </dsp:nvSpPr>
      <dsp:spPr>
        <a:xfrm>
          <a:off x="6207" y="0"/>
          <a:ext cx="1307144" cy="2943696"/>
        </a:xfrm>
        <a:prstGeom prst="roundRect">
          <a:avLst>
            <a:gd name="adj" fmla="val 10000"/>
          </a:avLst>
        </a:prstGeom>
        <a:solidFill>
          <a:srgbClr val="D01050"/>
        </a:solidFill>
        <a:ln>
          <a:solidFill>
            <a:srgbClr val="D01050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>
              <a:solidFill>
                <a:schemeClr val="bg1"/>
              </a:solidFill>
              <a:latin typeface="Barlow Condensed" panose="020B0604020202020204" pitchFamily="2" charset="0"/>
            </a:rPr>
            <a:t>Radiation d’office des cadres et licenciement (sauf abandon de poste) </a:t>
          </a:r>
          <a:br>
            <a:rPr lang="fr-FR" sz="1600" kern="1200" dirty="0" smtClean="0">
              <a:solidFill>
                <a:schemeClr val="bg1"/>
              </a:solidFill>
              <a:latin typeface="Barlow Condensed" panose="020B0604020202020204" pitchFamily="2" charset="0"/>
            </a:rPr>
          </a:br>
          <a:r>
            <a:rPr lang="fr-FR" sz="1600" kern="1200" dirty="0" err="1" smtClean="0">
              <a:solidFill>
                <a:srgbClr val="EF9205"/>
              </a:solidFill>
              <a:latin typeface="Barlow Condensed" panose="020B0604020202020204" pitchFamily="2" charset="0"/>
            </a:rPr>
            <a:t>cf</a:t>
          </a:r>
          <a:r>
            <a:rPr lang="fr-FR" sz="1600" kern="1200" dirty="0" smtClean="0">
              <a:solidFill>
                <a:srgbClr val="EF9205"/>
              </a:solidFill>
              <a:latin typeface="Barlow Condensed" panose="020B0604020202020204" pitchFamily="2" charset="0"/>
            </a:rPr>
            <a:t> ci-après</a:t>
          </a:r>
          <a:endParaRPr lang="fr-FR" sz="1600" kern="1200" dirty="0">
            <a:solidFill>
              <a:srgbClr val="EF9205"/>
            </a:solidFill>
          </a:endParaRPr>
        </a:p>
      </dsp:txBody>
      <dsp:txXfrm>
        <a:off x="44492" y="38285"/>
        <a:ext cx="1230574" cy="2867126"/>
      </dsp:txXfrm>
    </dsp:sp>
    <dsp:sp modelId="{7EB8C57A-D27F-4976-9A88-EE2147F9E51C}">
      <dsp:nvSpPr>
        <dsp:cNvPr id="0" name=""/>
        <dsp:cNvSpPr/>
      </dsp:nvSpPr>
      <dsp:spPr>
        <a:xfrm>
          <a:off x="1532952" y="0"/>
          <a:ext cx="1307144" cy="2943696"/>
        </a:xfrm>
        <a:prstGeom prst="roundRect">
          <a:avLst>
            <a:gd name="adj" fmla="val 10000"/>
          </a:avLst>
        </a:prstGeom>
        <a:solidFill>
          <a:srgbClr val="EF9205"/>
        </a:solidFill>
        <a:ln>
          <a:solidFill>
            <a:srgbClr val="EF9205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>
              <a:solidFill>
                <a:schemeClr val="bg1"/>
              </a:solidFill>
              <a:latin typeface="Barlow Condensed" panose="020B0604020202020204" pitchFamily="2" charset="0"/>
            </a:rPr>
            <a:t>Démission légitime (liste restrictive) </a:t>
          </a:r>
          <a:endParaRPr lang="fr-FR" sz="1600" kern="1200" dirty="0" smtClean="0">
            <a:solidFill>
              <a:schemeClr val="bg1"/>
            </a:solidFill>
            <a:latin typeface="Barlow Condensed" panose="020B0604020202020204" pitchFamily="2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err="1" smtClean="0">
              <a:solidFill>
                <a:srgbClr val="D01050"/>
              </a:solidFill>
              <a:latin typeface="Barlow Condensed" panose="020B0604020202020204" pitchFamily="2" charset="0"/>
            </a:rPr>
            <a:t>cf</a:t>
          </a:r>
          <a:r>
            <a:rPr lang="fr-FR" sz="1600" kern="1200" dirty="0" smtClean="0">
              <a:solidFill>
                <a:schemeClr val="bg1"/>
              </a:solidFill>
              <a:latin typeface="Barlow Condensed" panose="020B0604020202020204" pitchFamily="2" charset="0"/>
            </a:rPr>
            <a:t> </a:t>
          </a:r>
          <a:r>
            <a:rPr lang="fr-FR" sz="1600" kern="1200" dirty="0" smtClean="0">
              <a:solidFill>
                <a:srgbClr val="D01050"/>
              </a:solidFill>
              <a:latin typeface="Barlow Condensed" panose="020B0604020202020204" pitchFamily="2" charset="0"/>
            </a:rPr>
            <a:t>ci-après</a:t>
          </a:r>
          <a:endParaRPr lang="fr-FR" sz="1600" kern="1200" dirty="0">
            <a:solidFill>
              <a:srgbClr val="D01050"/>
            </a:solidFill>
            <a:latin typeface="Barlow Condensed" panose="020B0604020202020204" pitchFamily="2" charset="0"/>
          </a:endParaRPr>
        </a:p>
      </dsp:txBody>
      <dsp:txXfrm>
        <a:off x="1571237" y="38285"/>
        <a:ext cx="1230574" cy="2867126"/>
      </dsp:txXfrm>
    </dsp:sp>
    <dsp:sp modelId="{03B011DC-76ED-4211-B5E9-B2443A0CBC30}">
      <dsp:nvSpPr>
        <dsp:cNvPr id="0" name=""/>
        <dsp:cNvSpPr/>
      </dsp:nvSpPr>
      <dsp:spPr>
        <a:xfrm>
          <a:off x="3059697" y="0"/>
          <a:ext cx="1307144" cy="2943696"/>
        </a:xfrm>
        <a:prstGeom prst="roundRect">
          <a:avLst>
            <a:gd name="adj" fmla="val 10000"/>
          </a:avLst>
        </a:prstGeom>
        <a:solidFill>
          <a:srgbClr val="D01050"/>
        </a:solidFill>
        <a:ln>
          <a:solidFill>
            <a:srgbClr val="D01050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>
              <a:solidFill>
                <a:schemeClr val="bg1"/>
              </a:solidFill>
              <a:latin typeface="Barlow Condensed" panose="020B0604020202020204" pitchFamily="2" charset="0"/>
            </a:rPr>
            <a:t>Fin de contrat (au terme ou au cours de la période d'essai) et non renouvellement, à l'initiative de l'employeur</a:t>
          </a:r>
          <a:endParaRPr lang="fr-FR" sz="1600" kern="1200" dirty="0">
            <a:solidFill>
              <a:schemeClr val="bg1"/>
            </a:solidFill>
            <a:latin typeface="Barlow Condensed" panose="020B0604020202020204" pitchFamily="2" charset="0"/>
          </a:endParaRPr>
        </a:p>
      </dsp:txBody>
      <dsp:txXfrm>
        <a:off x="3097982" y="38285"/>
        <a:ext cx="1230574" cy="2867126"/>
      </dsp:txXfrm>
    </dsp:sp>
    <dsp:sp modelId="{E6ED0B35-31CA-468F-A518-4220DD135D8F}">
      <dsp:nvSpPr>
        <dsp:cNvPr id="0" name=""/>
        <dsp:cNvSpPr/>
      </dsp:nvSpPr>
      <dsp:spPr>
        <a:xfrm>
          <a:off x="4586441" y="0"/>
          <a:ext cx="1307144" cy="2943696"/>
        </a:xfrm>
        <a:prstGeom prst="roundRect">
          <a:avLst>
            <a:gd name="adj" fmla="val 10000"/>
          </a:avLst>
        </a:prstGeom>
        <a:solidFill>
          <a:srgbClr val="EF9205"/>
        </a:solidFill>
        <a:ln>
          <a:solidFill>
            <a:srgbClr val="EF9205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smtClean="0">
              <a:solidFill>
                <a:schemeClr val="bg1"/>
              </a:solidFill>
              <a:latin typeface="Barlow Condensed" panose="020B0604020202020204" pitchFamily="2" charset="0"/>
            </a:rPr>
            <a:t>Placement d’office en disponibilité ou en congé d’office non rémunéré, pour raison de santé </a:t>
          </a:r>
          <a:endParaRPr lang="fr-FR" sz="1600" kern="1200" dirty="0">
            <a:solidFill>
              <a:schemeClr val="bg1"/>
            </a:solidFill>
            <a:latin typeface="Barlow Condensed" panose="020B0604020202020204" pitchFamily="2" charset="0"/>
          </a:endParaRPr>
        </a:p>
      </dsp:txBody>
      <dsp:txXfrm>
        <a:off x="4624726" y="38285"/>
        <a:ext cx="1230574" cy="2867126"/>
      </dsp:txXfrm>
    </dsp:sp>
    <dsp:sp modelId="{57BF78EC-5BD1-4FE6-8530-CB695903ABCE}">
      <dsp:nvSpPr>
        <dsp:cNvPr id="0" name=""/>
        <dsp:cNvSpPr/>
      </dsp:nvSpPr>
      <dsp:spPr>
        <a:xfrm>
          <a:off x="6113186" y="0"/>
          <a:ext cx="1307144" cy="2943696"/>
        </a:xfrm>
        <a:prstGeom prst="roundRect">
          <a:avLst>
            <a:gd name="adj" fmla="val 10000"/>
          </a:avLst>
        </a:prstGeom>
        <a:solidFill>
          <a:srgbClr val="D01050"/>
        </a:solidFill>
        <a:ln>
          <a:solidFill>
            <a:srgbClr val="D01050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smtClean="0">
              <a:solidFill>
                <a:schemeClr val="bg1"/>
              </a:solidFill>
              <a:latin typeface="Barlow Condensed" panose="020B0604020202020204" pitchFamily="2" charset="0"/>
            </a:rPr>
            <a:t>Maintien en disponibilité en cas d'impossibilité de réintégration</a:t>
          </a:r>
          <a:endParaRPr lang="fr-FR" sz="1600" kern="1200" dirty="0">
            <a:solidFill>
              <a:schemeClr val="bg1"/>
            </a:solidFill>
            <a:latin typeface="Barlow Condensed" panose="020B0604020202020204" pitchFamily="2" charset="0"/>
          </a:endParaRPr>
        </a:p>
      </dsp:txBody>
      <dsp:txXfrm>
        <a:off x="6151471" y="38285"/>
        <a:ext cx="1230574" cy="2867126"/>
      </dsp:txXfrm>
    </dsp:sp>
    <dsp:sp modelId="{2019AB2F-A615-43D0-BDB3-C32AF679E507}">
      <dsp:nvSpPr>
        <dsp:cNvPr id="0" name=""/>
        <dsp:cNvSpPr/>
      </dsp:nvSpPr>
      <dsp:spPr>
        <a:xfrm>
          <a:off x="7639930" y="0"/>
          <a:ext cx="1307144" cy="2943696"/>
        </a:xfrm>
        <a:prstGeom prst="roundRect">
          <a:avLst>
            <a:gd name="adj" fmla="val 10000"/>
          </a:avLst>
        </a:prstGeom>
        <a:solidFill>
          <a:srgbClr val="EF9205"/>
        </a:solidFill>
        <a:ln>
          <a:solidFill>
            <a:srgbClr val="EF9205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smtClean="0">
              <a:solidFill>
                <a:schemeClr val="bg1"/>
              </a:solidFill>
              <a:latin typeface="Barlow Condensed" panose="020B0604020202020204" pitchFamily="2" charset="0"/>
            </a:rPr>
            <a:t>Rupture conventionnelle et démission avec indemnité de départ volontaire dans le cadre d'une restructuration</a:t>
          </a:r>
          <a:endParaRPr lang="fr-FR" sz="1600" kern="1200" dirty="0">
            <a:solidFill>
              <a:schemeClr val="bg1"/>
            </a:solidFill>
            <a:latin typeface="Barlow Condensed" panose="020B0604020202020204" pitchFamily="2" charset="0"/>
          </a:endParaRPr>
        </a:p>
      </dsp:txBody>
      <dsp:txXfrm>
        <a:off x="7678215" y="38285"/>
        <a:ext cx="1230574" cy="28671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CDC221-4205-4AE7-9990-DCE31748BDF7}">
      <dsp:nvSpPr>
        <dsp:cNvPr id="0" name=""/>
        <dsp:cNvSpPr/>
      </dsp:nvSpPr>
      <dsp:spPr>
        <a:xfrm>
          <a:off x="5232" y="674946"/>
          <a:ext cx="2379312" cy="1389019"/>
        </a:xfrm>
        <a:prstGeom prst="roundRect">
          <a:avLst>
            <a:gd name="adj" fmla="val 10000"/>
          </a:avLst>
        </a:prstGeom>
        <a:solidFill>
          <a:srgbClr val="D01050"/>
        </a:solidFill>
        <a:ln w="12700" cap="flat" cmpd="sng" algn="ctr">
          <a:solidFill>
            <a:srgbClr val="D01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Barlow Condensed" panose="00000506000000000000" pitchFamily="2" charset="0"/>
            </a:rPr>
            <a:t>Perte volontaire d’emploi = non versement de l’ARE</a:t>
          </a:r>
          <a:endParaRPr lang="fr-FR" sz="1400" kern="1200" dirty="0">
            <a:latin typeface="Barlow Condensed" panose="00000506000000000000" pitchFamily="2" charset="0"/>
          </a:endParaRPr>
        </a:p>
      </dsp:txBody>
      <dsp:txXfrm>
        <a:off x="5232" y="674946"/>
        <a:ext cx="2379312" cy="926012"/>
      </dsp:txXfrm>
    </dsp:sp>
    <dsp:sp modelId="{6A2D583C-A686-4998-BB4D-69B0F22D47ED}">
      <dsp:nvSpPr>
        <dsp:cNvPr id="0" name=""/>
        <dsp:cNvSpPr/>
      </dsp:nvSpPr>
      <dsp:spPr>
        <a:xfrm>
          <a:off x="388110" y="1304459"/>
          <a:ext cx="2379312" cy="21168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4C4C4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 </a:t>
          </a:r>
          <a:r>
            <a:rPr lang="fr-FR" sz="1400" kern="1200" dirty="0" smtClean="0">
              <a:latin typeface="Barlow Condensed" panose="020B0604020202020204" pitchFamily="2" charset="0"/>
            </a:rPr>
            <a:t>Cas particulier : </a:t>
          </a:r>
          <a:r>
            <a:rPr lang="fr-FR" sz="1400" kern="1200" dirty="0" smtClean="0"/>
            <a:t>à </a:t>
          </a:r>
          <a:r>
            <a:rPr lang="fr-FR" sz="1400" kern="1200" dirty="0" smtClean="0">
              <a:latin typeface="Barlow Condensed" panose="020B0604020202020204" pitchFamily="2" charset="0"/>
            </a:rPr>
            <a:t>la suite d’une perte volontaire d’emploi, l’allocataire pourra le cas échéant être </a:t>
          </a:r>
          <a:r>
            <a:rPr lang="fr-FR" sz="1400" kern="1200" dirty="0" err="1" smtClean="0">
              <a:latin typeface="Barlow Condensed" panose="020B0604020202020204" pitchFamily="2" charset="0"/>
            </a:rPr>
            <a:t>indemnisé.e</a:t>
          </a:r>
          <a:r>
            <a:rPr lang="fr-FR" sz="1400" kern="1200" dirty="0" smtClean="0">
              <a:latin typeface="Barlow Condensed" panose="020B0604020202020204" pitchFamily="2" charset="0"/>
            </a:rPr>
            <a:t>, s’il/elle justifie d’une reprise d’emploi d’au moins 65 jours travaillés ou 455 heures et à condition que la nouvelle perte d’emploi ne soit pas volontaire. </a:t>
          </a:r>
          <a:endParaRPr lang="fr-FR" sz="1400" kern="1200" dirty="0"/>
        </a:p>
      </dsp:txBody>
      <dsp:txXfrm>
        <a:off x="450109" y="1366458"/>
        <a:ext cx="2255314" cy="1992802"/>
      </dsp:txXfrm>
    </dsp:sp>
    <dsp:sp modelId="{343798D9-8AE5-49BD-9564-038BA9F71DFC}">
      <dsp:nvSpPr>
        <dsp:cNvPr id="0" name=""/>
        <dsp:cNvSpPr/>
      </dsp:nvSpPr>
      <dsp:spPr>
        <a:xfrm>
          <a:off x="2745240" y="841762"/>
          <a:ext cx="764673" cy="592380"/>
        </a:xfrm>
        <a:prstGeom prst="rightArrow">
          <a:avLst>
            <a:gd name="adj1" fmla="val 60000"/>
            <a:gd name="adj2" fmla="val 50000"/>
          </a:avLst>
        </a:prstGeom>
        <a:solidFill>
          <a:srgbClr val="4C4C4C"/>
        </a:solidFill>
        <a:ln>
          <a:solidFill>
            <a:srgbClr val="4C4C4C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100" kern="1200"/>
        </a:p>
      </dsp:txBody>
      <dsp:txXfrm>
        <a:off x="2745240" y="960238"/>
        <a:ext cx="586959" cy="355428"/>
      </dsp:txXfrm>
    </dsp:sp>
    <dsp:sp modelId="{FF4D17A1-49F0-41F8-9695-2F77E3D6DF58}">
      <dsp:nvSpPr>
        <dsp:cNvPr id="0" name=""/>
        <dsp:cNvSpPr/>
      </dsp:nvSpPr>
      <dsp:spPr>
        <a:xfrm>
          <a:off x="3827326" y="674946"/>
          <a:ext cx="2379312" cy="1389019"/>
        </a:xfrm>
        <a:prstGeom prst="roundRect">
          <a:avLst>
            <a:gd name="adj" fmla="val 10000"/>
          </a:avLst>
        </a:prstGeom>
        <a:solidFill>
          <a:srgbClr val="D01050"/>
        </a:solidFill>
        <a:ln w="12700" cap="flat" cmpd="sng" algn="ctr">
          <a:solidFill>
            <a:srgbClr val="D01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Barlow Condensed" panose="00000506000000000000" pitchFamily="2" charset="0"/>
            </a:rPr>
            <a:t>Réexamen de la situation, vérification de la volonté claire de l’</a:t>
          </a:r>
          <a:r>
            <a:rPr lang="fr-FR" sz="1400" kern="1200" dirty="0" err="1" smtClean="0">
              <a:latin typeface="Barlow Condensed" panose="00000506000000000000" pitchFamily="2" charset="0"/>
            </a:rPr>
            <a:t>agent.e</a:t>
          </a:r>
          <a:r>
            <a:rPr lang="fr-FR" sz="1400" kern="1200" dirty="0" smtClean="0">
              <a:latin typeface="Barlow Condensed" panose="00000506000000000000" pitchFamily="2" charset="0"/>
            </a:rPr>
            <a:t> de se réinsérer professionnellement</a:t>
          </a:r>
          <a:endParaRPr lang="fr-FR" sz="1400" kern="1200" dirty="0">
            <a:latin typeface="Barlow Condensed" panose="00000506000000000000" pitchFamily="2" charset="0"/>
          </a:endParaRPr>
        </a:p>
      </dsp:txBody>
      <dsp:txXfrm>
        <a:off x="3827326" y="674946"/>
        <a:ext cx="2379312" cy="926012"/>
      </dsp:txXfrm>
    </dsp:sp>
    <dsp:sp modelId="{BAA956A8-6D2C-4293-BFB4-5AFC99B5577E}">
      <dsp:nvSpPr>
        <dsp:cNvPr id="0" name=""/>
        <dsp:cNvSpPr/>
      </dsp:nvSpPr>
      <dsp:spPr>
        <a:xfrm>
          <a:off x="4314655" y="1600959"/>
          <a:ext cx="2379312" cy="2116800"/>
        </a:xfrm>
        <a:prstGeom prst="roundRect">
          <a:avLst>
            <a:gd name="adj" fmla="val 10000"/>
          </a:avLst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776B44-6CE7-48C8-83B9-310325742361}">
      <dsp:nvSpPr>
        <dsp:cNvPr id="0" name=""/>
        <dsp:cNvSpPr/>
      </dsp:nvSpPr>
      <dsp:spPr>
        <a:xfrm>
          <a:off x="6567333" y="841762"/>
          <a:ext cx="764673" cy="592380"/>
        </a:xfrm>
        <a:prstGeom prst="rightArrow">
          <a:avLst>
            <a:gd name="adj1" fmla="val 60000"/>
            <a:gd name="adj2" fmla="val 50000"/>
          </a:avLst>
        </a:prstGeom>
        <a:solidFill>
          <a:srgbClr val="4C4C4C"/>
        </a:solidFill>
        <a:ln>
          <a:solidFill>
            <a:srgbClr val="4C4C4C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100" kern="1200"/>
        </a:p>
      </dsp:txBody>
      <dsp:txXfrm>
        <a:off x="6567333" y="960238"/>
        <a:ext cx="586959" cy="355428"/>
      </dsp:txXfrm>
    </dsp:sp>
    <dsp:sp modelId="{69729A1B-36EB-4EEC-BF01-519F4CC89CCE}">
      <dsp:nvSpPr>
        <dsp:cNvPr id="0" name=""/>
        <dsp:cNvSpPr/>
      </dsp:nvSpPr>
      <dsp:spPr>
        <a:xfrm>
          <a:off x="7649419" y="674946"/>
          <a:ext cx="2379312" cy="1389019"/>
        </a:xfrm>
        <a:prstGeom prst="roundRect">
          <a:avLst>
            <a:gd name="adj" fmla="val 10000"/>
          </a:avLst>
        </a:prstGeom>
        <a:solidFill>
          <a:srgbClr val="D01050"/>
        </a:solidFill>
        <a:ln w="12700" cap="flat" cmpd="sng" algn="ctr">
          <a:solidFill>
            <a:srgbClr val="D01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Barlow Condensed" panose="00000506000000000000" pitchFamily="2" charset="0"/>
            </a:rPr>
            <a:t>Démonstration d'actes répétés et positifs de recherche d'emploi = versement de l'ARE</a:t>
          </a:r>
          <a:endParaRPr lang="fr-FR" sz="1400" kern="1200" dirty="0">
            <a:latin typeface="Barlow Condensed" panose="00000506000000000000" pitchFamily="2" charset="0"/>
          </a:endParaRPr>
        </a:p>
      </dsp:txBody>
      <dsp:txXfrm>
        <a:off x="7649419" y="674946"/>
        <a:ext cx="2379312" cy="926012"/>
      </dsp:txXfrm>
    </dsp:sp>
    <dsp:sp modelId="{771D1170-6A90-47DB-8E9C-A9CAA4020302}">
      <dsp:nvSpPr>
        <dsp:cNvPr id="0" name=""/>
        <dsp:cNvSpPr/>
      </dsp:nvSpPr>
      <dsp:spPr>
        <a:xfrm>
          <a:off x="8136748" y="1600959"/>
          <a:ext cx="2379312" cy="21168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4C4C4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latin typeface="Barlow Condensed" panose="00000506000000000000" pitchFamily="2" charset="0"/>
            </a:rPr>
            <a:t>En l’absence de démonstration d’actes répétés et positifs de recherche d’emploi = non versement de l’ARE</a:t>
          </a:r>
          <a:endParaRPr lang="fr-FR" sz="1400" kern="1200" dirty="0">
            <a:latin typeface="Barlow Condensed" panose="00000506000000000000" pitchFamily="2" charset="0"/>
          </a:endParaRPr>
        </a:p>
      </dsp:txBody>
      <dsp:txXfrm>
        <a:off x="8198747" y="1662958"/>
        <a:ext cx="2255314" cy="199280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CC49E6-C7A4-4D44-9674-2A4B098B3F30}">
      <dsp:nvSpPr>
        <dsp:cNvPr id="0" name=""/>
        <dsp:cNvSpPr/>
      </dsp:nvSpPr>
      <dsp:spPr>
        <a:xfrm>
          <a:off x="868349" y="934"/>
          <a:ext cx="2276024" cy="1365614"/>
        </a:xfrm>
        <a:prstGeom prst="roundRect">
          <a:avLst/>
        </a:prstGeom>
        <a:solidFill>
          <a:srgbClr val="EF920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+mn-lt"/>
            </a:rPr>
            <a:t>Interruption de travail avec versement d’indemnités journalières pour congés de maladie,  de maternité, de paternité, accident de travail ou maladie professionnelle </a:t>
          </a:r>
          <a:endParaRPr lang="fr-FR" sz="1400" kern="1200" dirty="0">
            <a:latin typeface="+mn-lt"/>
          </a:endParaRPr>
        </a:p>
      </dsp:txBody>
      <dsp:txXfrm>
        <a:off x="935013" y="67598"/>
        <a:ext cx="2142696" cy="1232286"/>
      </dsp:txXfrm>
    </dsp:sp>
    <dsp:sp modelId="{31530403-5457-4D6B-8D85-DB803521A608}">
      <dsp:nvSpPr>
        <dsp:cNvPr id="0" name=""/>
        <dsp:cNvSpPr/>
      </dsp:nvSpPr>
      <dsp:spPr>
        <a:xfrm>
          <a:off x="3371976" y="934"/>
          <a:ext cx="2276024" cy="1365614"/>
        </a:xfrm>
        <a:prstGeom prst="roundRect">
          <a:avLst/>
        </a:prstGeom>
        <a:solidFill>
          <a:srgbClr val="4C4C4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+mn-lt"/>
            </a:rPr>
            <a:t>Stage de formation professionnelle continue</a:t>
          </a:r>
          <a:endParaRPr lang="fr-FR" sz="1400" kern="1200" dirty="0">
            <a:latin typeface="+mn-lt"/>
          </a:endParaRPr>
        </a:p>
      </dsp:txBody>
      <dsp:txXfrm>
        <a:off x="3438640" y="67598"/>
        <a:ext cx="2142696" cy="1232286"/>
      </dsp:txXfrm>
    </dsp:sp>
    <dsp:sp modelId="{53E45511-4742-46F6-B960-375BA9553961}">
      <dsp:nvSpPr>
        <dsp:cNvPr id="0" name=""/>
        <dsp:cNvSpPr/>
      </dsp:nvSpPr>
      <dsp:spPr>
        <a:xfrm>
          <a:off x="5875603" y="934"/>
          <a:ext cx="2276024" cy="1365614"/>
        </a:xfrm>
        <a:prstGeom prst="roundRect">
          <a:avLst/>
        </a:prstGeom>
        <a:solidFill>
          <a:srgbClr val="D01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+mn-lt"/>
            </a:rPr>
            <a:t>Rupture de l’engagement pour élever un enfant, et lorsque l’</a:t>
          </a:r>
          <a:r>
            <a:rPr lang="fr-FR" sz="1400" kern="1200" dirty="0" err="1" smtClean="0">
              <a:latin typeface="+mn-lt"/>
            </a:rPr>
            <a:t>agent.e</a:t>
          </a:r>
          <a:r>
            <a:rPr lang="fr-FR" sz="1400" kern="1200" dirty="0" smtClean="0">
              <a:latin typeface="+mn-lt"/>
            </a:rPr>
            <a:t> n'a pu être </a:t>
          </a:r>
          <a:r>
            <a:rPr lang="fr-FR" sz="1400" kern="1200" dirty="0" err="1" smtClean="0">
              <a:latin typeface="+mn-lt"/>
            </a:rPr>
            <a:t>réemployé.e</a:t>
          </a:r>
          <a:r>
            <a:rPr lang="fr-FR" sz="1400" kern="1200" dirty="0" smtClean="0">
              <a:latin typeface="+mn-lt"/>
            </a:rPr>
            <a:t> (disponibilité ou congé non rémunéré pour élever un enfant)</a:t>
          </a:r>
          <a:endParaRPr lang="fr-FR" sz="1400" kern="1200" dirty="0">
            <a:latin typeface="+mn-lt"/>
          </a:endParaRPr>
        </a:p>
      </dsp:txBody>
      <dsp:txXfrm>
        <a:off x="5942267" y="67598"/>
        <a:ext cx="2142696" cy="1232286"/>
      </dsp:txXfrm>
    </dsp:sp>
    <dsp:sp modelId="{57DE1CFB-30FC-493E-8BDE-3755B86286DA}">
      <dsp:nvSpPr>
        <dsp:cNvPr id="0" name=""/>
        <dsp:cNvSpPr/>
      </dsp:nvSpPr>
      <dsp:spPr>
        <a:xfrm>
          <a:off x="8379230" y="934"/>
          <a:ext cx="2276024" cy="1365614"/>
        </a:xfrm>
        <a:prstGeom prst="roundRect">
          <a:avLst/>
        </a:prstGeom>
        <a:solidFill>
          <a:srgbClr val="EF920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+mn-lt"/>
            </a:rPr>
            <a:t>Congé parental, de congé de présence parentale ou de congé de proche aidant en cas de perte d’emploi au cours du congé </a:t>
          </a:r>
          <a:endParaRPr lang="fr-FR" sz="1400" kern="1200" dirty="0">
            <a:latin typeface="+mn-lt"/>
          </a:endParaRPr>
        </a:p>
      </dsp:txBody>
      <dsp:txXfrm>
        <a:off x="8445894" y="67598"/>
        <a:ext cx="2142696" cy="1232286"/>
      </dsp:txXfrm>
    </dsp:sp>
    <dsp:sp modelId="{F7E07C44-9E9E-41E8-B08A-22C7789FAC0B}">
      <dsp:nvSpPr>
        <dsp:cNvPr id="0" name=""/>
        <dsp:cNvSpPr/>
      </dsp:nvSpPr>
      <dsp:spPr>
        <a:xfrm>
          <a:off x="3371976" y="1594151"/>
          <a:ext cx="2276024" cy="1365614"/>
        </a:xfrm>
        <a:prstGeom prst="roundRect">
          <a:avLst/>
        </a:prstGeom>
        <a:solidFill>
          <a:srgbClr val="4C4C4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+mn-lt"/>
            </a:rPr>
            <a:t>Versement de l'allocation de présence parentale ou de l'allocation journalière du proche aidant faisant suite à une fin de contrat de travail </a:t>
          </a:r>
          <a:endParaRPr lang="fr-FR" sz="1400" kern="1200" dirty="0">
            <a:latin typeface="+mn-lt"/>
          </a:endParaRPr>
        </a:p>
      </dsp:txBody>
      <dsp:txXfrm>
        <a:off x="3438640" y="1660815"/>
        <a:ext cx="2142696" cy="1232286"/>
      </dsp:txXfrm>
    </dsp:sp>
    <dsp:sp modelId="{773C0CB6-0D2F-44E7-AEB3-DE96E31F506E}">
      <dsp:nvSpPr>
        <dsp:cNvPr id="0" name=""/>
        <dsp:cNvSpPr/>
      </dsp:nvSpPr>
      <dsp:spPr>
        <a:xfrm>
          <a:off x="5875603" y="1594151"/>
          <a:ext cx="2276024" cy="1365614"/>
        </a:xfrm>
        <a:prstGeom prst="roundRect">
          <a:avLst/>
        </a:prstGeom>
        <a:solidFill>
          <a:srgbClr val="D01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+mn-lt"/>
            </a:rPr>
            <a:t>Création ou reprise d’entreprise</a:t>
          </a:r>
          <a:endParaRPr lang="fr-FR" sz="1400" kern="1200" dirty="0">
            <a:latin typeface="+mn-lt"/>
          </a:endParaRPr>
        </a:p>
      </dsp:txBody>
      <dsp:txXfrm>
        <a:off x="5942267" y="1660815"/>
        <a:ext cx="2142696" cy="123228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7E8684-F80B-4426-9DC7-49343F51D097}">
      <dsp:nvSpPr>
        <dsp:cNvPr id="0" name=""/>
        <dsp:cNvSpPr/>
      </dsp:nvSpPr>
      <dsp:spPr>
        <a:xfrm>
          <a:off x="54" y="20572"/>
          <a:ext cx="5198950" cy="1094400"/>
        </a:xfrm>
        <a:prstGeom prst="rect">
          <a:avLst/>
        </a:prstGeom>
        <a:solidFill>
          <a:srgbClr val="D0105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Auto-assurance (</a:t>
          </a:r>
          <a:r>
            <a:rPr lang="fr-FR" sz="2400" kern="1200" dirty="0" smtClean="0"/>
            <a:t>fonctionnaires et/ou </a:t>
          </a:r>
          <a:r>
            <a:rPr lang="fr-FR" sz="2400" kern="1200" dirty="0" err="1" smtClean="0"/>
            <a:t>contractuel.le.s</a:t>
          </a:r>
          <a:r>
            <a:rPr lang="fr-FR" sz="2400" kern="1200" dirty="0" smtClean="0"/>
            <a:t> de droit public)</a:t>
          </a:r>
          <a:endParaRPr lang="fr-FR" sz="2400" kern="1200" dirty="0"/>
        </a:p>
      </dsp:txBody>
      <dsp:txXfrm>
        <a:off x="54" y="20572"/>
        <a:ext cx="5198950" cy="1094400"/>
      </dsp:txXfrm>
    </dsp:sp>
    <dsp:sp modelId="{8152BD64-59FD-4917-85F6-6F7546E28A1A}">
      <dsp:nvSpPr>
        <dsp:cNvPr id="0" name=""/>
        <dsp:cNvSpPr/>
      </dsp:nvSpPr>
      <dsp:spPr>
        <a:xfrm>
          <a:off x="54" y="1114973"/>
          <a:ext cx="5198950" cy="2712059"/>
        </a:xfrm>
        <a:prstGeom prst="rect">
          <a:avLst/>
        </a:prstGeom>
        <a:solidFill>
          <a:srgbClr val="FF6699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kern="1200" dirty="0" smtClean="0">
              <a:latin typeface="Barlow Condensed" panose="020B0604020202020204" pitchFamily="2" charset="0"/>
            </a:rPr>
            <a:t>Aucune contribution due au titre de l'assurance chômage.</a:t>
          </a:r>
          <a:endParaRPr lang="fr-FR" sz="1500" kern="1200" dirty="0"/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500" kern="1200" dirty="0"/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kern="1200" dirty="0" smtClean="0">
              <a:latin typeface="Barlow Condensed" panose="020B0604020202020204" pitchFamily="2" charset="0"/>
            </a:rPr>
            <a:t>Gestion administrative par les employeurs territoriaux des dossiers de leurs </a:t>
          </a:r>
          <a:r>
            <a:rPr lang="fr-FR" sz="1500" kern="1200" dirty="0" err="1" smtClean="0">
              <a:latin typeface="Barlow Condensed" panose="020B0604020202020204" pitchFamily="2" charset="0"/>
            </a:rPr>
            <a:t>ancien.ne.s</a:t>
          </a:r>
          <a:r>
            <a:rPr lang="fr-FR" sz="1500" kern="1200" dirty="0" smtClean="0">
              <a:latin typeface="Barlow Condensed" panose="020B0604020202020204" pitchFamily="2" charset="0"/>
            </a:rPr>
            <a:t> </a:t>
          </a:r>
          <a:r>
            <a:rPr lang="fr-FR" sz="1500" kern="1200" dirty="0" err="1" smtClean="0">
              <a:latin typeface="Barlow Condensed" panose="020B0604020202020204" pitchFamily="2" charset="0"/>
            </a:rPr>
            <a:t>agent.e.s</a:t>
          </a:r>
          <a:r>
            <a:rPr lang="fr-FR" sz="1500" kern="1200" dirty="0" smtClean="0">
              <a:latin typeface="Barlow Condensed" panose="020B0604020202020204" pitchFamily="2" charset="0"/>
            </a:rPr>
            <a:t> </a:t>
          </a:r>
          <a:r>
            <a:rPr lang="fr-FR" sz="1500" kern="1200" dirty="0" err="1" smtClean="0">
              <a:latin typeface="Barlow Condensed" panose="020B0604020202020204" pitchFamily="2" charset="0"/>
            </a:rPr>
            <a:t>privé.e.s</a:t>
          </a:r>
          <a:r>
            <a:rPr lang="fr-FR" sz="1500" kern="1200" dirty="0" smtClean="0">
              <a:latin typeface="Barlow Condensed" panose="020B0604020202020204" pitchFamily="2" charset="0"/>
            </a:rPr>
            <a:t> d'emploi ainsi que de l’indemnisation. </a:t>
          </a:r>
          <a:endParaRPr lang="fr-FR" sz="1500" kern="1200" dirty="0">
            <a:latin typeface="Barlow Condensed" panose="020B0604020202020204" pitchFamily="2" charset="0"/>
          </a:endParaRP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500" kern="1200" dirty="0">
            <a:latin typeface="Barlow Condensed" panose="020B0604020202020204" pitchFamily="2" charset="0"/>
          </a:endParaRP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kern="1200" dirty="0" smtClean="0">
              <a:latin typeface="Barlow Condensed" panose="020B0604020202020204" pitchFamily="2" charset="0"/>
            </a:rPr>
            <a:t>Ils assurent donc le versement de l'allocation journalière et indemnisent sur leurs fonds propres les </a:t>
          </a:r>
          <a:r>
            <a:rPr lang="fr-FR" sz="1500" kern="1200" dirty="0" err="1" smtClean="0">
              <a:latin typeface="Barlow Condensed" panose="020B0604020202020204" pitchFamily="2" charset="0"/>
            </a:rPr>
            <a:t>agent.e.s</a:t>
          </a:r>
          <a:r>
            <a:rPr lang="fr-FR" sz="1500" kern="1200" dirty="0" smtClean="0">
              <a:latin typeface="Barlow Condensed" panose="020B0604020202020204" pitchFamily="2" charset="0"/>
            </a:rPr>
            <a:t> involontairement </a:t>
          </a:r>
          <a:r>
            <a:rPr lang="fr-FR" sz="1500" kern="1200" dirty="0" err="1" smtClean="0">
              <a:latin typeface="Barlow Condensed" panose="020B0604020202020204" pitchFamily="2" charset="0"/>
            </a:rPr>
            <a:t>privé.e.s</a:t>
          </a:r>
          <a:r>
            <a:rPr lang="fr-FR" sz="1500" kern="1200" dirty="0" smtClean="0">
              <a:latin typeface="Barlow Condensed" panose="020B0604020202020204" pitchFamily="2" charset="0"/>
            </a:rPr>
            <a:t> d'emploi.</a:t>
          </a:r>
          <a:endParaRPr lang="fr-FR" sz="1500" kern="1200" dirty="0">
            <a:latin typeface="Barlow Condensed" panose="020B0604020202020204" pitchFamily="2" charset="0"/>
          </a:endParaRP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500" kern="1200" dirty="0">
            <a:latin typeface="Barlow Condensed" panose="020B0604020202020204" pitchFamily="2" charset="0"/>
          </a:endParaRP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kern="1200" dirty="0" smtClean="0">
              <a:latin typeface="Barlow Condensed" panose="020B0604020202020204" pitchFamily="2" charset="0"/>
            </a:rPr>
            <a:t>Demande d’indemnisation adressée par l’</a:t>
          </a:r>
          <a:r>
            <a:rPr lang="fr-FR" sz="1500" kern="1200" dirty="0" err="1" smtClean="0">
              <a:latin typeface="Barlow Condensed" panose="020B0604020202020204" pitchFamily="2" charset="0"/>
            </a:rPr>
            <a:t>agent.e</a:t>
          </a:r>
          <a:r>
            <a:rPr lang="fr-FR" sz="1500" kern="1200" dirty="0" smtClean="0">
              <a:latin typeface="Barlow Condensed" panose="020B0604020202020204" pitchFamily="2" charset="0"/>
            </a:rPr>
            <a:t> à France Travail qui doit être regardée comme adressée à l’administration. France Travail est ensuite tenu de transmettre la demande à l'autorité compétente.</a:t>
          </a:r>
          <a:endParaRPr lang="fr-FR" sz="1500" kern="1200" dirty="0">
            <a:latin typeface="Barlow Condensed" panose="020B0604020202020204" pitchFamily="2" charset="0"/>
          </a:endParaRPr>
        </a:p>
      </dsp:txBody>
      <dsp:txXfrm>
        <a:off x="54" y="1114973"/>
        <a:ext cx="5198950" cy="2712059"/>
      </dsp:txXfrm>
    </dsp:sp>
    <dsp:sp modelId="{DED68ECB-EDA6-4F69-B1A1-5FF3F499DB5F}">
      <dsp:nvSpPr>
        <dsp:cNvPr id="0" name=""/>
        <dsp:cNvSpPr/>
      </dsp:nvSpPr>
      <dsp:spPr>
        <a:xfrm>
          <a:off x="5926858" y="20572"/>
          <a:ext cx="5198950" cy="1094400"/>
        </a:xfrm>
        <a:prstGeom prst="rect">
          <a:avLst/>
        </a:prstGeom>
        <a:solidFill>
          <a:srgbClr val="EF9205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0" u="none" kern="1200" dirty="0" smtClean="0">
              <a:latin typeface="Barlow Condensed" panose="020B0604020202020204" pitchFamily="2" charset="0"/>
            </a:rPr>
            <a:t>Adhésion au régime d’assurance chômage (</a:t>
          </a:r>
          <a:r>
            <a:rPr lang="fr-FR" sz="2400" b="0" u="none" kern="1200" dirty="0" err="1" smtClean="0">
              <a:latin typeface="Barlow Condensed" panose="020B0604020202020204" pitchFamily="2" charset="0"/>
            </a:rPr>
            <a:t>contractuel.le.s</a:t>
          </a:r>
          <a:r>
            <a:rPr lang="fr-FR" sz="2400" b="0" u="none" kern="1200" dirty="0" smtClean="0">
              <a:latin typeface="Barlow Condensed" panose="020B0604020202020204" pitchFamily="2" charset="0"/>
            </a:rPr>
            <a:t> de droit public)</a:t>
          </a:r>
          <a:endParaRPr lang="fr-FR" sz="2400" b="0" u="none" kern="1200" dirty="0"/>
        </a:p>
      </dsp:txBody>
      <dsp:txXfrm>
        <a:off x="5926858" y="20572"/>
        <a:ext cx="5198950" cy="1094400"/>
      </dsp:txXfrm>
    </dsp:sp>
    <dsp:sp modelId="{D2FE6971-944B-402C-920B-5A29AD10B716}">
      <dsp:nvSpPr>
        <dsp:cNvPr id="0" name=""/>
        <dsp:cNvSpPr/>
      </dsp:nvSpPr>
      <dsp:spPr>
        <a:xfrm>
          <a:off x="5926858" y="1114973"/>
          <a:ext cx="5198950" cy="2712059"/>
        </a:xfrm>
        <a:prstGeom prst="rect">
          <a:avLst/>
        </a:prstGeom>
        <a:solidFill>
          <a:schemeClr val="accent4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kern="1200" dirty="0" smtClean="0">
              <a:latin typeface="Barlow Condensed" panose="020B0604020202020204" pitchFamily="2" charset="0"/>
            </a:rPr>
            <a:t>Versement d’une contribution financière au titre de l’assurance chômage.</a:t>
          </a:r>
          <a:endParaRPr lang="fr-FR" sz="1500" kern="1200" dirty="0">
            <a:latin typeface="Barlow Condensed" panose="020B0604020202020204" pitchFamily="2" charset="0"/>
          </a:endParaRP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500" kern="1200" dirty="0">
            <a:latin typeface="Barlow Condensed" panose="020B0604020202020204" pitchFamily="2" charset="0"/>
          </a:endParaRP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kern="1200" dirty="0" smtClean="0">
              <a:latin typeface="Barlow Condensed" panose="020B0604020202020204" pitchFamily="2" charset="0"/>
            </a:rPr>
            <a:t>L’employeur est déchargé de l’indemnisation pour les agents </a:t>
          </a:r>
          <a:r>
            <a:rPr lang="fr-FR" sz="1500" kern="1200" dirty="0" err="1" smtClean="0">
              <a:latin typeface="Barlow Condensed" panose="020B0604020202020204" pitchFamily="2" charset="0"/>
            </a:rPr>
            <a:t>contractuel.le.s</a:t>
          </a:r>
          <a:r>
            <a:rPr lang="fr-FR" sz="1500" kern="1200" dirty="0" smtClean="0">
              <a:latin typeface="Barlow Condensed" panose="020B0604020202020204" pitchFamily="2" charset="0"/>
            </a:rPr>
            <a:t> </a:t>
          </a:r>
          <a:r>
            <a:rPr lang="fr-FR" sz="1500" kern="1200" dirty="0" err="1" smtClean="0">
              <a:latin typeface="Barlow Condensed" panose="020B0604020202020204" pitchFamily="2" charset="0"/>
            </a:rPr>
            <a:t>privé.e.s</a:t>
          </a:r>
          <a:r>
            <a:rPr lang="fr-FR" sz="1500" kern="1200" dirty="0" smtClean="0">
              <a:latin typeface="Barlow Condensed" panose="020B0604020202020204" pitchFamily="2" charset="0"/>
            </a:rPr>
            <a:t> d’emploi. </a:t>
          </a:r>
          <a:endParaRPr lang="fr-FR" sz="1500" kern="1200" dirty="0">
            <a:latin typeface="Barlow Condensed" panose="020B0604020202020204" pitchFamily="2" charset="0"/>
          </a:endParaRP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500" kern="1200" dirty="0">
            <a:latin typeface="Barlow Condensed" panose="020B0604020202020204" pitchFamily="2" charset="0"/>
          </a:endParaRP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kern="1200" dirty="0" smtClean="0">
              <a:latin typeface="Barlow Condensed" panose="020B0604020202020204" pitchFamily="2" charset="0"/>
            </a:rPr>
            <a:t>Examen des droits et charge financière des allocations chômage sont assurés par le régime d'assurance chômage, via </a:t>
          </a:r>
          <a:r>
            <a:rPr lang="fr-FR" sz="1600" kern="1200" dirty="0" smtClean="0">
              <a:latin typeface="Barlow Condensed" panose="020B0604020202020204" pitchFamily="2" charset="0"/>
            </a:rPr>
            <a:t>France</a:t>
          </a:r>
          <a:r>
            <a:rPr lang="fr-FR" sz="1500" kern="1200" dirty="0" smtClean="0">
              <a:latin typeface="Barlow Condensed" panose="020B0604020202020204" pitchFamily="2" charset="0"/>
            </a:rPr>
            <a:t> Travail.</a:t>
          </a:r>
          <a:endParaRPr lang="fr-FR" sz="1500" kern="1200" dirty="0">
            <a:latin typeface="Barlow Condensed" panose="020B0604020202020204" pitchFamily="2" charset="0"/>
          </a:endParaRP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500" kern="1200" dirty="0">
            <a:latin typeface="Barlow Condensed" panose="020B0604020202020204" pitchFamily="2" charset="0"/>
          </a:endParaRP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kern="1200" dirty="0" smtClean="0">
              <a:latin typeface="Barlow Condensed" panose="020B0604020202020204" pitchFamily="2" charset="0"/>
            </a:rPr>
            <a:t>Pour adhérer au régime d'assurance chômage, l'employeur public doit formuler une demande auprès de France Travail territorialement compétent.</a:t>
          </a:r>
          <a:endParaRPr lang="fr-FR" sz="1500" kern="1200" dirty="0">
            <a:latin typeface="Barlow Condensed" panose="020B0604020202020204" pitchFamily="2" charset="0"/>
          </a:endParaRPr>
        </a:p>
      </dsp:txBody>
      <dsp:txXfrm>
        <a:off x="5926858" y="1114973"/>
        <a:ext cx="5198950" cy="271205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63AAA9-3783-4741-B911-DF535B78E8BF}">
      <dsp:nvSpPr>
        <dsp:cNvPr id="0" name=""/>
        <dsp:cNvSpPr/>
      </dsp:nvSpPr>
      <dsp:spPr>
        <a:xfrm rot="5400000">
          <a:off x="394115" y="2640054"/>
          <a:ext cx="1176669" cy="1957952"/>
        </a:xfrm>
        <a:prstGeom prst="corner">
          <a:avLst>
            <a:gd name="adj1" fmla="val 16120"/>
            <a:gd name="adj2" fmla="val 16110"/>
          </a:avLst>
        </a:prstGeom>
        <a:solidFill>
          <a:srgbClr val="EF9205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20513A-418D-45F8-9278-6D726F523D79}">
      <dsp:nvSpPr>
        <dsp:cNvPr id="0" name=""/>
        <dsp:cNvSpPr/>
      </dsp:nvSpPr>
      <dsp:spPr>
        <a:xfrm>
          <a:off x="197699" y="3225060"/>
          <a:ext cx="1767650" cy="15494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</a:t>
          </a:r>
          <a:r>
            <a:rPr lang="fr-FR" sz="1200" b="1" kern="1200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FIN DELA RELATION DE TRAVAIL :</a:t>
          </a:r>
          <a:endParaRPr lang="fr-FR" sz="1200" kern="1200" dirty="0">
            <a:solidFill>
              <a:srgbClr val="D01050"/>
            </a:solidFill>
            <a:latin typeface="Barlow Condensed" panose="00000506000000000000" pitchFamily="2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>
              <a:solidFill>
                <a:schemeClr val="tx1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Mise à disposition de l’attestation employeur</a:t>
          </a:r>
          <a:endParaRPr lang="fr-FR" sz="1200" kern="1200" dirty="0">
            <a:solidFill>
              <a:schemeClr val="tx1"/>
            </a:solidFill>
            <a:latin typeface="Barlow Condensed" panose="00000506000000000000" pitchFamily="2" charset="0"/>
            <a:sym typeface="Wingdings" panose="05000000000000000000" pitchFamily="2" charset="2"/>
          </a:endParaRPr>
        </a:p>
      </dsp:txBody>
      <dsp:txXfrm>
        <a:off x="197699" y="3225060"/>
        <a:ext cx="1767650" cy="1549448"/>
      </dsp:txXfrm>
    </dsp:sp>
    <dsp:sp modelId="{5ECC830F-896E-4995-98BD-C80E38958EFB}">
      <dsp:nvSpPr>
        <dsp:cNvPr id="0" name=""/>
        <dsp:cNvSpPr/>
      </dsp:nvSpPr>
      <dsp:spPr>
        <a:xfrm>
          <a:off x="1631830" y="2495908"/>
          <a:ext cx="333518" cy="333518"/>
        </a:xfrm>
        <a:prstGeom prst="triangle">
          <a:avLst>
            <a:gd name="adj" fmla="val 100000"/>
          </a:avLst>
        </a:prstGeom>
        <a:solidFill>
          <a:srgbClr val="4C4C4C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87616B-F405-47B3-9756-95A52A98C691}">
      <dsp:nvSpPr>
        <dsp:cNvPr id="0" name=""/>
        <dsp:cNvSpPr/>
      </dsp:nvSpPr>
      <dsp:spPr>
        <a:xfrm rot="5400000">
          <a:off x="2545239" y="2087427"/>
          <a:ext cx="1176669" cy="1957952"/>
        </a:xfrm>
        <a:prstGeom prst="corner">
          <a:avLst>
            <a:gd name="adj1" fmla="val 16120"/>
            <a:gd name="adj2" fmla="val 16110"/>
          </a:avLst>
        </a:prstGeom>
        <a:solidFill>
          <a:srgbClr val="EF9205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F88230-AE0A-49BF-9BF9-0F327656F34A}">
      <dsp:nvSpPr>
        <dsp:cNvPr id="0" name=""/>
        <dsp:cNvSpPr/>
      </dsp:nvSpPr>
      <dsp:spPr>
        <a:xfrm>
          <a:off x="2361648" y="2689589"/>
          <a:ext cx="1767650" cy="15494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</a:t>
          </a:r>
          <a:r>
            <a:rPr lang="fr-FR" sz="1200" b="1" kern="1200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INSCRIPTION EN QUALITE DE DEMANDEUR D’EMPLOI AUPRES DE FRANCE TRAVAIL (</a:t>
          </a:r>
          <a:r>
            <a:rPr lang="fr-FR" sz="1200" b="1" kern="1200" dirty="0" err="1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Agent.e</a:t>
          </a:r>
          <a:r>
            <a:rPr lang="fr-FR" sz="1200" b="1" kern="1200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 </a:t>
          </a:r>
          <a:r>
            <a:rPr lang="fr-FR" sz="1200" b="1" kern="1200" dirty="0" err="1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privé.e</a:t>
          </a:r>
          <a:r>
            <a:rPr lang="fr-FR" sz="1200" b="1" kern="1200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 </a:t>
          </a:r>
          <a:r>
            <a:rPr lang="fr-FR" sz="1200" b="1" kern="1200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d’emploi) </a:t>
          </a:r>
          <a:endParaRPr lang="fr-FR" sz="1200" b="1" kern="1200" dirty="0">
            <a:solidFill>
              <a:srgbClr val="D01050"/>
            </a:solidFill>
            <a:latin typeface="Barlow Condensed" panose="00000506000000000000" pitchFamily="2" charset="0"/>
            <a:sym typeface="Wingdings" panose="05000000000000000000" pitchFamily="2" charset="2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>
              <a:solidFill>
                <a:schemeClr val="tx1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Demande d’ARE accompagnée de toutes les attestations employeurs</a:t>
          </a:r>
          <a:endParaRPr lang="fr-FR" sz="1200" kern="1200" dirty="0">
            <a:solidFill>
              <a:schemeClr val="tx1"/>
            </a:solidFill>
            <a:latin typeface="Barlow Condensed" panose="00000506000000000000" pitchFamily="2" charset="0"/>
            <a:sym typeface="Wingdings" panose="05000000000000000000" pitchFamily="2" charset="2"/>
          </a:endParaRPr>
        </a:p>
      </dsp:txBody>
      <dsp:txXfrm>
        <a:off x="2361648" y="2689589"/>
        <a:ext cx="1767650" cy="1549448"/>
      </dsp:txXfrm>
    </dsp:sp>
    <dsp:sp modelId="{73201073-93CF-4E72-968E-A9CA700BF9BE}">
      <dsp:nvSpPr>
        <dsp:cNvPr id="0" name=""/>
        <dsp:cNvSpPr/>
      </dsp:nvSpPr>
      <dsp:spPr>
        <a:xfrm>
          <a:off x="3795779" y="1960436"/>
          <a:ext cx="333518" cy="333518"/>
        </a:xfrm>
        <a:prstGeom prst="triangle">
          <a:avLst>
            <a:gd name="adj" fmla="val 100000"/>
          </a:avLst>
        </a:prstGeom>
        <a:solidFill>
          <a:srgbClr val="4C4C4C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F06CCE-83F9-4A9F-B31F-A703CBA21C5B}">
      <dsp:nvSpPr>
        <dsp:cNvPr id="0" name=""/>
        <dsp:cNvSpPr/>
      </dsp:nvSpPr>
      <dsp:spPr>
        <a:xfrm rot="5400000">
          <a:off x="4722013" y="1569112"/>
          <a:ext cx="1176669" cy="1957952"/>
        </a:xfrm>
        <a:prstGeom prst="corner">
          <a:avLst>
            <a:gd name="adj1" fmla="val 16120"/>
            <a:gd name="adj2" fmla="val 16110"/>
          </a:avLst>
        </a:prstGeom>
        <a:solidFill>
          <a:srgbClr val="EF9205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DE3329-0123-415C-802C-175B46574634}">
      <dsp:nvSpPr>
        <dsp:cNvPr id="0" name=""/>
        <dsp:cNvSpPr/>
      </dsp:nvSpPr>
      <dsp:spPr>
        <a:xfrm>
          <a:off x="4525597" y="2154117"/>
          <a:ext cx="1767650" cy="15494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</a:t>
          </a:r>
          <a:r>
            <a:rPr lang="fr-FR" sz="1200" b="1" kern="1200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Notification à la collectivité du refus de prise en charge par France Travail de </a:t>
          </a:r>
          <a:r>
            <a:rPr lang="fr-FR" sz="1200" b="1" kern="1200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l'</a:t>
          </a:r>
          <a:r>
            <a:rPr lang="fr-FR" sz="1200" b="1" kern="1200" dirty="0" err="1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agent.e</a:t>
          </a:r>
          <a:r>
            <a:rPr lang="fr-FR" sz="1200" b="1" kern="1200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 </a:t>
          </a:r>
          <a:r>
            <a:rPr lang="fr-FR" sz="1200" b="1" kern="1200" dirty="0" err="1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privé.e</a:t>
          </a:r>
          <a:r>
            <a:rPr lang="fr-FR" sz="1200" b="1" kern="1200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 </a:t>
          </a:r>
          <a:r>
            <a:rPr lang="fr-FR" sz="1200" b="1" kern="1200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d'emploi</a:t>
          </a:r>
          <a:endParaRPr lang="fr-FR" sz="1200" b="1" kern="1200" dirty="0">
            <a:solidFill>
              <a:srgbClr val="D01050"/>
            </a:solidFill>
            <a:latin typeface="Barlow Condensed" panose="00000506000000000000" pitchFamily="2" charset="0"/>
            <a:sym typeface="Wingdings" panose="05000000000000000000" pitchFamily="2" charset="2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>
              <a:solidFill>
                <a:schemeClr val="tx1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Attestation de coordonnées employeur compétent pour l'indemnisation, à compléter (nécessaire pour recevoir les attestations mensuelles d'actualisation)</a:t>
          </a:r>
          <a:endParaRPr lang="fr-FR" sz="1200" kern="1200" dirty="0">
            <a:solidFill>
              <a:schemeClr val="tx1"/>
            </a:solidFill>
            <a:latin typeface="Barlow Condensed" panose="00000506000000000000" pitchFamily="2" charset="0"/>
            <a:sym typeface="Wingdings" panose="05000000000000000000" pitchFamily="2" charset="2"/>
          </a:endParaRPr>
        </a:p>
      </dsp:txBody>
      <dsp:txXfrm>
        <a:off x="4525597" y="2154117"/>
        <a:ext cx="1767650" cy="1549448"/>
      </dsp:txXfrm>
    </dsp:sp>
    <dsp:sp modelId="{E1FD5AF0-A607-4114-860C-2B3799F912B8}">
      <dsp:nvSpPr>
        <dsp:cNvPr id="0" name=""/>
        <dsp:cNvSpPr/>
      </dsp:nvSpPr>
      <dsp:spPr>
        <a:xfrm>
          <a:off x="5959729" y="1424965"/>
          <a:ext cx="333518" cy="333518"/>
        </a:xfrm>
        <a:prstGeom prst="triangle">
          <a:avLst>
            <a:gd name="adj" fmla="val 100000"/>
          </a:avLst>
        </a:prstGeom>
        <a:solidFill>
          <a:srgbClr val="4C4C4C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52F4EE-8C95-4986-A53C-E908DE50131C}">
      <dsp:nvSpPr>
        <dsp:cNvPr id="0" name=""/>
        <dsp:cNvSpPr/>
      </dsp:nvSpPr>
      <dsp:spPr>
        <a:xfrm rot="5400000">
          <a:off x="6885962" y="1033640"/>
          <a:ext cx="1176669" cy="1957952"/>
        </a:xfrm>
        <a:prstGeom prst="corner">
          <a:avLst>
            <a:gd name="adj1" fmla="val 16120"/>
            <a:gd name="adj2" fmla="val 16110"/>
          </a:avLst>
        </a:prstGeom>
        <a:solidFill>
          <a:srgbClr val="EF9205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862865-E6A3-4255-A727-C91B66B0F937}">
      <dsp:nvSpPr>
        <dsp:cNvPr id="0" name=""/>
        <dsp:cNvSpPr/>
      </dsp:nvSpPr>
      <dsp:spPr>
        <a:xfrm>
          <a:off x="6689546" y="1618646"/>
          <a:ext cx="1767650" cy="15494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</a:t>
          </a:r>
          <a:r>
            <a:rPr lang="fr-FR" sz="1200" b="1" kern="1200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Examen par la collectivité de la demande d'indemnisation par l'ancien employeur public</a:t>
          </a:r>
          <a:endParaRPr lang="fr-FR" sz="1200" b="1" kern="1200" dirty="0">
            <a:solidFill>
              <a:srgbClr val="D01050"/>
            </a:solidFill>
            <a:latin typeface="Barlow Condensed" panose="00000506000000000000" pitchFamily="2" charset="0"/>
            <a:sym typeface="Wingdings" panose="05000000000000000000" pitchFamily="2" charset="2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>
              <a:solidFill>
                <a:schemeClr val="tx1"/>
              </a:solidFill>
              <a:latin typeface="Barlow Condensed" panose="00000506000000000000" pitchFamily="2" charset="0"/>
            </a:rPr>
            <a:t>Refus de versement lorsque l'</a:t>
          </a:r>
          <a:r>
            <a:rPr lang="fr-FR" sz="1200" kern="1200" dirty="0" err="1" smtClean="0">
              <a:solidFill>
                <a:schemeClr val="tx1"/>
              </a:solidFill>
              <a:latin typeface="Barlow Condensed" panose="00000506000000000000" pitchFamily="2" charset="0"/>
            </a:rPr>
            <a:t>agent.e</a:t>
          </a:r>
          <a:r>
            <a:rPr lang="fr-FR" sz="1200" kern="1200" dirty="0" smtClean="0">
              <a:solidFill>
                <a:schemeClr val="tx1"/>
              </a:solidFill>
              <a:latin typeface="Barlow Condensed" panose="00000506000000000000" pitchFamily="2" charset="0"/>
            </a:rPr>
            <a:t> ne remplit pas les conditions </a:t>
          </a:r>
          <a:endParaRPr lang="fr-FR" sz="1200" kern="1200" dirty="0">
            <a:solidFill>
              <a:schemeClr val="tx1"/>
            </a:solidFill>
            <a:latin typeface="Barlow Condensed" panose="00000506000000000000" pitchFamily="2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>
              <a:solidFill>
                <a:schemeClr val="tx1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Détermination du montant et de la durée d'indemnisation</a:t>
          </a:r>
          <a:endParaRPr lang="fr-FR" sz="1200" kern="1200" dirty="0">
            <a:solidFill>
              <a:schemeClr val="tx1"/>
            </a:solidFill>
            <a:latin typeface="Barlow Condensed" panose="00000506000000000000" pitchFamily="2" charset="0"/>
            <a:sym typeface="Wingdings" panose="05000000000000000000" pitchFamily="2" charset="2"/>
          </a:endParaRPr>
        </a:p>
      </dsp:txBody>
      <dsp:txXfrm>
        <a:off x="6689546" y="1618646"/>
        <a:ext cx="1767650" cy="1549448"/>
      </dsp:txXfrm>
    </dsp:sp>
    <dsp:sp modelId="{034E744E-74C6-4CEB-A97F-C958DA29C36F}">
      <dsp:nvSpPr>
        <dsp:cNvPr id="0" name=""/>
        <dsp:cNvSpPr/>
      </dsp:nvSpPr>
      <dsp:spPr>
        <a:xfrm>
          <a:off x="8123678" y="889494"/>
          <a:ext cx="333518" cy="333518"/>
        </a:xfrm>
        <a:prstGeom prst="triangle">
          <a:avLst>
            <a:gd name="adj" fmla="val 100000"/>
          </a:avLst>
        </a:prstGeom>
        <a:solidFill>
          <a:srgbClr val="4C4C4C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3D993A-929E-4615-8B90-6200653028EF}">
      <dsp:nvSpPr>
        <dsp:cNvPr id="0" name=""/>
        <dsp:cNvSpPr/>
      </dsp:nvSpPr>
      <dsp:spPr>
        <a:xfrm rot="5400000">
          <a:off x="9049911" y="498169"/>
          <a:ext cx="1176669" cy="1957952"/>
        </a:xfrm>
        <a:prstGeom prst="corner">
          <a:avLst>
            <a:gd name="adj1" fmla="val 16120"/>
            <a:gd name="adj2" fmla="val 16110"/>
          </a:avLst>
        </a:prstGeom>
        <a:solidFill>
          <a:srgbClr val="EF9205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14C5E5-B35C-4683-A00E-89D99FB399A5}">
      <dsp:nvSpPr>
        <dsp:cNvPr id="0" name=""/>
        <dsp:cNvSpPr/>
      </dsp:nvSpPr>
      <dsp:spPr>
        <a:xfrm>
          <a:off x="8853495" y="1083175"/>
          <a:ext cx="1767650" cy="15494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</a:t>
          </a:r>
          <a:r>
            <a:rPr lang="fr-FR" sz="1200" b="1" kern="1200" dirty="0" smtClean="0">
              <a:solidFill>
                <a:srgbClr val="D01050"/>
              </a:solidFill>
              <a:latin typeface="Barlow Condensed" panose="00000506000000000000" pitchFamily="2" charset="0"/>
              <a:sym typeface="Wingdings" panose="05000000000000000000" pitchFamily="2" charset="2"/>
            </a:rPr>
            <a:t>Actualisation mensuelle</a:t>
          </a:r>
          <a:endParaRPr lang="fr-FR" sz="1200" b="1" kern="1200" dirty="0">
            <a:solidFill>
              <a:srgbClr val="D01050"/>
            </a:solidFill>
            <a:latin typeface="Barlow Condensed" panose="00000506000000000000" pitchFamily="2" charset="0"/>
            <a:sym typeface="Wingdings" panose="05000000000000000000" pitchFamily="2" charset="2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>
              <a:solidFill>
                <a:schemeClr val="tx1"/>
              </a:solidFill>
              <a:latin typeface="Barlow Condensed" panose="00000506000000000000" pitchFamily="2" charset="0"/>
            </a:rPr>
            <a:t>attestations mensuelles d'actualisation</a:t>
          </a:r>
          <a:endParaRPr lang="fr-FR" sz="1200" kern="1200" dirty="0">
            <a:solidFill>
              <a:schemeClr val="tx1"/>
            </a:solidFill>
            <a:latin typeface="Barlow Condensed" panose="00000506000000000000" pitchFamily="2" charset="0"/>
          </a:endParaRPr>
        </a:p>
      </dsp:txBody>
      <dsp:txXfrm>
        <a:off x="8853495" y="1083175"/>
        <a:ext cx="1767650" cy="154944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1A6B36-285B-45AF-B1CF-84A93578E736}">
      <dsp:nvSpPr>
        <dsp:cNvPr id="0" name=""/>
        <dsp:cNvSpPr/>
      </dsp:nvSpPr>
      <dsp:spPr>
        <a:xfrm>
          <a:off x="2158118" y="0"/>
          <a:ext cx="2285999" cy="571499"/>
        </a:xfrm>
        <a:prstGeom prst="roundRect">
          <a:avLst>
            <a:gd name="adj" fmla="val 10000"/>
          </a:avLst>
        </a:prstGeom>
        <a:solidFill>
          <a:srgbClr val="EF9205"/>
        </a:solidFill>
        <a:ln w="12700" cap="flat" cmpd="sng" algn="ctr">
          <a:solidFill>
            <a:srgbClr val="FFC000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CDG 63</a:t>
          </a:r>
        </a:p>
      </dsp:txBody>
      <dsp:txXfrm>
        <a:off x="2174857" y="16739"/>
        <a:ext cx="2252521" cy="538021"/>
      </dsp:txXfrm>
    </dsp:sp>
    <dsp:sp modelId="{41091F50-9D85-4F58-A2B9-B724676D9BAA}">
      <dsp:nvSpPr>
        <dsp:cNvPr id="0" name=""/>
        <dsp:cNvSpPr/>
      </dsp:nvSpPr>
      <dsp:spPr>
        <a:xfrm rot="5400000">
          <a:off x="3251111" y="621506"/>
          <a:ext cx="100012" cy="100012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641D39-641C-409D-8497-2E75E368F26C}">
      <dsp:nvSpPr>
        <dsp:cNvPr id="0" name=""/>
        <dsp:cNvSpPr/>
      </dsp:nvSpPr>
      <dsp:spPr>
        <a:xfrm>
          <a:off x="2158118" y="771524"/>
          <a:ext cx="2285999" cy="571499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  <a:alpha val="90000"/>
          </a:schemeClr>
        </a:solidFill>
        <a:ln w="12700" cap="flat" cmpd="sng" algn="ctr">
          <a:solidFill>
            <a:srgbClr val="FFC000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Renseignements de premier niveau par téléphone ou par courriel</a:t>
          </a:r>
        </a:p>
      </dsp:txBody>
      <dsp:txXfrm>
        <a:off x="2174857" y="788263"/>
        <a:ext cx="2252521" cy="538021"/>
      </dsp:txXfrm>
    </dsp:sp>
    <dsp:sp modelId="{5695EFF1-8499-4D67-995E-4506F03400AA}">
      <dsp:nvSpPr>
        <dsp:cNvPr id="0" name=""/>
        <dsp:cNvSpPr/>
      </dsp:nvSpPr>
      <dsp:spPr>
        <a:xfrm rot="5400000">
          <a:off x="3251111" y="1393030"/>
          <a:ext cx="100012" cy="100012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9B18B3-12EE-4E20-BBDD-1F67BC1E1934}">
      <dsp:nvSpPr>
        <dsp:cNvPr id="0" name=""/>
        <dsp:cNvSpPr/>
      </dsp:nvSpPr>
      <dsp:spPr>
        <a:xfrm>
          <a:off x="2158118" y="1543049"/>
          <a:ext cx="2285999" cy="571499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  <a:alpha val="90000"/>
          </a:schemeClr>
        </a:solidFill>
        <a:ln w="12700" cap="flat" cmpd="sng" algn="ctr">
          <a:solidFill>
            <a:srgbClr val="FFC000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Envoi d'une fiche de renseignements à compléter pour toute étude de droit à ARE</a:t>
          </a:r>
        </a:p>
      </dsp:txBody>
      <dsp:txXfrm>
        <a:off x="2174857" y="1559788"/>
        <a:ext cx="2252521" cy="538021"/>
      </dsp:txXfrm>
    </dsp:sp>
    <dsp:sp modelId="{C6F86842-EDA0-4182-B21F-8433334DC065}">
      <dsp:nvSpPr>
        <dsp:cNvPr id="0" name=""/>
        <dsp:cNvSpPr/>
      </dsp:nvSpPr>
      <dsp:spPr>
        <a:xfrm rot="5400000">
          <a:off x="3251111" y="2164555"/>
          <a:ext cx="100012" cy="100012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C62C48-9314-4D0B-9E7F-3757FEE4FF9B}">
      <dsp:nvSpPr>
        <dsp:cNvPr id="0" name=""/>
        <dsp:cNvSpPr/>
      </dsp:nvSpPr>
      <dsp:spPr>
        <a:xfrm>
          <a:off x="2158118" y="2314574"/>
          <a:ext cx="2285999" cy="571499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  <a:alpha val="90000"/>
          </a:schemeClr>
        </a:solidFill>
        <a:ln w="12700" cap="flat" cmpd="sng" algn="ctr">
          <a:solidFill>
            <a:srgbClr val="FFC000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Réception de la fiche, accompagnée des pièces justificatives, puis transmission au CDG 03 pour étude</a:t>
          </a:r>
          <a:endParaRPr lang="fr-FR" sz="10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2174857" y="2331313"/>
        <a:ext cx="2252521" cy="538021"/>
      </dsp:txXfrm>
    </dsp:sp>
    <dsp:sp modelId="{DDCE800A-6001-4875-A9DC-C5C1C8D65BCD}">
      <dsp:nvSpPr>
        <dsp:cNvPr id="0" name=""/>
        <dsp:cNvSpPr/>
      </dsp:nvSpPr>
      <dsp:spPr>
        <a:xfrm rot="5400000">
          <a:off x="3251111" y="2936080"/>
          <a:ext cx="100012" cy="100012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83714F-E82F-4ABE-BF19-9A042514FFA0}">
      <dsp:nvSpPr>
        <dsp:cNvPr id="0" name=""/>
        <dsp:cNvSpPr/>
      </dsp:nvSpPr>
      <dsp:spPr>
        <a:xfrm>
          <a:off x="2158118" y="3086099"/>
          <a:ext cx="2285999" cy="571499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  <a:alpha val="90000"/>
          </a:schemeClr>
        </a:solidFill>
        <a:ln w="12700" cap="flat" cmpd="sng" algn="ctr">
          <a:solidFill>
            <a:srgbClr val="FFC000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Accusé réception de l'étude de droit ARE réalisée par le CDG 03 puis retransmission auprès de la collectivité demandeuse</a:t>
          </a:r>
          <a:endParaRPr lang="fr-FR" sz="10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2174857" y="3102838"/>
        <a:ext cx="2252521" cy="538021"/>
      </dsp:txXfrm>
    </dsp:sp>
    <dsp:sp modelId="{E4325610-74B0-4162-BF5D-9923833B308F}">
      <dsp:nvSpPr>
        <dsp:cNvPr id="0" name=""/>
        <dsp:cNvSpPr/>
      </dsp:nvSpPr>
      <dsp:spPr>
        <a:xfrm>
          <a:off x="4764157" y="0"/>
          <a:ext cx="2285999" cy="571499"/>
        </a:xfrm>
        <a:prstGeom prst="roundRect">
          <a:avLst>
            <a:gd name="adj" fmla="val 10000"/>
          </a:avLst>
        </a:prstGeom>
        <a:solidFill>
          <a:srgbClr val="4C4C4C"/>
        </a:solidFill>
        <a:ln w="12700" cap="flat" cmpd="sng" algn="ctr">
          <a:solidFill>
            <a:srgbClr val="FFC000">
              <a:hueOff val="10395692"/>
              <a:satOff val="-47968"/>
              <a:lumOff val="1765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CDG 03</a:t>
          </a:r>
        </a:p>
      </dsp:txBody>
      <dsp:txXfrm>
        <a:off x="4780896" y="16739"/>
        <a:ext cx="2252521" cy="538021"/>
      </dsp:txXfrm>
    </dsp:sp>
    <dsp:sp modelId="{693E37AD-B448-4C3D-BCD6-4BDE32A15628}">
      <dsp:nvSpPr>
        <dsp:cNvPr id="0" name=""/>
        <dsp:cNvSpPr/>
      </dsp:nvSpPr>
      <dsp:spPr>
        <a:xfrm rot="5400000">
          <a:off x="5857150" y="621506"/>
          <a:ext cx="100012" cy="100012"/>
        </a:xfrm>
        <a:prstGeom prst="rightArrow">
          <a:avLst>
            <a:gd name="adj1" fmla="val 66700"/>
            <a:gd name="adj2" fmla="val 50000"/>
          </a:avLst>
        </a:prstGeom>
        <a:solidFill>
          <a:schemeClr val="accent3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98B320-C284-45F8-ABF8-4C5351CC1D05}">
      <dsp:nvSpPr>
        <dsp:cNvPr id="0" name=""/>
        <dsp:cNvSpPr/>
      </dsp:nvSpPr>
      <dsp:spPr>
        <a:xfrm>
          <a:off x="4764157" y="771524"/>
          <a:ext cx="2285999" cy="571499"/>
        </a:xfrm>
        <a:prstGeom prst="roundRect">
          <a:avLst>
            <a:gd name="adj" fmla="val 10000"/>
          </a:avLst>
        </a:prstGeom>
        <a:solidFill>
          <a:schemeClr val="bg2">
            <a:lumMod val="90000"/>
            <a:alpha val="90000"/>
          </a:schemeClr>
        </a:solidFill>
        <a:ln w="12700" cap="flat" cmpd="sng" algn="ctr">
          <a:solidFill>
            <a:srgbClr val="FFC000">
              <a:tint val="40000"/>
              <a:alpha val="90000"/>
              <a:hueOff val="11513918"/>
              <a:satOff val="-61261"/>
              <a:lumOff val="-349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Réception par courriel de la demande d'étude ARE transmise par le CDG 63 </a:t>
          </a:r>
        </a:p>
      </dsp:txBody>
      <dsp:txXfrm>
        <a:off x="4780896" y="788263"/>
        <a:ext cx="2252521" cy="538021"/>
      </dsp:txXfrm>
    </dsp:sp>
    <dsp:sp modelId="{084716FB-260C-4984-B2B7-B6FB808AF17A}">
      <dsp:nvSpPr>
        <dsp:cNvPr id="0" name=""/>
        <dsp:cNvSpPr/>
      </dsp:nvSpPr>
      <dsp:spPr>
        <a:xfrm rot="5400000">
          <a:off x="5857150" y="1393030"/>
          <a:ext cx="100012" cy="100012"/>
        </a:xfrm>
        <a:prstGeom prst="rightArrow">
          <a:avLst>
            <a:gd name="adj1" fmla="val 66700"/>
            <a:gd name="adj2" fmla="val 50000"/>
          </a:avLst>
        </a:prstGeom>
        <a:solidFill>
          <a:schemeClr val="accent3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CE0BC6-9701-4E1B-A1A7-FD3D79553721}">
      <dsp:nvSpPr>
        <dsp:cNvPr id="0" name=""/>
        <dsp:cNvSpPr/>
      </dsp:nvSpPr>
      <dsp:spPr>
        <a:xfrm>
          <a:off x="4764157" y="1543049"/>
          <a:ext cx="2285999" cy="571499"/>
        </a:xfrm>
        <a:prstGeom prst="roundRect">
          <a:avLst>
            <a:gd name="adj" fmla="val 10000"/>
          </a:avLst>
        </a:prstGeom>
        <a:solidFill>
          <a:schemeClr val="bg1">
            <a:lumMod val="85000"/>
            <a:alpha val="90000"/>
          </a:schemeClr>
        </a:solidFill>
        <a:ln w="12700" cap="flat" cmpd="sng" algn="ctr">
          <a:solidFill>
            <a:srgbClr val="FFC000">
              <a:tint val="40000"/>
              <a:alpha val="90000"/>
              <a:hueOff val="11513918"/>
              <a:satOff val="-61261"/>
              <a:lumOff val="-349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Contact téléphonique auprès de la collectivité demandeuse si besoin de renseignements complémentaires</a:t>
          </a:r>
          <a:endParaRPr lang="fr-FR" sz="10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4780896" y="1559788"/>
        <a:ext cx="2252521" cy="538021"/>
      </dsp:txXfrm>
    </dsp:sp>
    <dsp:sp modelId="{0861B7B9-7C57-40F4-B91C-51816D15A60A}">
      <dsp:nvSpPr>
        <dsp:cNvPr id="0" name=""/>
        <dsp:cNvSpPr/>
      </dsp:nvSpPr>
      <dsp:spPr>
        <a:xfrm rot="5400000">
          <a:off x="5857150" y="2164555"/>
          <a:ext cx="100012" cy="100012"/>
        </a:xfrm>
        <a:prstGeom prst="rightArrow">
          <a:avLst>
            <a:gd name="adj1" fmla="val 66700"/>
            <a:gd name="adj2" fmla="val 50000"/>
          </a:avLst>
        </a:prstGeom>
        <a:solidFill>
          <a:schemeClr val="accent3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4A258F-5278-42E3-B413-8212CEDD14B8}">
      <dsp:nvSpPr>
        <dsp:cNvPr id="0" name=""/>
        <dsp:cNvSpPr/>
      </dsp:nvSpPr>
      <dsp:spPr>
        <a:xfrm>
          <a:off x="4764157" y="2314574"/>
          <a:ext cx="2285999" cy="571499"/>
        </a:xfrm>
        <a:prstGeom prst="roundRect">
          <a:avLst>
            <a:gd name="adj" fmla="val 10000"/>
          </a:avLst>
        </a:prstGeom>
        <a:solidFill>
          <a:schemeClr val="bg1">
            <a:lumMod val="85000"/>
            <a:alpha val="90000"/>
          </a:schemeClr>
        </a:solidFill>
        <a:ln w="12700" cap="flat" cmpd="sng" algn="ctr">
          <a:solidFill>
            <a:srgbClr val="FFC000">
              <a:tint val="40000"/>
              <a:alpha val="90000"/>
              <a:hueOff val="11513918"/>
              <a:satOff val="-61261"/>
              <a:lumOff val="-349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Réalisation de l'étude de droit ARE </a:t>
          </a:r>
          <a:endParaRPr lang="fr-FR" sz="10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4780896" y="2331313"/>
        <a:ext cx="2252521" cy="538021"/>
      </dsp:txXfrm>
    </dsp:sp>
    <dsp:sp modelId="{2219AE27-B609-44D0-9C5F-ACB85AAE605D}">
      <dsp:nvSpPr>
        <dsp:cNvPr id="0" name=""/>
        <dsp:cNvSpPr/>
      </dsp:nvSpPr>
      <dsp:spPr>
        <a:xfrm rot="5400000">
          <a:off x="5857150" y="2936080"/>
          <a:ext cx="100012" cy="100012"/>
        </a:xfrm>
        <a:prstGeom prst="rightArrow">
          <a:avLst>
            <a:gd name="adj1" fmla="val 66700"/>
            <a:gd name="adj2" fmla="val 50000"/>
          </a:avLst>
        </a:prstGeom>
        <a:solidFill>
          <a:schemeClr val="accent3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EC8905-9B56-436C-8D2C-3E70E230BE3D}">
      <dsp:nvSpPr>
        <dsp:cNvPr id="0" name=""/>
        <dsp:cNvSpPr/>
      </dsp:nvSpPr>
      <dsp:spPr>
        <a:xfrm>
          <a:off x="4764157" y="3086099"/>
          <a:ext cx="2285999" cy="571499"/>
        </a:xfrm>
        <a:prstGeom prst="roundRect">
          <a:avLst>
            <a:gd name="adj" fmla="val 10000"/>
          </a:avLst>
        </a:prstGeom>
        <a:solidFill>
          <a:schemeClr val="bg1">
            <a:lumMod val="85000"/>
            <a:alpha val="90000"/>
          </a:schemeClr>
        </a:solidFill>
        <a:ln w="12700" cap="flat" cmpd="sng" algn="ctr">
          <a:solidFill>
            <a:srgbClr val="FFC000">
              <a:tint val="40000"/>
              <a:alpha val="90000"/>
              <a:hueOff val="11513918"/>
              <a:satOff val="-61261"/>
              <a:lumOff val="-349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Envoi de l'étude de droit réalisée par courriel au CDG 63</a:t>
          </a:r>
          <a:endParaRPr lang="fr-FR" sz="10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4780896" y="3102838"/>
        <a:ext cx="2252521" cy="5380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7A5418-8650-4DF0-A685-26E56964D5CB}" type="datetimeFigureOut">
              <a:rPr lang="fr-FR" smtClean="0"/>
              <a:t>21/03/2024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40363" cy="3910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1C5861-E008-4F63-BD36-BA13D9C3AE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183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fr-FR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ABBE68-B11F-437E-8DF6-3C54E1072C31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4896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ABBE68-B11F-437E-8DF6-3C54E1072C31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6048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11" indent="0" algn="ctr">
              <a:buNone/>
              <a:defRPr sz="2000"/>
            </a:lvl2pPr>
            <a:lvl3pPr marL="914422" indent="0" algn="ctr">
              <a:buNone/>
              <a:defRPr sz="1801"/>
            </a:lvl3pPr>
            <a:lvl4pPr marL="1371635" indent="0" algn="ctr">
              <a:buNone/>
              <a:defRPr sz="1600"/>
            </a:lvl4pPr>
            <a:lvl5pPr marL="1828846" indent="0" algn="ctr">
              <a:buNone/>
              <a:defRPr sz="1600"/>
            </a:lvl5pPr>
            <a:lvl6pPr marL="2286057" indent="0" algn="ctr">
              <a:buNone/>
              <a:defRPr sz="1600"/>
            </a:lvl6pPr>
            <a:lvl7pPr marL="2743268" indent="0" algn="ctr">
              <a:buNone/>
              <a:defRPr sz="1600"/>
            </a:lvl7pPr>
            <a:lvl8pPr marL="3200481" indent="0" algn="ctr">
              <a:buNone/>
              <a:defRPr sz="1600"/>
            </a:lvl8pPr>
            <a:lvl9pPr marL="3657692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B601-4A21-4E11-B23A-7081002657AF}" type="datetimeFigureOut">
              <a:rPr lang="fr-FR" smtClean="0"/>
              <a:t>21/03/2024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8955-D673-4F6D-BA86-6C57546332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2870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B601-4A21-4E11-B23A-7081002657AF}" type="datetimeFigureOut">
              <a:rPr lang="fr-FR" smtClean="0"/>
              <a:t>21/03/2024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8955-D673-4F6D-BA86-6C57546332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8759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B601-4A21-4E11-B23A-7081002657AF}" type="datetimeFigureOut">
              <a:rPr lang="fr-FR" smtClean="0"/>
              <a:t>21/03/2024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8955-D673-4F6D-BA86-6C57546332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95615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C83B17E-C834-2D45-8EEA-78211DFBB5A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9766" y="457201"/>
            <a:ext cx="5557836" cy="690880"/>
          </a:xfrm>
        </p:spPr>
        <p:txBody>
          <a:bodyPr>
            <a:normAutofit/>
          </a:bodyPr>
          <a:lstStyle>
            <a:lvl1pPr marL="0" indent="0">
              <a:buNone/>
              <a:defRPr sz="4400" b="1" i="0">
                <a:solidFill>
                  <a:schemeClr val="tx1">
                    <a:lumMod val="50000"/>
                    <a:lumOff val="50000"/>
                  </a:schemeClr>
                </a:solidFill>
                <a:latin typeface="Barlow Condensed" pitchFamily="2" charset="77"/>
              </a:defRPr>
            </a:lvl1pPr>
          </a:lstStyle>
          <a:p>
            <a:pPr lvl="0"/>
            <a:r>
              <a:rPr lang="fr-FR" dirty="0"/>
              <a:t>GROS TITRE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002538E-E51F-5341-8D65-C3A5CA2805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9766" y="1322070"/>
            <a:ext cx="5426075" cy="477371"/>
          </a:xfrm>
        </p:spPr>
        <p:txBody>
          <a:bodyPr/>
          <a:lstStyle>
            <a:lvl1pPr marL="0" indent="0">
              <a:buNone/>
              <a:defRPr b="1" i="0">
                <a:solidFill>
                  <a:srgbClr val="BD2C54"/>
                </a:solidFill>
                <a:latin typeface="Barlow Condensed" pitchFamily="2" charset="77"/>
              </a:defRPr>
            </a:lvl1pPr>
          </a:lstStyle>
          <a:p>
            <a:pPr lvl="0"/>
            <a:r>
              <a:rPr lang="fr-FR" dirty="0"/>
              <a:t>Sous titre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8A6358F6-35FB-E441-AABB-6C84F7B7D6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29751" y="2322515"/>
            <a:ext cx="4436732" cy="1395735"/>
          </a:xfrm>
        </p:spPr>
        <p:txBody>
          <a:bodyPr>
            <a:normAutofit/>
          </a:bodyPr>
          <a:lstStyle>
            <a:lvl1pPr marL="0" indent="0">
              <a:buNone/>
              <a:defRPr sz="1801"/>
            </a:lvl1pPr>
          </a:lstStyle>
          <a:p>
            <a:pPr>
              <a:defRPr/>
            </a:pP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 Medium" pitchFamily="2" charset="77"/>
                <a:cs typeface="Arial" panose="020B0604020202020204" pitchFamily="34" charset="0"/>
              </a:rPr>
              <a:t>Intro Le Centre de Gestion a mis en place des contrats pour formaliser la relation juridique entre l’employeur (le Centre de Gestion) et l’agent contractuel.</a:t>
            </a:r>
          </a:p>
          <a:p>
            <a:endParaRPr lang="fr-FR" dirty="0">
              <a:solidFill>
                <a:schemeClr val="tx1">
                  <a:lumMod val="65000"/>
                  <a:lumOff val="35000"/>
                </a:schemeClr>
              </a:solidFill>
              <a:latin typeface="Barlow Condensed Medium" pitchFamily="2" charset="77"/>
              <a:cs typeface="Arial" panose="020B0604020202020204" pitchFamily="34" charset="0"/>
            </a:endParaRPr>
          </a:p>
        </p:txBody>
      </p:sp>
      <p:sp>
        <p:nvSpPr>
          <p:cNvPr id="3" name="Espace réservé du graphique 2">
            <a:extLst>
              <a:ext uri="{FF2B5EF4-FFF2-40B4-BE49-F238E27FC236}">
                <a16:creationId xmlns:a16="http://schemas.microsoft.com/office/drawing/2014/main" id="{244DFCD0-5271-5C4A-8A8B-529367F7B44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639766" y="2322513"/>
            <a:ext cx="6245225" cy="3586162"/>
          </a:xfrm>
        </p:spPr>
        <p:txBody>
          <a:bodyPr/>
          <a:lstStyle/>
          <a:p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C0D60F0-382B-E145-8E43-C8AF4ABBF443}"/>
              </a:ext>
            </a:extLst>
          </p:cNvPr>
          <p:cNvSpPr/>
          <p:nvPr userDrawn="1"/>
        </p:nvSpPr>
        <p:spPr>
          <a:xfrm>
            <a:off x="0" y="6228690"/>
            <a:ext cx="12192000" cy="629310"/>
          </a:xfrm>
          <a:prstGeom prst="rect">
            <a:avLst/>
          </a:prstGeom>
          <a:solidFill>
            <a:srgbClr val="BE23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1">
              <a:solidFill>
                <a:srgbClr val="BD2C54"/>
              </a:solidFill>
            </a:endParaRPr>
          </a:p>
        </p:txBody>
      </p:sp>
      <p:pic>
        <p:nvPicPr>
          <p:cNvPr id="19" name="Image 18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738D59B8-1533-3845-8EFB-D08909FB10A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20402" y="6383526"/>
            <a:ext cx="973668" cy="319638"/>
          </a:xfrm>
          <a:prstGeom prst="rect">
            <a:avLst/>
          </a:prstGeom>
        </p:spPr>
      </p:pic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3BD03DE-2625-8A46-9FFA-C4EC1DB1D74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29477" y="3802386"/>
            <a:ext cx="4437063" cy="2049462"/>
          </a:xfrm>
        </p:spPr>
        <p:txBody>
          <a:bodyPr>
            <a:noAutofit/>
          </a:bodyPr>
          <a:lstStyle>
            <a:lvl1pPr marL="0" indent="0">
              <a:buNone/>
              <a:defRPr sz="1801"/>
            </a:lvl1pPr>
          </a:lstStyle>
          <a:p>
            <a:pPr>
              <a:defRPr/>
            </a:pP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" pitchFamily="2" charset="77"/>
                <a:cs typeface="Arial" panose="020B0604020202020204" pitchFamily="34" charset="0"/>
              </a:rPr>
              <a:t>Intro Le Centre de Gestion a mis en place des contrats pour formaliser la relation juridique entre l’employeur (le Centre de Gestion) et l’agent contractuel.</a:t>
            </a:r>
          </a:p>
          <a:p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" pitchFamily="2" charset="77"/>
                <a:cs typeface="Arial" panose="020B0604020202020204" pitchFamily="34" charset="0"/>
              </a:rPr>
              <a:t>Intro Le Centre de Gestion a mis en place des contrats pour formaliser la relation juridique entre l’employeur (le Centre de Gestion) et l’agent contractuel.</a:t>
            </a:r>
          </a:p>
        </p:txBody>
      </p:sp>
    </p:spTree>
    <p:extLst>
      <p:ext uri="{BB962C8B-B14F-4D97-AF65-F5344CB8AC3E}">
        <p14:creationId xmlns:p14="http://schemas.microsoft.com/office/powerpoint/2010/main" val="11503751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0E226542-7EF4-6E43-AED0-6BEFDA4D95C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57610" y="616432"/>
            <a:ext cx="2476779" cy="813083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E07921-E8D3-F449-B365-79086F185E7C}"/>
              </a:ext>
            </a:extLst>
          </p:cNvPr>
          <p:cNvSpPr/>
          <p:nvPr userDrawn="1"/>
        </p:nvSpPr>
        <p:spPr>
          <a:xfrm>
            <a:off x="0" y="6228691"/>
            <a:ext cx="12192000" cy="629310"/>
          </a:xfrm>
          <a:prstGeom prst="rect">
            <a:avLst/>
          </a:prstGeom>
          <a:solidFill>
            <a:srgbClr val="BE23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BD2C54"/>
              </a:solidFill>
            </a:endParaRPr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728A79C7-6E3C-2449-ADEA-84AD333BE789}"/>
              </a:ext>
            </a:extLst>
          </p:cNvPr>
          <p:cNvSpPr txBox="1">
            <a:spLocks/>
          </p:cNvSpPr>
          <p:nvPr userDrawn="1"/>
        </p:nvSpPr>
        <p:spPr>
          <a:xfrm>
            <a:off x="1524000" y="6307117"/>
            <a:ext cx="9144000" cy="3738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 sz="1600" b="1" i="0" dirty="0">
                <a:solidFill>
                  <a:schemeClr val="bg1"/>
                </a:solidFill>
                <a:latin typeface="Barlow Semi Condensed Medium" pitchFamily="2" charset="77"/>
              </a:rPr>
              <a:t>Le Centre de Gestion</a:t>
            </a:r>
            <a:r>
              <a:rPr lang="fr-FR" sz="1400" b="0" i="0" dirty="0">
                <a:solidFill>
                  <a:schemeClr val="bg1"/>
                </a:solidFill>
                <a:latin typeface="Barlow Semi Condensed Medium" pitchFamily="2" charset="77"/>
              </a:rPr>
              <a:t>, </a:t>
            </a:r>
            <a:r>
              <a:rPr lang="fr-FR" sz="1400" b="0" i="1" dirty="0">
                <a:solidFill>
                  <a:schemeClr val="bg1"/>
                </a:solidFill>
                <a:latin typeface="Barlow Semi Condensed Medium" pitchFamily="2" charset="77"/>
              </a:rPr>
              <a:t>un appui au quotidien pour la gestion des ressources humaines</a:t>
            </a:r>
          </a:p>
        </p:txBody>
      </p:sp>
      <p:pic>
        <p:nvPicPr>
          <p:cNvPr id="12" name="Image 11" descr="Une image contenant texte, carte de visite, enveloppe, graphiques vectoriels&#10;&#10;Description générée automatiquement">
            <a:extLst>
              <a:ext uri="{FF2B5EF4-FFF2-40B4-BE49-F238E27FC236}">
                <a16:creationId xmlns:a16="http://schemas.microsoft.com/office/drawing/2014/main" id="{4B64BC01-FB3C-404A-8AFF-F33A3FFD0B3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082982" y="6068156"/>
            <a:ext cx="338001" cy="338001"/>
          </a:xfrm>
          <a:prstGeom prst="rect">
            <a:avLst/>
          </a:prstGeom>
        </p:spPr>
      </p:pic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5BE5C430-AF13-9044-9AE3-C8048A6F9B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74950" y="2479675"/>
            <a:ext cx="6443663" cy="754380"/>
          </a:xfrm>
        </p:spPr>
        <p:txBody>
          <a:bodyPr>
            <a:normAutofit/>
          </a:bodyPr>
          <a:lstStyle>
            <a:lvl1pPr marL="0" indent="0" algn="ctr">
              <a:buNone/>
              <a:defRPr sz="4800" b="1" i="0">
                <a:solidFill>
                  <a:schemeClr val="bg2">
                    <a:lumMod val="50000"/>
                  </a:schemeClr>
                </a:solidFill>
                <a:latin typeface="Barlow Condensed" pitchFamily="2" charset="77"/>
              </a:defRPr>
            </a:lvl1pPr>
          </a:lstStyle>
          <a:p>
            <a:pPr lvl="0"/>
            <a:r>
              <a:rPr lang="fr-FR" dirty="0"/>
              <a:t>GROS TITRE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AF5DA6A2-B4D2-4A45-A634-5702F2F749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74950" y="3343275"/>
            <a:ext cx="6443663" cy="995363"/>
          </a:xfrm>
        </p:spPr>
        <p:txBody>
          <a:bodyPr>
            <a:normAutofit/>
          </a:bodyPr>
          <a:lstStyle>
            <a:lvl1pPr marL="0" indent="0" algn="ctr">
              <a:buNone/>
              <a:defRPr sz="3600" b="1" i="0">
                <a:solidFill>
                  <a:srgbClr val="BD2C54"/>
                </a:solidFill>
                <a:latin typeface="Barlow Condensed" pitchFamily="2" charset="77"/>
              </a:defRPr>
            </a:lvl1pPr>
          </a:lstStyle>
          <a:p>
            <a:pPr lvl="0"/>
            <a:r>
              <a:rPr lang="fr-FR" dirty="0"/>
              <a:t>Sous titre</a:t>
            </a:r>
          </a:p>
        </p:txBody>
      </p:sp>
    </p:spTree>
    <p:extLst>
      <p:ext uri="{BB962C8B-B14F-4D97-AF65-F5344CB8AC3E}">
        <p14:creationId xmlns:p14="http://schemas.microsoft.com/office/powerpoint/2010/main" val="2119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2EB7162C-7C59-F248-BED8-E6627ACBD610}"/>
              </a:ext>
            </a:extLst>
          </p:cNvPr>
          <p:cNvSpPr/>
          <p:nvPr userDrawn="1"/>
        </p:nvSpPr>
        <p:spPr>
          <a:xfrm>
            <a:off x="0" y="4680488"/>
            <a:ext cx="8198603" cy="2177512"/>
          </a:xfrm>
          <a:prstGeom prst="rect">
            <a:avLst/>
          </a:prstGeom>
          <a:solidFill>
            <a:srgbClr val="BE23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BE2352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C394C15-2A30-7B48-B48B-6032F07B500D}"/>
              </a:ext>
            </a:extLst>
          </p:cNvPr>
          <p:cNvSpPr/>
          <p:nvPr userDrawn="1"/>
        </p:nvSpPr>
        <p:spPr>
          <a:xfrm>
            <a:off x="8198602" y="0"/>
            <a:ext cx="3993397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BE2352"/>
              </a:solidFill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982957CD-191D-1347-A430-3D75ABD14532}"/>
              </a:ext>
            </a:extLst>
          </p:cNvPr>
          <p:cNvSpPr txBox="1"/>
          <p:nvPr userDrawn="1"/>
        </p:nvSpPr>
        <p:spPr>
          <a:xfrm>
            <a:off x="1356103" y="2177512"/>
            <a:ext cx="5441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0" i="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 Medium" pitchFamily="2" charset="77"/>
                <a:cs typeface="Arial" panose="020B0604020202020204" pitchFamily="34" charset="0"/>
              </a:rPr>
              <a:t>Merci pour votre attention</a:t>
            </a:r>
          </a:p>
        </p:txBody>
      </p:sp>
      <p:sp>
        <p:nvSpPr>
          <p:cNvPr id="32" name="Titre 1">
            <a:extLst>
              <a:ext uri="{FF2B5EF4-FFF2-40B4-BE49-F238E27FC236}">
                <a16:creationId xmlns:a16="http://schemas.microsoft.com/office/drawing/2014/main" id="{56CEB76D-230F-BD4C-BDFB-9BF222E67BCC}"/>
              </a:ext>
            </a:extLst>
          </p:cNvPr>
          <p:cNvSpPr txBox="1">
            <a:spLocks/>
          </p:cNvSpPr>
          <p:nvPr userDrawn="1"/>
        </p:nvSpPr>
        <p:spPr>
          <a:xfrm>
            <a:off x="591283" y="5287463"/>
            <a:ext cx="4745065" cy="6819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fr-FR" sz="1800" b="0" i="0" dirty="0">
                <a:solidFill>
                  <a:schemeClr val="bg1"/>
                </a:solidFill>
                <a:latin typeface="Barlow Condensed Medium" pitchFamily="2" charset="77"/>
              </a:rPr>
              <a:t>Ensemble, soutenons les métiers</a:t>
            </a:r>
          </a:p>
          <a:p>
            <a:pPr algn="l"/>
            <a:r>
              <a:rPr lang="fr-FR" sz="1800" b="0" i="0" dirty="0">
                <a:solidFill>
                  <a:schemeClr val="bg1"/>
                </a:solidFill>
                <a:latin typeface="Barlow Condensed Medium" pitchFamily="2" charset="77"/>
              </a:rPr>
              <a:t>Publics territoriaux !</a:t>
            </a:r>
          </a:p>
        </p:txBody>
      </p:sp>
      <p:pic>
        <p:nvPicPr>
          <p:cNvPr id="33" name="Image 32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295E062C-AA77-5846-ABBA-3F4C04E649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66281" y="5062509"/>
            <a:ext cx="2990802" cy="981829"/>
          </a:xfrm>
          <a:prstGeom prst="rect">
            <a:avLst/>
          </a:prstGeom>
        </p:spPr>
      </p:pic>
      <p:pic>
        <p:nvPicPr>
          <p:cNvPr id="34" name="Image 33" descr="Une image contenant texte, carte de visite, enveloppe, graphiques vectoriels&#10;&#10;Description générée automatiquement">
            <a:extLst>
              <a:ext uri="{FF2B5EF4-FFF2-40B4-BE49-F238E27FC236}">
                <a16:creationId xmlns:a16="http://schemas.microsoft.com/office/drawing/2014/main" id="{1E77E363-BF83-D94F-A6D5-30136D049F3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760678" y="4302523"/>
            <a:ext cx="815890" cy="815890"/>
          </a:xfrm>
          <a:prstGeom prst="rect">
            <a:avLst/>
          </a:prstGeom>
        </p:spPr>
      </p:pic>
      <p:sp>
        <p:nvSpPr>
          <p:cNvPr id="35" name="Titre 1">
            <a:extLst>
              <a:ext uri="{FF2B5EF4-FFF2-40B4-BE49-F238E27FC236}">
                <a16:creationId xmlns:a16="http://schemas.microsoft.com/office/drawing/2014/main" id="{22263054-67DE-2B4C-9501-CC6BE2991BCD}"/>
              </a:ext>
            </a:extLst>
          </p:cNvPr>
          <p:cNvSpPr txBox="1">
            <a:spLocks/>
          </p:cNvSpPr>
          <p:nvPr userDrawn="1"/>
        </p:nvSpPr>
        <p:spPr>
          <a:xfrm>
            <a:off x="8960602" y="1532481"/>
            <a:ext cx="2900767" cy="314800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fr-FR" sz="1600" b="0" i="0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rlow Condensed Medium" pitchFamily="2" charset="77"/>
                <a:ea typeface="+mj-ea"/>
                <a:cs typeface="Arial" panose="020B0604020202020204" pitchFamily="34" charset="0"/>
              </a:rPr>
              <a:t>7 rue Condorcet CS 70007</a:t>
            </a:r>
          </a:p>
          <a:p>
            <a:pPr algn="l">
              <a:lnSpc>
                <a:spcPct val="110000"/>
              </a:lnSpc>
            </a:pPr>
            <a:r>
              <a:rPr lang="fr-FR" sz="1600" b="0" i="0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rlow Condensed Medium" pitchFamily="2" charset="77"/>
                <a:ea typeface="+mj-ea"/>
                <a:cs typeface="Arial" panose="020B0604020202020204" pitchFamily="34" charset="0"/>
              </a:rPr>
              <a:t>63 063 Clermont-Ferrand Cedex 1</a:t>
            </a:r>
          </a:p>
          <a:p>
            <a:pPr algn="l">
              <a:lnSpc>
                <a:spcPct val="110000"/>
              </a:lnSpc>
            </a:pPr>
            <a:r>
              <a:rPr lang="fr-FR" sz="1600" b="0" i="0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rlow Condensed Medium" pitchFamily="2" charset="77"/>
                <a:ea typeface="+mj-ea"/>
                <a:cs typeface="Arial" panose="020B0604020202020204" pitchFamily="34" charset="0"/>
              </a:rPr>
              <a:t>04 73 28 59 80  </a:t>
            </a:r>
          </a:p>
          <a:p>
            <a:pPr algn="l">
              <a:lnSpc>
                <a:spcPct val="110000"/>
              </a:lnSpc>
            </a:pPr>
            <a:r>
              <a:rPr lang="fr-FR" sz="1600" b="0" i="0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rlow Condensed Medium" pitchFamily="2" charset="77"/>
                <a:ea typeface="+mj-ea"/>
                <a:cs typeface="Arial" panose="020B0604020202020204" pitchFamily="34" charset="0"/>
              </a:rPr>
              <a:t>accueil@cdg63.fr  </a:t>
            </a:r>
          </a:p>
          <a:p>
            <a:pPr algn="l">
              <a:lnSpc>
                <a:spcPct val="110000"/>
              </a:lnSpc>
            </a:pPr>
            <a:r>
              <a:rPr lang="fr-FR" sz="1600" b="0" i="0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rlow Condensed Medium" pitchFamily="2" charset="77"/>
                <a:ea typeface="+mj-ea"/>
                <a:cs typeface="Arial" panose="020B0604020202020204" pitchFamily="34" charset="0"/>
              </a:rPr>
              <a:t>cdg63.fr</a:t>
            </a:r>
          </a:p>
          <a:p>
            <a:pPr algn="l">
              <a:lnSpc>
                <a:spcPct val="110000"/>
              </a:lnSpc>
            </a:pPr>
            <a:r>
              <a:rPr lang="fr-FR" sz="1600" b="0" i="0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rlow Condensed Medium" pitchFamily="2" charset="77"/>
                <a:ea typeface="+mj-ea"/>
                <a:cs typeface="Arial" panose="020B0604020202020204" pitchFamily="34" charset="0"/>
              </a:rPr>
              <a:t/>
            </a:r>
            <a:br>
              <a:rPr lang="fr-FR" sz="1600" b="0" i="0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rlow Condensed Medium" pitchFamily="2" charset="77"/>
                <a:ea typeface="+mj-ea"/>
                <a:cs typeface="Arial" panose="020B0604020202020204" pitchFamily="34" charset="0"/>
              </a:rPr>
            </a:br>
            <a:endParaRPr lang="fr-FR" sz="1600" b="0" i="0" kern="12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Barlow Condensed Medium" pitchFamily="2" charset="77"/>
              <a:ea typeface="+mj-ea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r>
              <a:rPr lang="fr-FR" sz="1600" b="0" i="1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rlow Condensed Medium" pitchFamily="2" charset="77"/>
                <a:ea typeface="+mj-ea"/>
                <a:cs typeface="Arial" panose="020B0604020202020204" pitchFamily="34" charset="0"/>
              </a:rPr>
              <a:t>Ouverture au public </a:t>
            </a:r>
            <a:br>
              <a:rPr lang="fr-FR" sz="1600" b="0" i="1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rlow Condensed Medium" pitchFamily="2" charset="77"/>
                <a:ea typeface="+mj-ea"/>
                <a:cs typeface="Arial" panose="020B0604020202020204" pitchFamily="34" charset="0"/>
              </a:rPr>
            </a:br>
            <a:r>
              <a:rPr lang="fr-FR" sz="1600" b="0" i="1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rlow Condensed Medium" pitchFamily="2" charset="77"/>
                <a:ea typeface="+mj-ea"/>
                <a:cs typeface="Arial" panose="020B0604020202020204" pitchFamily="34" charset="0"/>
              </a:rPr>
              <a:t>du lundi au vendredi </a:t>
            </a:r>
            <a:br>
              <a:rPr lang="fr-FR" sz="1600" b="0" i="1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rlow Condensed Medium" pitchFamily="2" charset="77"/>
                <a:ea typeface="+mj-ea"/>
                <a:cs typeface="Arial" panose="020B0604020202020204" pitchFamily="34" charset="0"/>
              </a:rPr>
            </a:br>
            <a:r>
              <a:rPr lang="fr-FR" sz="1600" b="0" i="1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rlow Condensed Medium" pitchFamily="2" charset="77"/>
                <a:ea typeface="+mj-ea"/>
                <a:cs typeface="Arial" panose="020B0604020202020204" pitchFamily="34" charset="0"/>
              </a:rPr>
              <a:t>de 8h30 à 12h </a:t>
            </a:r>
            <a:br>
              <a:rPr lang="fr-FR" sz="1600" b="0" i="1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rlow Condensed Medium" pitchFamily="2" charset="77"/>
                <a:ea typeface="+mj-ea"/>
                <a:cs typeface="Arial" panose="020B0604020202020204" pitchFamily="34" charset="0"/>
              </a:rPr>
            </a:br>
            <a:r>
              <a:rPr lang="fr-FR" sz="1600" b="0" i="1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rlow Condensed Medium" pitchFamily="2" charset="77"/>
                <a:ea typeface="+mj-ea"/>
                <a:cs typeface="Arial" panose="020B0604020202020204" pitchFamily="34" charset="0"/>
              </a:rPr>
              <a:t>et de 13h30 à 16h30.</a:t>
            </a:r>
          </a:p>
        </p:txBody>
      </p:sp>
      <p:pic>
        <p:nvPicPr>
          <p:cNvPr id="36" name="Image 35">
            <a:extLst>
              <a:ext uri="{FF2B5EF4-FFF2-40B4-BE49-F238E27FC236}">
                <a16:creationId xmlns:a16="http://schemas.microsoft.com/office/drawing/2014/main" id="{95DE8175-0302-B34A-8636-5A82F9D577E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781114" y="2804585"/>
            <a:ext cx="206380" cy="206380"/>
          </a:xfrm>
          <a:prstGeom prst="rect">
            <a:avLst/>
          </a:prstGeom>
        </p:spPr>
      </p:pic>
      <p:pic>
        <p:nvPicPr>
          <p:cNvPr id="37" name="Image 36">
            <a:extLst>
              <a:ext uri="{FF2B5EF4-FFF2-40B4-BE49-F238E27FC236}">
                <a16:creationId xmlns:a16="http://schemas.microsoft.com/office/drawing/2014/main" id="{15BFBF4F-FDFB-6C45-BC78-54BF913429C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804742" y="1766163"/>
            <a:ext cx="159124" cy="159124"/>
          </a:xfrm>
          <a:prstGeom prst="rect">
            <a:avLst/>
          </a:prstGeom>
        </p:spPr>
      </p:pic>
      <p:pic>
        <p:nvPicPr>
          <p:cNvPr id="38" name="Image 37">
            <a:extLst>
              <a:ext uri="{FF2B5EF4-FFF2-40B4-BE49-F238E27FC236}">
                <a16:creationId xmlns:a16="http://schemas.microsoft.com/office/drawing/2014/main" id="{C2AC3916-35E9-D04B-A387-95E149B9CA64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764401" y="2254163"/>
            <a:ext cx="239806" cy="239806"/>
          </a:xfrm>
          <a:prstGeom prst="rect">
            <a:avLst/>
          </a:prstGeom>
        </p:spPr>
      </p:pic>
      <p:pic>
        <p:nvPicPr>
          <p:cNvPr id="39" name="Image 38">
            <a:extLst>
              <a:ext uri="{FF2B5EF4-FFF2-40B4-BE49-F238E27FC236}">
                <a16:creationId xmlns:a16="http://schemas.microsoft.com/office/drawing/2014/main" id="{5FA9E47E-661F-F34F-BC08-CF4292610631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764401" y="2523771"/>
            <a:ext cx="251012" cy="251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66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B601-4A21-4E11-B23A-7081002657AF}" type="datetimeFigureOut">
              <a:rPr lang="fr-FR" smtClean="0"/>
              <a:t>21/03/2024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8955-D673-4F6D-BA86-6C57546332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5639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3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3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1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22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8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B601-4A21-4E11-B23A-7081002657AF}" type="datetimeFigureOut">
              <a:rPr lang="fr-FR" smtClean="0"/>
              <a:t>21/03/2024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8955-D673-4F6D-BA86-6C57546332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2936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B601-4A21-4E11-B23A-7081002657AF}" type="datetimeFigureOut">
              <a:rPr lang="fr-FR" smtClean="0"/>
              <a:t>21/03/2024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8955-D673-4F6D-BA86-6C57546332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5741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2" indent="0">
              <a:buNone/>
              <a:defRPr sz="1801" b="1"/>
            </a:lvl3pPr>
            <a:lvl4pPr marL="1371635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8" indent="0">
              <a:buNone/>
              <a:defRPr sz="1600" b="1"/>
            </a:lvl7pPr>
            <a:lvl8pPr marL="3200481" indent="0">
              <a:buNone/>
              <a:defRPr sz="1600" b="1"/>
            </a:lvl8pPr>
            <a:lvl9pPr marL="3657692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2" indent="0">
              <a:buNone/>
              <a:defRPr sz="1801" b="1"/>
            </a:lvl3pPr>
            <a:lvl4pPr marL="1371635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8" indent="0">
              <a:buNone/>
              <a:defRPr sz="1600" b="1"/>
            </a:lvl7pPr>
            <a:lvl8pPr marL="3200481" indent="0">
              <a:buNone/>
              <a:defRPr sz="1600" b="1"/>
            </a:lvl8pPr>
            <a:lvl9pPr marL="3657692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B601-4A21-4E11-B23A-7081002657AF}" type="datetimeFigureOut">
              <a:rPr lang="fr-FR" smtClean="0"/>
              <a:t>21/03/2024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8955-D673-4F6D-BA86-6C57546332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2723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B601-4A21-4E11-B23A-7081002657AF}" type="datetimeFigureOut">
              <a:rPr lang="fr-FR" smtClean="0"/>
              <a:t>21/03/2024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8955-D673-4F6D-BA86-6C57546332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45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B601-4A21-4E11-B23A-7081002657AF}" type="datetimeFigureOut">
              <a:rPr lang="fr-FR" smtClean="0"/>
              <a:t>21/03/2024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8955-D673-4F6D-BA86-6C57546332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9189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90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1" indent="0">
              <a:buNone/>
              <a:defRPr sz="1401"/>
            </a:lvl2pPr>
            <a:lvl3pPr marL="914422" indent="0">
              <a:buNone/>
              <a:defRPr sz="1200"/>
            </a:lvl3pPr>
            <a:lvl4pPr marL="1371635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8" indent="0">
              <a:buNone/>
              <a:defRPr sz="1001"/>
            </a:lvl7pPr>
            <a:lvl8pPr marL="3200481" indent="0">
              <a:buNone/>
              <a:defRPr sz="1001"/>
            </a:lvl8pPr>
            <a:lvl9pPr marL="3657692" indent="0">
              <a:buNone/>
              <a:defRPr sz="100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B601-4A21-4E11-B23A-7081002657AF}" type="datetimeFigureOut">
              <a:rPr lang="fr-FR" smtClean="0"/>
              <a:t>21/03/2024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8955-D673-4F6D-BA86-6C57546332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0286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90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1" indent="0">
              <a:buNone/>
              <a:defRPr sz="2800"/>
            </a:lvl2pPr>
            <a:lvl3pPr marL="914422" indent="0">
              <a:buNone/>
              <a:defRPr sz="2400"/>
            </a:lvl3pPr>
            <a:lvl4pPr marL="1371635" indent="0">
              <a:buNone/>
              <a:defRPr sz="2000"/>
            </a:lvl4pPr>
            <a:lvl5pPr marL="1828846" indent="0">
              <a:buNone/>
              <a:defRPr sz="2000"/>
            </a:lvl5pPr>
            <a:lvl6pPr marL="2286057" indent="0">
              <a:buNone/>
              <a:defRPr sz="2000"/>
            </a:lvl6pPr>
            <a:lvl7pPr marL="2743268" indent="0">
              <a:buNone/>
              <a:defRPr sz="2000"/>
            </a:lvl7pPr>
            <a:lvl8pPr marL="3200481" indent="0">
              <a:buNone/>
              <a:defRPr sz="2000"/>
            </a:lvl8pPr>
            <a:lvl9pPr marL="3657692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1" indent="0">
              <a:buNone/>
              <a:defRPr sz="1401"/>
            </a:lvl2pPr>
            <a:lvl3pPr marL="914422" indent="0">
              <a:buNone/>
              <a:defRPr sz="1200"/>
            </a:lvl3pPr>
            <a:lvl4pPr marL="1371635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8" indent="0">
              <a:buNone/>
              <a:defRPr sz="1001"/>
            </a:lvl7pPr>
            <a:lvl8pPr marL="3200481" indent="0">
              <a:buNone/>
              <a:defRPr sz="1001"/>
            </a:lvl8pPr>
            <a:lvl9pPr marL="3657692" indent="0">
              <a:buNone/>
              <a:defRPr sz="100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B601-4A21-4E11-B23A-7081002657AF}" type="datetimeFigureOut">
              <a:rPr lang="fr-FR" smtClean="0"/>
              <a:t>21/03/2024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8955-D673-4F6D-BA86-6C57546332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7399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4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6B601-4A21-4E11-B23A-7081002657AF}" type="datetimeFigureOut">
              <a:rPr lang="fr-FR" smtClean="0"/>
              <a:t>21/03/2024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4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58955-D673-4F6D-BA86-6C57546332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6665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22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7" indent="-228607" algn="l" defTabSz="914422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7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9" indent="-228607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0" indent="-228607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3" indent="-228607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4" indent="-228607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7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11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22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5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8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1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2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onction-publique.gouv.fr/toutes-les-publications/guide-sur-lindemnisation-du-chomage-dans-la-fonction-publique-civile" TargetMode="External"/><Relationship Id="rId3" Type="http://schemas.openxmlformats.org/officeDocument/2006/relationships/hyperlink" Target="https://www.legifrance.gouv.fr/codes/section_lc/LEGITEXT000006072050/LEGISCTA000006178166?init=true&amp;nomCode=mjXqUg%3D%3D&amp;page=1&amp;query=&amp;searchField=ALL&amp;tab_selection=code&amp;anchor=LEGISCTA000006178166#LEGISCTA000006178166" TargetMode="External"/><Relationship Id="rId7" Type="http://schemas.openxmlformats.org/officeDocument/2006/relationships/hyperlink" Target="https://www.legifrance.gouv.fr/loda/id/JORFTEXT000000528575?init=true&amp;page=1&amp;query=92-1194&amp;searchField=ALL&amp;tab_selection=all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legifrance.gouv.fr/loda/id/JORFTEXT000038829574/2024-01-24/" TargetMode="External"/><Relationship Id="rId5" Type="http://schemas.openxmlformats.org/officeDocument/2006/relationships/hyperlink" Target="https://www.legifrance.gouv.fr/loda/id/JORFTEXT000042007392/2024-01-24/" TargetMode="External"/><Relationship Id="rId4" Type="http://schemas.openxmlformats.org/officeDocument/2006/relationships/hyperlink" Target="https://www.legifrance.gouv.fr/loda/article_lc/LEGIARTI000044460265" TargetMode="External"/><Relationship Id="rId9" Type="http://schemas.openxmlformats.org/officeDocument/2006/relationships/hyperlink" Target="https://bip.cig929394.fr/fiches/cessation-de-fonctions/chomage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9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9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9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4653731B-5DED-6B4D-A2E5-660FEBA46B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32939" y="2582945"/>
            <a:ext cx="7810302" cy="1536566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rgbClr val="D01050"/>
                </a:solidFill>
              </a:rPr>
              <a:t>ASSURANCE CHÔMAGE DES AGENTS PUBLICS</a:t>
            </a:r>
          </a:p>
          <a:p>
            <a:endParaRPr lang="fr-FR" dirty="0">
              <a:solidFill>
                <a:srgbClr val="D01050"/>
              </a:solidFill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27648B1D-6920-E344-B792-0DB803A37D6D}"/>
              </a:ext>
            </a:extLst>
          </p:cNvPr>
          <p:cNvCxnSpPr>
            <a:cxnSpLocks/>
          </p:cNvCxnSpPr>
          <p:nvPr/>
        </p:nvCxnSpPr>
        <p:spPr>
          <a:xfrm>
            <a:off x="1354667" y="4731372"/>
            <a:ext cx="96012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27648B1D-6920-E344-B792-0DB803A37D6D}"/>
              </a:ext>
            </a:extLst>
          </p:cNvPr>
          <p:cNvCxnSpPr>
            <a:cxnSpLocks/>
          </p:cNvCxnSpPr>
          <p:nvPr/>
        </p:nvCxnSpPr>
        <p:spPr>
          <a:xfrm>
            <a:off x="1354667" y="2173229"/>
            <a:ext cx="96012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7764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4"/>
          <p:cNvSpPr>
            <a:spLocks noGrp="1"/>
          </p:cNvSpPr>
          <p:nvPr>
            <p:ph type="body" sz="quarter" idx="11"/>
          </p:nvPr>
        </p:nvSpPr>
        <p:spPr>
          <a:xfrm>
            <a:off x="562854" y="433063"/>
            <a:ext cx="10711604" cy="754380"/>
          </a:xfrm>
        </p:spPr>
        <p:txBody>
          <a:bodyPr>
            <a:noAutofit/>
          </a:bodyPr>
          <a:lstStyle/>
          <a:p>
            <a:r>
              <a:rPr lang="fr-FR" sz="3600" dirty="0">
                <a:solidFill>
                  <a:srgbClr val="D01050"/>
                </a:solidFill>
              </a:rPr>
              <a:t>ASSURANCE CHÔMAGE DES AGENTS PUBLICS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E26515BD-4EF6-5243-8E3E-8E186C145951}"/>
              </a:ext>
            </a:extLst>
          </p:cNvPr>
          <p:cNvCxnSpPr>
            <a:cxnSpLocks/>
          </p:cNvCxnSpPr>
          <p:nvPr/>
        </p:nvCxnSpPr>
        <p:spPr>
          <a:xfrm>
            <a:off x="639764" y="1087784"/>
            <a:ext cx="1177872" cy="0"/>
          </a:xfrm>
          <a:prstGeom prst="line">
            <a:avLst/>
          </a:prstGeom>
          <a:ln w="38100">
            <a:solidFill>
              <a:srgbClr val="BE23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791DCD2-7455-FA42-90D7-2A031414B8D6}"/>
              </a:ext>
            </a:extLst>
          </p:cNvPr>
          <p:cNvSpPr>
            <a:spLocks noGrp="1"/>
          </p:cNvSpPr>
          <p:nvPr/>
        </p:nvSpPr>
        <p:spPr>
          <a:xfrm>
            <a:off x="639765" y="1300593"/>
            <a:ext cx="10436730" cy="6086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1" i="0" kern="1200">
                <a:solidFill>
                  <a:schemeClr val="bg2">
                    <a:lumMod val="75000"/>
                  </a:schemeClr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dirty="0"/>
              <a:t>3- Calcul du montant de l’aide au retour à l’emploi</a:t>
            </a:r>
          </a:p>
        </p:txBody>
      </p:sp>
      <p:sp>
        <p:nvSpPr>
          <p:cNvPr id="4" name="Espace réservé du texte 4">
            <a:extLst>
              <a:ext uri="{FF2B5EF4-FFF2-40B4-BE49-F238E27FC236}">
                <a16:creationId xmlns:a16="http://schemas.microsoft.com/office/drawing/2014/main" id="{17FDA7A2-5663-9F40-8352-D8CA1D3195C8}"/>
              </a:ext>
            </a:extLst>
          </p:cNvPr>
          <p:cNvSpPr>
            <a:spLocks noGrp="1"/>
          </p:cNvSpPr>
          <p:nvPr/>
        </p:nvSpPr>
        <p:spPr>
          <a:xfrm>
            <a:off x="639764" y="2078966"/>
            <a:ext cx="10938678" cy="39541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fr-FR" dirty="0"/>
              <a:t>S’effectue à partir du nombre de </a:t>
            </a:r>
            <a:r>
              <a:rPr lang="fr-FR" dirty="0" smtClean="0"/>
              <a:t>jours calendaires </a:t>
            </a:r>
            <a:r>
              <a:rPr lang="fr-FR" dirty="0"/>
              <a:t>de la période de référence </a:t>
            </a:r>
            <a:r>
              <a:rPr lang="fr-FR" dirty="0" smtClean="0"/>
              <a:t>d’affiliation (PRA).</a:t>
            </a:r>
            <a:endParaRPr lang="fr-FR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fr-FR" dirty="0"/>
              <a:t>Repose sur un salaire journalier moyen de référence (SJR) dans la limite d’un plafond (4 fois le PSS mensuel) </a:t>
            </a:r>
            <a:r>
              <a:rPr lang="fr-FR" dirty="0" smtClean="0"/>
              <a:t>correspondant à </a:t>
            </a:r>
            <a:r>
              <a:rPr lang="fr-FR" dirty="0"/>
              <a:t>la rémunération normale moyenne perçue durant la </a:t>
            </a:r>
            <a:r>
              <a:rPr lang="fr-FR" dirty="0" smtClean="0"/>
              <a:t>période de référence.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fr-FR" dirty="0" smtClean="0"/>
              <a:t>Détermination de l’allocation </a:t>
            </a:r>
            <a:r>
              <a:rPr lang="fr-FR" dirty="0"/>
              <a:t>journalière d’aide au retour à l’emploi (ARE) </a:t>
            </a:r>
            <a:r>
              <a:rPr lang="fr-FR" dirty="0" smtClean="0"/>
              <a:t>à </a:t>
            </a:r>
            <a:r>
              <a:rPr lang="fr-FR" dirty="0"/>
              <a:t>partir du salaire journalier de </a:t>
            </a:r>
            <a:r>
              <a:rPr lang="fr-FR" dirty="0" smtClean="0"/>
              <a:t>référence qui </a:t>
            </a:r>
            <a:r>
              <a:rPr lang="fr-FR" dirty="0"/>
              <a:t>se compose :</a:t>
            </a:r>
          </a:p>
          <a:p>
            <a:pPr marL="1258888" indent="-342900">
              <a:buFont typeface="Wingdings" panose="05000000000000000000" pitchFamily="2" charset="2"/>
              <a:buChar char="ü"/>
            </a:pPr>
            <a:r>
              <a:rPr lang="fr-FR" dirty="0" smtClean="0"/>
              <a:t>D’une </a:t>
            </a:r>
            <a:r>
              <a:rPr lang="fr-FR" dirty="0"/>
              <a:t>partie fixe définie par le règlement d’assurance chômage (12,95 euros au 01 juillet </a:t>
            </a:r>
            <a:r>
              <a:rPr lang="fr-FR" dirty="0" smtClean="0"/>
              <a:t>2023, calcul au prorata pour les </a:t>
            </a:r>
            <a:r>
              <a:rPr lang="fr-FR" dirty="0" err="1" smtClean="0"/>
              <a:t>agent.e.s</a:t>
            </a:r>
            <a:r>
              <a:rPr lang="fr-FR" dirty="0" smtClean="0"/>
              <a:t> à temps partiel ou à temps non complet) ;</a:t>
            </a:r>
            <a:endParaRPr lang="fr-FR" dirty="0"/>
          </a:p>
          <a:p>
            <a:pPr marL="1258888" indent="-342900">
              <a:buFont typeface="Wingdings" panose="05000000000000000000" pitchFamily="2" charset="2"/>
              <a:buChar char="ü"/>
            </a:pPr>
            <a:r>
              <a:rPr lang="fr-FR" dirty="0" smtClean="0"/>
              <a:t>D’une </a:t>
            </a:r>
            <a:r>
              <a:rPr lang="fr-FR" dirty="0"/>
              <a:t>partie proportionnelle (40,4% du </a:t>
            </a:r>
            <a:r>
              <a:rPr lang="fr-FR" dirty="0" smtClean="0"/>
              <a:t>SRJ).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/>
              <a:t>Allocation journalière d’ARE ne peut être :</a:t>
            </a:r>
          </a:p>
          <a:p>
            <a:pPr marL="1258888" indent="-342900">
              <a:buFont typeface="Wingdings" panose="05000000000000000000" pitchFamily="2" charset="2"/>
              <a:buChar char="ü"/>
            </a:pPr>
            <a:r>
              <a:rPr lang="fr-FR" dirty="0" smtClean="0"/>
              <a:t>Inférieure </a:t>
            </a:r>
            <a:r>
              <a:rPr lang="fr-FR" dirty="0"/>
              <a:t>à 57% du </a:t>
            </a:r>
            <a:r>
              <a:rPr lang="fr-FR" dirty="0" smtClean="0"/>
              <a:t>SRJ, </a:t>
            </a:r>
            <a:r>
              <a:rPr lang="fr-FR" dirty="0"/>
              <a:t>ni inférieure à 31,59 </a:t>
            </a:r>
            <a:r>
              <a:rPr lang="fr-FR" dirty="0" smtClean="0"/>
              <a:t>euros (au prorata pour TNC et TP) </a:t>
            </a:r>
            <a:r>
              <a:rPr lang="fr-FR" dirty="0" smtClean="0"/>
              <a:t>;</a:t>
            </a:r>
            <a:endParaRPr lang="fr-FR" dirty="0"/>
          </a:p>
          <a:p>
            <a:pPr marL="1258888" indent="-342900">
              <a:buFont typeface="Wingdings" panose="05000000000000000000" pitchFamily="2" charset="2"/>
              <a:buChar char="ü"/>
            </a:pPr>
            <a:r>
              <a:rPr lang="fr-FR" dirty="0"/>
              <a:t>Supérieure à 75% du </a:t>
            </a:r>
            <a:r>
              <a:rPr lang="fr-FR" dirty="0" smtClean="0"/>
              <a:t>SRJ.</a:t>
            </a:r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/>
              <a:t>Versement </a:t>
            </a:r>
            <a:r>
              <a:rPr lang="fr-FR" dirty="0"/>
              <a:t>mensuel à terme échu pour tous les jours calendaires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56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4"/>
          <p:cNvSpPr>
            <a:spLocks noGrp="1"/>
          </p:cNvSpPr>
          <p:nvPr>
            <p:ph type="body" sz="quarter" idx="11"/>
          </p:nvPr>
        </p:nvSpPr>
        <p:spPr>
          <a:xfrm>
            <a:off x="562854" y="291658"/>
            <a:ext cx="10711604" cy="754380"/>
          </a:xfrm>
        </p:spPr>
        <p:txBody>
          <a:bodyPr>
            <a:noAutofit/>
          </a:bodyPr>
          <a:lstStyle/>
          <a:p>
            <a:r>
              <a:rPr lang="fr-FR" sz="3600" dirty="0">
                <a:solidFill>
                  <a:srgbClr val="D01050"/>
                </a:solidFill>
              </a:rPr>
              <a:t>ASSURANCE CHÔMAGE DES AGENTS PUBLICS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E26515BD-4EF6-5243-8E3E-8E186C145951}"/>
              </a:ext>
            </a:extLst>
          </p:cNvPr>
          <p:cNvCxnSpPr>
            <a:cxnSpLocks/>
          </p:cNvCxnSpPr>
          <p:nvPr/>
        </p:nvCxnSpPr>
        <p:spPr>
          <a:xfrm>
            <a:off x="639764" y="946379"/>
            <a:ext cx="1177872" cy="0"/>
          </a:xfrm>
          <a:prstGeom prst="line">
            <a:avLst/>
          </a:prstGeom>
          <a:ln w="38100">
            <a:solidFill>
              <a:srgbClr val="BE23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791DCD2-7455-FA42-90D7-2A031414B8D6}"/>
              </a:ext>
            </a:extLst>
          </p:cNvPr>
          <p:cNvSpPr>
            <a:spLocks noGrp="1"/>
          </p:cNvSpPr>
          <p:nvPr/>
        </p:nvSpPr>
        <p:spPr>
          <a:xfrm>
            <a:off x="639765" y="1144500"/>
            <a:ext cx="10436730" cy="6086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1" i="0" kern="1200">
                <a:solidFill>
                  <a:schemeClr val="bg2">
                    <a:lumMod val="75000"/>
                  </a:schemeClr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dirty="0">
                <a:latin typeface="Barlow Condensed" panose="020B0604020202020204" pitchFamily="2" charset="0"/>
                <a:ea typeface="Calibri" panose="020F0502020204030204" pitchFamily="34" charset="0"/>
              </a:rPr>
              <a:t>4- Charge administrative et financière</a:t>
            </a:r>
            <a:endParaRPr lang="fr-FR" dirty="0">
              <a:latin typeface="Barlow Condensed" panose="020B0604020202020204" pitchFamily="2" charset="0"/>
            </a:endParaRPr>
          </a:p>
        </p:txBody>
      </p:sp>
      <p:sp>
        <p:nvSpPr>
          <p:cNvPr id="4" name="Espace réservé du texte 4">
            <a:extLst>
              <a:ext uri="{FF2B5EF4-FFF2-40B4-BE49-F238E27FC236}">
                <a16:creationId xmlns:a16="http://schemas.microsoft.com/office/drawing/2014/main" id="{17FDA7A2-5663-9F40-8352-D8CA1D3195C8}"/>
              </a:ext>
            </a:extLst>
          </p:cNvPr>
          <p:cNvSpPr>
            <a:spLocks noGrp="1"/>
          </p:cNvSpPr>
          <p:nvPr/>
        </p:nvSpPr>
        <p:spPr>
          <a:xfrm>
            <a:off x="639764" y="2210944"/>
            <a:ext cx="10634694" cy="42139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7000"/>
              </a:lnSpc>
              <a:spcBef>
                <a:spcPts val="0"/>
              </a:spcBef>
            </a:pPr>
            <a:endParaRPr lang="fr-FR" sz="2200" dirty="0">
              <a:effectLst/>
              <a:latin typeface="Barlow Condensed" panose="020B0604020202020204" pitchFamily="2" charset="0"/>
              <a:ea typeface="Calibri" panose="020F050202020403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6EDA8BF-C115-3067-E57B-E1DB62A45FCB}"/>
              </a:ext>
            </a:extLst>
          </p:cNvPr>
          <p:cNvSpPr txBox="1"/>
          <p:nvPr/>
        </p:nvSpPr>
        <p:spPr>
          <a:xfrm>
            <a:off x="367947" y="1753162"/>
            <a:ext cx="11708089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2000" dirty="0">
                <a:latin typeface="Barlow Condensed" panose="020B0604020202020204" pitchFamily="2" charset="0"/>
              </a:rPr>
              <a:t>Elle varie en fonction du régime d’assurance chômage.</a:t>
            </a:r>
          </a:p>
          <a:p>
            <a:pPr algn="just"/>
            <a:endParaRPr lang="fr-FR" dirty="0">
              <a:latin typeface="Barlow Condensed" panose="020B0604020202020204" pitchFamily="2" charset="0"/>
            </a:endParaRPr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614719282"/>
              </p:ext>
            </p:extLst>
          </p:nvPr>
        </p:nvGraphicFramePr>
        <p:xfrm>
          <a:off x="562854" y="2210944"/>
          <a:ext cx="11125863" cy="38476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5669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4"/>
          <p:cNvSpPr>
            <a:spLocks noGrp="1"/>
          </p:cNvSpPr>
          <p:nvPr>
            <p:ph type="body" sz="quarter" idx="11"/>
          </p:nvPr>
        </p:nvSpPr>
        <p:spPr>
          <a:xfrm>
            <a:off x="562854" y="433063"/>
            <a:ext cx="10711604" cy="754380"/>
          </a:xfrm>
        </p:spPr>
        <p:txBody>
          <a:bodyPr>
            <a:noAutofit/>
          </a:bodyPr>
          <a:lstStyle/>
          <a:p>
            <a:r>
              <a:rPr lang="fr-FR" sz="3600" dirty="0">
                <a:solidFill>
                  <a:srgbClr val="D01050"/>
                </a:solidFill>
              </a:rPr>
              <a:t>ASSURANCE CHÔMAGE DES AGENTS PUBLICS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E26515BD-4EF6-5243-8E3E-8E186C145951}"/>
              </a:ext>
            </a:extLst>
          </p:cNvPr>
          <p:cNvCxnSpPr>
            <a:cxnSpLocks/>
          </p:cNvCxnSpPr>
          <p:nvPr/>
        </p:nvCxnSpPr>
        <p:spPr>
          <a:xfrm>
            <a:off x="639764" y="1087784"/>
            <a:ext cx="1177872" cy="0"/>
          </a:xfrm>
          <a:prstGeom prst="line">
            <a:avLst/>
          </a:prstGeom>
          <a:ln w="38100">
            <a:solidFill>
              <a:srgbClr val="BE23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791DCD2-7455-FA42-90D7-2A031414B8D6}"/>
              </a:ext>
            </a:extLst>
          </p:cNvPr>
          <p:cNvSpPr>
            <a:spLocks noGrp="1"/>
          </p:cNvSpPr>
          <p:nvPr/>
        </p:nvSpPr>
        <p:spPr>
          <a:xfrm>
            <a:off x="639765" y="1196896"/>
            <a:ext cx="10436730" cy="6086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1" i="0" kern="1200">
                <a:solidFill>
                  <a:schemeClr val="bg2">
                    <a:lumMod val="75000"/>
                  </a:schemeClr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dirty="0"/>
              <a:t>5- Rôle de l’employeur et démarches</a:t>
            </a:r>
          </a:p>
        </p:txBody>
      </p:sp>
      <p:sp>
        <p:nvSpPr>
          <p:cNvPr id="4" name="Espace réservé du texte 4">
            <a:extLst>
              <a:ext uri="{FF2B5EF4-FFF2-40B4-BE49-F238E27FC236}">
                <a16:creationId xmlns:a16="http://schemas.microsoft.com/office/drawing/2014/main" id="{0111D3D1-63AD-39BA-3384-4905ACE7BB0C}"/>
              </a:ext>
            </a:extLst>
          </p:cNvPr>
          <p:cNvSpPr>
            <a:spLocks noGrp="1"/>
          </p:cNvSpPr>
          <p:nvPr/>
        </p:nvSpPr>
        <p:spPr>
          <a:xfrm>
            <a:off x="562854" y="1501227"/>
            <a:ext cx="11124888" cy="42152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</a:pPr>
            <a:endParaRPr lang="fr-FR" sz="3000" dirty="0">
              <a:solidFill>
                <a:srgbClr val="00B050"/>
              </a:solidFill>
              <a:sym typeface="Wingdings" panose="05000000000000000000" pitchFamily="2" charset="2"/>
            </a:endParaRPr>
          </a:p>
        </p:txBody>
      </p:sp>
      <p:graphicFrame>
        <p:nvGraphicFramePr>
          <p:cNvPr id="9" name="Diagramme 8"/>
          <p:cNvGraphicFramePr/>
          <p:nvPr>
            <p:extLst>
              <p:ext uri="{D42A27DB-BD31-4B8C-83A1-F6EECF244321}">
                <p14:modId xmlns:p14="http://schemas.microsoft.com/office/powerpoint/2010/main" val="3523494424"/>
              </p:ext>
            </p:extLst>
          </p:nvPr>
        </p:nvGraphicFramePr>
        <p:xfrm>
          <a:off x="451875" y="1158946"/>
          <a:ext cx="10624620" cy="5663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0682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4"/>
          <p:cNvSpPr>
            <a:spLocks noGrp="1"/>
          </p:cNvSpPr>
          <p:nvPr>
            <p:ph type="body" sz="quarter" idx="11"/>
          </p:nvPr>
        </p:nvSpPr>
        <p:spPr>
          <a:xfrm>
            <a:off x="562854" y="433063"/>
            <a:ext cx="10711604" cy="754380"/>
          </a:xfrm>
        </p:spPr>
        <p:txBody>
          <a:bodyPr>
            <a:noAutofit/>
          </a:bodyPr>
          <a:lstStyle/>
          <a:p>
            <a:r>
              <a:rPr lang="fr-FR" sz="3600" dirty="0">
                <a:solidFill>
                  <a:srgbClr val="D01050"/>
                </a:solidFill>
              </a:rPr>
              <a:t>ASSURANCE CHÔMAGE DES AGENTS PUBLICS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E26515BD-4EF6-5243-8E3E-8E186C145951}"/>
              </a:ext>
            </a:extLst>
          </p:cNvPr>
          <p:cNvCxnSpPr>
            <a:cxnSpLocks/>
          </p:cNvCxnSpPr>
          <p:nvPr/>
        </p:nvCxnSpPr>
        <p:spPr>
          <a:xfrm>
            <a:off x="639764" y="1087784"/>
            <a:ext cx="1177872" cy="0"/>
          </a:xfrm>
          <a:prstGeom prst="line">
            <a:avLst/>
          </a:prstGeom>
          <a:ln w="38100">
            <a:solidFill>
              <a:srgbClr val="BE23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791DCD2-7455-FA42-90D7-2A031414B8D6}"/>
              </a:ext>
            </a:extLst>
          </p:cNvPr>
          <p:cNvSpPr>
            <a:spLocks noGrp="1"/>
          </p:cNvSpPr>
          <p:nvPr/>
        </p:nvSpPr>
        <p:spPr>
          <a:xfrm>
            <a:off x="445767" y="1438175"/>
            <a:ext cx="10436730" cy="6086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1" i="0" kern="1200">
                <a:solidFill>
                  <a:schemeClr val="bg2">
                    <a:lumMod val="75000"/>
                  </a:schemeClr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dirty="0"/>
              <a:t>6- Accompagnement du Centre de gestion du Puy de Dôme</a:t>
            </a:r>
          </a:p>
        </p:txBody>
      </p:sp>
      <p:graphicFrame>
        <p:nvGraphicFramePr>
          <p:cNvPr id="2" name="Diagramme 1">
            <a:extLst>
              <a:ext uri="{FF2B5EF4-FFF2-40B4-BE49-F238E27FC236}">
                <a16:creationId xmlns:a16="http://schemas.microsoft.com/office/drawing/2014/main" id="{EEDE420C-5757-1043-4FF1-7563AA8AADB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57363703"/>
              </p:ext>
            </p:extLst>
          </p:nvPr>
        </p:nvGraphicFramePr>
        <p:xfrm>
          <a:off x="3316641" y="2027368"/>
          <a:ext cx="9208275" cy="3657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ce réservé du texte 2">
            <a:extLst>
              <a:ext uri="{FF2B5EF4-FFF2-40B4-BE49-F238E27FC236}">
                <a16:creationId xmlns:a16="http://schemas.microsoft.com/office/drawing/2014/main" id="{78F6FCDB-F42E-C7B0-E592-441566922E46}"/>
              </a:ext>
            </a:extLst>
          </p:cNvPr>
          <p:cNvSpPr txBox="1">
            <a:spLocks/>
          </p:cNvSpPr>
          <p:nvPr/>
        </p:nvSpPr>
        <p:spPr>
          <a:xfrm>
            <a:off x="4826582" y="5684967"/>
            <a:ext cx="6188391" cy="443460"/>
          </a:xfrm>
          <a:prstGeom prst="rect">
            <a:avLst/>
          </a:prstGeom>
          <a:solidFill>
            <a:srgbClr val="D01050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22" rtl="0" eaLnBrk="1" latinLnBrk="0" hangingPunct="1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None/>
              <a:defRPr sz="2800" b="1" i="0" kern="1200">
                <a:solidFill>
                  <a:srgbClr val="BD2C54"/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18" indent="-228607" algn="l" defTabSz="91442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29" indent="-228607" algn="l" defTabSz="91442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40" indent="-228607" algn="l" defTabSz="91442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53" indent="-228607" algn="l" defTabSz="91442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64" indent="-228607" algn="l" defTabSz="91442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75" indent="-228607" algn="l" defTabSz="91442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86" indent="-228607" algn="l" defTabSz="91442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97" indent="-228607" algn="l" defTabSz="91442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0" dirty="0">
                <a:solidFill>
                  <a:schemeClr val="bg1"/>
                </a:solidFill>
                <a:latin typeface="Barlow Condensed" panose="020B0604020202020204" pitchFamily="2" charset="0"/>
              </a:rPr>
              <a:t>Suivi des dossiers et réactualisation</a:t>
            </a:r>
          </a:p>
          <a:p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41701" y="2636030"/>
            <a:ext cx="448488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>
                <a:solidFill>
                  <a:srgbClr val="D01050"/>
                </a:solidFill>
                <a:latin typeface="Barlow Condensed" panose="020B0604020202020204" pitchFamily="2" charset="0"/>
                <a:sym typeface="Wingdings" panose="05000000000000000000" pitchFamily="2" charset="2"/>
              </a:rPr>
              <a:t> </a:t>
            </a:r>
            <a:r>
              <a:rPr lang="fr-FR" dirty="0" smtClean="0">
                <a:latin typeface="Barlow Condensed" panose="020B06040202020202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Pour </a:t>
            </a:r>
            <a:r>
              <a:rPr lang="fr-FR" dirty="0">
                <a:latin typeface="Barlow Condensed" panose="020B06040202020202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vous accompagner dans la mise en œuvre de l’indemnisation de vos </a:t>
            </a:r>
            <a:r>
              <a:rPr lang="fr-FR" dirty="0" err="1" smtClean="0">
                <a:latin typeface="Barlow Condensed" panose="020B06040202020202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agent.e.s</a:t>
            </a:r>
            <a:r>
              <a:rPr lang="fr-FR" dirty="0">
                <a:latin typeface="Barlow Condensed" panose="020B06040202020202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dirty="0" smtClean="0">
                <a:latin typeface="Barlow Condensed" panose="020B06040202020202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le </a:t>
            </a:r>
            <a:r>
              <a:rPr lang="fr-FR" dirty="0">
                <a:latin typeface="Barlow Condensed" panose="020B06040202020202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Centre de gestion </a:t>
            </a:r>
            <a:r>
              <a:rPr lang="fr-FR" dirty="0" smtClean="0">
                <a:latin typeface="Barlow Condensed" panose="020B06040202020202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du </a:t>
            </a:r>
            <a:r>
              <a:rPr lang="fr-FR" dirty="0">
                <a:latin typeface="Barlow Condensed" panose="020B06040202020202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Puy de Dôme vous propose, par mutualisation avec le Centre de gestion </a:t>
            </a:r>
            <a:r>
              <a:rPr lang="fr-FR" dirty="0" smtClean="0">
                <a:latin typeface="Barlow Condensed" panose="020B06040202020202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fr-FR" dirty="0">
                <a:latin typeface="Barlow Condensed" panose="020B06040202020202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l’Allier, un accompagnement au calcul du montant de l’allocation d’aide au retour à l’emploi. </a:t>
            </a:r>
          </a:p>
          <a:p>
            <a:pPr algn="just"/>
            <a:endParaRPr lang="fr-FR" dirty="0" smtClean="0"/>
          </a:p>
          <a:p>
            <a:pPr algn="just"/>
            <a:r>
              <a:rPr lang="fr-FR" dirty="0">
                <a:solidFill>
                  <a:srgbClr val="D01050"/>
                </a:solidFill>
                <a:latin typeface="Barlow Condensed" panose="020B0604020202020204" pitchFamily="2" charset="0"/>
                <a:sym typeface="Wingdings" panose="05000000000000000000" pitchFamily="2" charset="2"/>
              </a:rPr>
              <a:t> </a:t>
            </a:r>
            <a:r>
              <a:rPr lang="fr-FR" dirty="0" smtClean="0">
                <a:latin typeface="Barlow Condensed" panose="020B06040202020202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Aucun </a:t>
            </a:r>
            <a:r>
              <a:rPr lang="fr-FR" dirty="0">
                <a:latin typeface="Barlow Condensed" panose="020B06040202020202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échange direct n’est possible avec le CDG 03.</a:t>
            </a:r>
            <a:endParaRPr lang="fr-FR" dirty="0">
              <a:latin typeface="Barlow Condensed" panose="020B0604020202020204" pitchFamily="2" charset="0"/>
            </a:endParaRPr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645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39764" y="1372335"/>
            <a:ext cx="1567548" cy="3609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fr-FR" sz="1801" b="1" dirty="0">
                <a:solidFill>
                  <a:srgbClr val="BE2352"/>
                </a:solidFill>
                <a:latin typeface="Barlow Condensed" panose="00000506000000000000" pitchFamily="2" charset="0"/>
              </a:rPr>
              <a:t>Références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1454" y="1372335"/>
            <a:ext cx="298731" cy="287113"/>
          </a:xfrm>
          <a:prstGeom prst="rect">
            <a:avLst/>
          </a:prstGeom>
        </p:spPr>
      </p:pic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E26515BD-4EF6-5243-8E3E-8E186C145951}"/>
              </a:ext>
            </a:extLst>
          </p:cNvPr>
          <p:cNvCxnSpPr>
            <a:cxnSpLocks/>
          </p:cNvCxnSpPr>
          <p:nvPr/>
        </p:nvCxnSpPr>
        <p:spPr>
          <a:xfrm>
            <a:off x="639764" y="974660"/>
            <a:ext cx="1177872" cy="0"/>
          </a:xfrm>
          <a:prstGeom prst="line">
            <a:avLst/>
          </a:prstGeom>
          <a:ln w="38100">
            <a:solidFill>
              <a:srgbClr val="BE23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/>
          <p:cNvSpPr txBox="1"/>
          <p:nvPr/>
        </p:nvSpPr>
        <p:spPr>
          <a:xfrm>
            <a:off x="301454" y="1817495"/>
            <a:ext cx="5790588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700" dirty="0" smtClean="0">
                <a:hlinkClick r:id="rId3"/>
              </a:rPr>
              <a:t>Code du Travail - Chapitre IV : Régimes particuliers (Articles L5424-1 à L5424-29 ) - Légifrance (legifrance.gouv.fr)</a:t>
            </a:r>
            <a:r>
              <a:rPr lang="fr-FR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fr-FR" sz="17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endParaRPr lang="fr-FR" sz="17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fr-FR" sz="17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/>
              </a:rPr>
              <a:t>Article 72 - Loi n° 2019-828 du 6 août 2019 de transformation de la fonction publique</a:t>
            </a:r>
            <a:endParaRPr lang="fr-FR" sz="17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fr-FR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algn="just"/>
            <a:r>
              <a:rPr lang="fr-FR" sz="17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/>
              </a:rPr>
              <a:t>Décret n° 2020-741 du 16 juin 2020 relatif au régime particulier d'assurance chômage applicable à certains agents publics et salariés du secteur public</a:t>
            </a:r>
            <a:endParaRPr lang="fr-FR" sz="17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fr-FR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algn="just"/>
            <a:r>
              <a:rPr lang="fr-FR" sz="17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6"/>
              </a:rPr>
              <a:t>Décret n° 2019-797 du 26 juillet 2019 relatif au régime d'assurance </a:t>
            </a:r>
            <a:r>
              <a:rPr lang="fr-FR" sz="1700" u="sng" dirty="0" smtClean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6"/>
              </a:rPr>
              <a:t>chômage</a:t>
            </a:r>
            <a:endParaRPr lang="fr-FR" sz="1700" u="sng" dirty="0" smtClean="0">
              <a:solidFill>
                <a:srgbClr val="0563C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endParaRPr lang="fr-FR" sz="17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fr-FR" sz="17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7"/>
              </a:rPr>
              <a:t>Décret n°92-1194 du 4 novembre 1992 fixant les dispositions communes applicables aux fonctionnaires stagiaires de la fonction publique territoriale - Légifrance (legifrance.gouv.fr)</a:t>
            </a:r>
            <a:endParaRPr lang="fr-FR" sz="17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fr-FR" sz="17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fr-FR" sz="17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fr-FR" sz="17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fr-FR" sz="17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fr-FR" sz="17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fr-FR" sz="17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Espace réservé du texte 4">
            <a:extLst>
              <a:ext uri="{FF2B5EF4-FFF2-40B4-BE49-F238E27FC236}">
                <a16:creationId xmlns:a16="http://schemas.microsoft.com/office/drawing/2014/main" id="{DE5B092F-102A-5454-4008-2D010A2B8B4F}"/>
              </a:ext>
            </a:extLst>
          </p:cNvPr>
          <p:cNvSpPr txBox="1">
            <a:spLocks/>
          </p:cNvSpPr>
          <p:nvPr/>
        </p:nvSpPr>
        <p:spPr>
          <a:xfrm>
            <a:off x="562854" y="433063"/>
            <a:ext cx="6014299" cy="5781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22" rtl="0" eaLnBrk="1" latinLnBrk="0" hangingPunct="1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None/>
              <a:defRPr sz="2800" b="1" i="0" kern="1200">
                <a:solidFill>
                  <a:srgbClr val="BD2C54"/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18" indent="-228607" algn="l" defTabSz="91442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29" indent="-228607" algn="l" defTabSz="91442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40" indent="-228607" algn="l" defTabSz="91442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53" indent="-228607" algn="l" defTabSz="91442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64" indent="-228607" algn="l" defTabSz="91442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75" indent="-228607" algn="l" defTabSz="91442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86" indent="-228607" algn="l" defTabSz="91442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97" indent="-228607" algn="l" defTabSz="91442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D01050"/>
                </a:solidFill>
              </a:rPr>
              <a:t>ASSURANCE CHÔMAGE DES AGENTS PUBLICS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4B737A5D-5027-1749-A02F-DED822941A4C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14292" y="1409244"/>
            <a:ext cx="298731" cy="287113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21743143-0C99-EF17-7CE4-8CD07872900B}"/>
              </a:ext>
            </a:extLst>
          </p:cNvPr>
          <p:cNvSpPr txBox="1"/>
          <p:nvPr/>
        </p:nvSpPr>
        <p:spPr>
          <a:xfrm>
            <a:off x="6514292" y="1575945"/>
            <a:ext cx="5396660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7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fr-FR" sz="17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fr-FR" sz="17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8"/>
              </a:rPr>
              <a:t>Guide sur l'indemnisation du chômage dans la fonction publique civile | Le portail de la fonction publique (fonction-publique.gouv.fr)</a:t>
            </a:r>
            <a:endParaRPr lang="fr-FR" sz="17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fr-FR" sz="1700" u="none" strike="noStrike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fr-FR" sz="17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fr-FR" sz="17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9"/>
              </a:rPr>
              <a:t>Fiches BIP Chômage</a:t>
            </a:r>
            <a:endParaRPr lang="fr-FR" sz="1700" dirty="0"/>
          </a:p>
        </p:txBody>
      </p:sp>
      <p:sp>
        <p:nvSpPr>
          <p:cNvPr id="12" name="Rectangle 11"/>
          <p:cNvSpPr/>
          <p:nvPr/>
        </p:nvSpPr>
        <p:spPr>
          <a:xfrm>
            <a:off x="6813022" y="3765768"/>
            <a:ext cx="835485" cy="3609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fr-FR" sz="1801" b="1" dirty="0" smtClean="0">
                <a:solidFill>
                  <a:srgbClr val="BE2352"/>
                </a:solidFill>
                <a:latin typeface="Barlow Condensed" panose="00000506000000000000" pitchFamily="2" charset="0"/>
              </a:rPr>
              <a:t>Contact</a:t>
            </a:r>
            <a:endParaRPr lang="fr-FR" sz="1801" b="1" dirty="0">
              <a:solidFill>
                <a:srgbClr val="BE2352"/>
              </a:solidFill>
              <a:latin typeface="Barlow Condensed" panose="00000506000000000000" pitchFamily="2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702B450-8D41-6D76-64D6-5893BCA456E6}"/>
              </a:ext>
            </a:extLst>
          </p:cNvPr>
          <p:cNvSpPr/>
          <p:nvPr/>
        </p:nvSpPr>
        <p:spPr>
          <a:xfrm>
            <a:off x="6813023" y="1372333"/>
            <a:ext cx="1617549" cy="3609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fr-FR" sz="1801" b="1" dirty="0">
                <a:solidFill>
                  <a:srgbClr val="BE2352"/>
                </a:solidFill>
                <a:latin typeface="Barlow Condensed" panose="00000506000000000000" pitchFamily="2" charset="0"/>
              </a:rPr>
              <a:t>Ressources</a:t>
            </a:r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14291" y="3802679"/>
            <a:ext cx="298731" cy="287113"/>
          </a:xfrm>
          <a:prstGeom prst="rect">
            <a:avLst/>
          </a:prstGeom>
        </p:spPr>
      </p:pic>
      <p:sp>
        <p:nvSpPr>
          <p:cNvPr id="15" name="ZoneTexte 14"/>
          <p:cNvSpPr txBox="1"/>
          <p:nvPr/>
        </p:nvSpPr>
        <p:spPr>
          <a:xfrm>
            <a:off x="6577153" y="4163612"/>
            <a:ext cx="6285186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7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arlow Condensed" panose="00000506000000000000" pitchFamily="2" charset="0"/>
              </a:rPr>
              <a:t>Conseil statutaire</a:t>
            </a:r>
          </a:p>
          <a:p>
            <a:r>
              <a:rPr lang="fr-FR" sz="1700" dirty="0">
                <a:solidFill>
                  <a:srgbClr val="4C4C4C"/>
                </a:solidFill>
                <a:latin typeface="Barlow Condensed" panose="00000506000000000000" pitchFamily="2" charset="0"/>
              </a:rPr>
              <a:t>04 73 28 59 80</a:t>
            </a:r>
          </a:p>
          <a:p>
            <a:r>
              <a:rPr lang="fr-FR" sz="1700" dirty="0">
                <a:solidFill>
                  <a:srgbClr val="4C4C4C"/>
                </a:solidFill>
                <a:latin typeface="Barlow Condensed" panose="00000506000000000000" pitchFamily="2" charset="0"/>
              </a:rPr>
              <a:t>documentation@cdg63.fr</a:t>
            </a:r>
          </a:p>
        </p:txBody>
      </p:sp>
    </p:spTree>
    <p:extLst>
      <p:ext uri="{BB962C8B-B14F-4D97-AF65-F5344CB8AC3E}">
        <p14:creationId xmlns:p14="http://schemas.microsoft.com/office/powerpoint/2010/main" val="312757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1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4"/>
          <p:cNvSpPr>
            <a:spLocks noGrp="1"/>
          </p:cNvSpPr>
          <p:nvPr>
            <p:ph type="body" sz="quarter" idx="11"/>
          </p:nvPr>
        </p:nvSpPr>
        <p:spPr>
          <a:xfrm>
            <a:off x="562854" y="433063"/>
            <a:ext cx="10711604" cy="754380"/>
          </a:xfrm>
        </p:spPr>
        <p:txBody>
          <a:bodyPr>
            <a:noAutofit/>
          </a:bodyPr>
          <a:lstStyle/>
          <a:p>
            <a:r>
              <a:rPr lang="fr-FR" sz="3600" dirty="0">
                <a:solidFill>
                  <a:srgbClr val="D01050"/>
                </a:solidFill>
              </a:rPr>
              <a:t>ASSURANCE CHÔMAGE DES AGENTS PUBLICS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E26515BD-4EF6-5243-8E3E-8E186C145951}"/>
              </a:ext>
            </a:extLst>
          </p:cNvPr>
          <p:cNvCxnSpPr>
            <a:cxnSpLocks/>
          </p:cNvCxnSpPr>
          <p:nvPr/>
        </p:nvCxnSpPr>
        <p:spPr>
          <a:xfrm>
            <a:off x="639764" y="1087784"/>
            <a:ext cx="1177872" cy="0"/>
          </a:xfrm>
          <a:prstGeom prst="line">
            <a:avLst/>
          </a:prstGeom>
          <a:ln w="38100">
            <a:solidFill>
              <a:srgbClr val="BE23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791DCD2-7455-FA42-90D7-2A031414B8D6}"/>
              </a:ext>
            </a:extLst>
          </p:cNvPr>
          <p:cNvSpPr>
            <a:spLocks noGrp="1"/>
          </p:cNvSpPr>
          <p:nvPr/>
        </p:nvSpPr>
        <p:spPr>
          <a:xfrm>
            <a:off x="639765" y="1394863"/>
            <a:ext cx="10436730" cy="6086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1" i="0" kern="1200">
                <a:solidFill>
                  <a:schemeClr val="bg2">
                    <a:lumMod val="75000"/>
                  </a:schemeClr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dirty="0"/>
              <a:t>Introduction</a:t>
            </a:r>
          </a:p>
        </p:txBody>
      </p:sp>
      <p:sp>
        <p:nvSpPr>
          <p:cNvPr id="4" name="Espace réservé du texte 4">
            <a:extLst>
              <a:ext uri="{FF2B5EF4-FFF2-40B4-BE49-F238E27FC236}">
                <a16:creationId xmlns:a16="http://schemas.microsoft.com/office/drawing/2014/main" id="{17FDA7A2-5663-9F40-8352-D8CA1D3195C8}"/>
              </a:ext>
            </a:extLst>
          </p:cNvPr>
          <p:cNvSpPr>
            <a:spLocks noGrp="1"/>
          </p:cNvSpPr>
          <p:nvPr/>
        </p:nvSpPr>
        <p:spPr>
          <a:xfrm>
            <a:off x="639764" y="2210945"/>
            <a:ext cx="10436730" cy="32521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200" dirty="0">
                <a:effectLst/>
                <a:latin typeface="Barlow Condensed" panose="020B0604020202020204" pitchFamily="2" charset="0"/>
                <a:ea typeface="Calibri" panose="020F0502020204030204" pitchFamily="34" charset="0"/>
                <a:cs typeface="Calibri" panose="020F0502020204030204" pitchFamily="34" charset="0"/>
              </a:rPr>
              <a:t>Les fonctionnaires titulaires et stagiaires, ainsi que les </a:t>
            </a:r>
            <a:r>
              <a:rPr lang="fr-FR" sz="2200" dirty="0" err="1" smtClean="0">
                <a:effectLst/>
                <a:latin typeface="Barlow Condensed" panose="020B0604020202020204" pitchFamily="2" charset="0"/>
                <a:ea typeface="Calibri" panose="020F0502020204030204" pitchFamily="34" charset="0"/>
                <a:cs typeface="Calibri" panose="020F0502020204030204" pitchFamily="34" charset="0"/>
              </a:rPr>
              <a:t>agent.e.s</a:t>
            </a:r>
            <a:r>
              <a:rPr lang="fr-FR" sz="2200" dirty="0" smtClean="0">
                <a:effectLst/>
                <a:latin typeface="Barlow Condensed" panose="020B0604020202020204" pitchFamily="2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200" dirty="0" err="1" smtClean="0">
                <a:effectLst/>
                <a:latin typeface="Barlow Condensed" panose="020B0604020202020204" pitchFamily="2" charset="0"/>
                <a:ea typeface="Calibri" panose="020F0502020204030204" pitchFamily="34" charset="0"/>
                <a:cs typeface="Calibri" panose="020F0502020204030204" pitchFamily="34" charset="0"/>
              </a:rPr>
              <a:t>contractuel.le.s</a:t>
            </a:r>
            <a:r>
              <a:rPr lang="fr-FR" sz="2200" dirty="0" smtClean="0">
                <a:effectLst/>
                <a:latin typeface="Barlow Condensed" panose="020B0604020202020204" pitchFamily="2" charset="0"/>
                <a:ea typeface="Calibri" panose="020F0502020204030204" pitchFamily="34" charset="0"/>
                <a:cs typeface="Calibri" panose="020F0502020204030204" pitchFamily="34" charset="0"/>
              </a:rPr>
              <a:t> de droit public, </a:t>
            </a:r>
            <a:r>
              <a:rPr lang="fr-FR" sz="2200" dirty="0" err="1" smtClean="0">
                <a:effectLst/>
                <a:latin typeface="Barlow Condensed" panose="020B0604020202020204" pitchFamily="2" charset="0"/>
                <a:ea typeface="Calibri" panose="020F0502020204030204" pitchFamily="34" charset="0"/>
                <a:cs typeface="Calibri" panose="020F0502020204030204" pitchFamily="34" charset="0"/>
              </a:rPr>
              <a:t>privé.e.s</a:t>
            </a:r>
            <a:r>
              <a:rPr lang="fr-FR" sz="2200" dirty="0" smtClean="0">
                <a:effectLst/>
                <a:latin typeface="Barlow Condensed" panose="020B0604020202020204" pitchFamily="2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200" dirty="0">
                <a:effectLst/>
                <a:latin typeface="Barlow Condensed" panose="020B0604020202020204" pitchFamily="2" charset="0"/>
                <a:ea typeface="Calibri" panose="020F0502020204030204" pitchFamily="34" charset="0"/>
                <a:cs typeface="Calibri" panose="020F0502020204030204" pitchFamily="34" charset="0"/>
              </a:rPr>
              <a:t>d’emploi, aptes au travail et à la recherche d’un emploi, ont droit à un revenu de remplacement, pour une certaine durée, sous réserve de remplir les conditions d’octroi.</a:t>
            </a:r>
            <a:endParaRPr lang="fr-FR" sz="2200" dirty="0">
              <a:effectLst/>
              <a:latin typeface="Barlow Condensed" panose="020B06040202020202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200" dirty="0">
                <a:effectLst/>
                <a:latin typeface="Barlow Condensed" panose="020B0604020202020204" pitchFamily="2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fr-FR" sz="2200" dirty="0">
                <a:effectLst/>
                <a:latin typeface="Barlow Condensed" panose="020B0604020202020204" pitchFamily="2" charset="0"/>
                <a:ea typeface="Calibri" panose="020F0502020204030204" pitchFamily="34" charset="0"/>
              </a:rPr>
              <a:t>Ce revenu de remplacement consiste </a:t>
            </a:r>
            <a:r>
              <a:rPr lang="fr-FR" sz="2200" dirty="0" smtClean="0">
                <a:effectLst/>
                <a:latin typeface="Barlow Condensed" panose="020B0604020202020204" pitchFamily="2" charset="0"/>
                <a:ea typeface="Calibri" panose="020F0502020204030204" pitchFamily="34" charset="0"/>
              </a:rPr>
              <a:t>au versement d’une «</a:t>
            </a:r>
            <a:r>
              <a:rPr lang="fr-FR" sz="2200" dirty="0">
                <a:effectLst/>
                <a:latin typeface="Barlow Condensed" panose="020B0604020202020204" pitchFamily="2" charset="0"/>
                <a:ea typeface="Calibri" panose="020F0502020204030204" pitchFamily="34" charset="0"/>
              </a:rPr>
              <a:t> allocation d'aide au retour à l'emploi » dite ARE.</a:t>
            </a:r>
            <a:endParaRPr lang="fr-FR" sz="2200" dirty="0">
              <a:latin typeface="Barlow Condensed" panose="020B06040202020202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722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4"/>
          <p:cNvSpPr>
            <a:spLocks noGrp="1"/>
          </p:cNvSpPr>
          <p:nvPr>
            <p:ph type="body" sz="quarter" idx="11"/>
          </p:nvPr>
        </p:nvSpPr>
        <p:spPr>
          <a:xfrm>
            <a:off x="562854" y="433063"/>
            <a:ext cx="10711604" cy="754380"/>
          </a:xfrm>
        </p:spPr>
        <p:txBody>
          <a:bodyPr>
            <a:noAutofit/>
          </a:bodyPr>
          <a:lstStyle/>
          <a:p>
            <a:r>
              <a:rPr lang="fr-FR" sz="3600" dirty="0">
                <a:solidFill>
                  <a:srgbClr val="D01050"/>
                </a:solidFill>
              </a:rPr>
              <a:t>ASSURANCE CHÔMAGE DES AGENTS PUBLICS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E26515BD-4EF6-5243-8E3E-8E186C145951}"/>
              </a:ext>
            </a:extLst>
          </p:cNvPr>
          <p:cNvCxnSpPr>
            <a:cxnSpLocks/>
          </p:cNvCxnSpPr>
          <p:nvPr/>
        </p:nvCxnSpPr>
        <p:spPr>
          <a:xfrm>
            <a:off x="639764" y="1087784"/>
            <a:ext cx="1177872" cy="0"/>
          </a:xfrm>
          <a:prstGeom prst="line">
            <a:avLst/>
          </a:prstGeom>
          <a:ln w="38100">
            <a:solidFill>
              <a:srgbClr val="BE23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791DCD2-7455-FA42-90D7-2A031414B8D6}"/>
              </a:ext>
            </a:extLst>
          </p:cNvPr>
          <p:cNvSpPr>
            <a:spLocks noGrp="1"/>
          </p:cNvSpPr>
          <p:nvPr/>
        </p:nvSpPr>
        <p:spPr>
          <a:xfrm>
            <a:off x="639765" y="1394863"/>
            <a:ext cx="10436730" cy="6086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1" i="0" kern="1200">
                <a:solidFill>
                  <a:schemeClr val="bg2">
                    <a:lumMod val="75000"/>
                  </a:schemeClr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dirty="0">
                <a:latin typeface="Barlow Condensed" panose="020B0604020202020204" pitchFamily="2" charset="0"/>
                <a:ea typeface="Calibri" panose="020F0502020204030204" pitchFamily="34" charset="0"/>
              </a:rPr>
              <a:t>1- Le </a:t>
            </a:r>
            <a:r>
              <a:rPr lang="fr-FR" dirty="0">
                <a:effectLst/>
                <a:latin typeface="Barlow Condensed" panose="020B0604020202020204" pitchFamily="2" charset="0"/>
                <a:ea typeface="Calibri" panose="020F0502020204030204" pitchFamily="34" charset="0"/>
              </a:rPr>
              <a:t>Régime d’assurance chômage</a:t>
            </a:r>
            <a:endParaRPr lang="fr-FR" dirty="0">
              <a:latin typeface="Barlow Condensed" panose="020B0604020202020204" pitchFamily="2" charset="0"/>
            </a:endParaRPr>
          </a:p>
        </p:txBody>
      </p:sp>
      <p:sp>
        <p:nvSpPr>
          <p:cNvPr id="4" name="Espace réservé du texte 4">
            <a:extLst>
              <a:ext uri="{FF2B5EF4-FFF2-40B4-BE49-F238E27FC236}">
                <a16:creationId xmlns:a16="http://schemas.microsoft.com/office/drawing/2014/main" id="{17FDA7A2-5663-9F40-8352-D8CA1D3195C8}"/>
              </a:ext>
            </a:extLst>
          </p:cNvPr>
          <p:cNvSpPr>
            <a:spLocks noGrp="1"/>
          </p:cNvSpPr>
          <p:nvPr/>
        </p:nvSpPr>
        <p:spPr>
          <a:xfrm>
            <a:off x="639764" y="2003526"/>
            <a:ext cx="10634694" cy="644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200" dirty="0">
                <a:effectLst/>
                <a:latin typeface="Barlow Condensed" panose="020B0604020202020204" pitchFamily="2" charset="0"/>
                <a:ea typeface="Calibri" panose="020F0502020204030204" pitchFamily="34" charset="0"/>
                <a:cs typeface="Calibri" panose="020F0502020204030204" pitchFamily="34" charset="0"/>
              </a:rPr>
              <a:t>Deux régimes d’assurance chômage existent, selon le statut des </a:t>
            </a:r>
            <a:r>
              <a:rPr lang="fr-FR" sz="2200" dirty="0" smtClean="0">
                <a:effectLst/>
                <a:latin typeface="Barlow Condensed" panose="020B0604020202020204" pitchFamily="2" charset="0"/>
                <a:ea typeface="Calibri" panose="020F0502020204030204" pitchFamily="34" charset="0"/>
                <a:cs typeface="Calibri" panose="020F0502020204030204" pitchFamily="34" charset="0"/>
              </a:rPr>
              <a:t>agent.es</a:t>
            </a:r>
            <a:r>
              <a:rPr lang="fr-FR" sz="2200" dirty="0">
                <a:effectLst/>
                <a:latin typeface="Barlow Condensed" panose="020B0604020202020204" pitchFamily="2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fr-FR" sz="2200" dirty="0" smtClean="0">
                <a:effectLst/>
                <a:latin typeface="Barlow Condensed" panose="020B0604020202020204" pitchFamily="2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fr-FR" sz="2200" dirty="0">
              <a:effectLst/>
              <a:latin typeface="Barlow Condensed" panose="020B06040202020202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2610342849"/>
              </p:ext>
            </p:extLst>
          </p:nvPr>
        </p:nvGraphicFramePr>
        <p:xfrm>
          <a:off x="2013585" y="2819608"/>
          <a:ext cx="7887051" cy="29161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4010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4"/>
          <p:cNvSpPr>
            <a:spLocks noGrp="1"/>
          </p:cNvSpPr>
          <p:nvPr>
            <p:ph type="body" sz="quarter" idx="11"/>
          </p:nvPr>
        </p:nvSpPr>
        <p:spPr>
          <a:xfrm>
            <a:off x="562854" y="433063"/>
            <a:ext cx="10711604" cy="754380"/>
          </a:xfrm>
        </p:spPr>
        <p:txBody>
          <a:bodyPr>
            <a:noAutofit/>
          </a:bodyPr>
          <a:lstStyle/>
          <a:p>
            <a:r>
              <a:rPr lang="fr-FR" sz="3600" dirty="0">
                <a:solidFill>
                  <a:srgbClr val="D01050"/>
                </a:solidFill>
              </a:rPr>
              <a:t>ASSURANCE CHÔMAGE DES AGENTS PUBLICS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E26515BD-4EF6-5243-8E3E-8E186C145951}"/>
              </a:ext>
            </a:extLst>
          </p:cNvPr>
          <p:cNvCxnSpPr>
            <a:cxnSpLocks/>
          </p:cNvCxnSpPr>
          <p:nvPr/>
        </p:nvCxnSpPr>
        <p:spPr>
          <a:xfrm>
            <a:off x="639764" y="1087784"/>
            <a:ext cx="1177872" cy="0"/>
          </a:xfrm>
          <a:prstGeom prst="line">
            <a:avLst/>
          </a:prstGeom>
          <a:ln w="38100">
            <a:solidFill>
              <a:srgbClr val="BE23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791DCD2-7455-FA42-90D7-2A031414B8D6}"/>
              </a:ext>
            </a:extLst>
          </p:cNvPr>
          <p:cNvSpPr>
            <a:spLocks noGrp="1"/>
          </p:cNvSpPr>
          <p:nvPr/>
        </p:nvSpPr>
        <p:spPr>
          <a:xfrm>
            <a:off x="639765" y="1394863"/>
            <a:ext cx="10436730" cy="6086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1" i="0" kern="1200">
                <a:solidFill>
                  <a:schemeClr val="bg2">
                    <a:lumMod val="75000"/>
                  </a:schemeClr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dirty="0">
                <a:latin typeface="Barlow Condensed" panose="020B0604020202020204" pitchFamily="2" charset="0"/>
                <a:ea typeface="Calibri" panose="020F0502020204030204" pitchFamily="34" charset="0"/>
              </a:rPr>
              <a:t>2- Les conditions d’ouverture du droit à l’allocation chômage</a:t>
            </a:r>
            <a:endParaRPr lang="fr-FR" dirty="0">
              <a:latin typeface="Barlow Condensed" panose="020B0604020202020204" pitchFamily="2" charset="0"/>
            </a:endParaRPr>
          </a:p>
        </p:txBody>
      </p:sp>
      <p:sp>
        <p:nvSpPr>
          <p:cNvPr id="4" name="Espace réservé du texte 4">
            <a:extLst>
              <a:ext uri="{FF2B5EF4-FFF2-40B4-BE49-F238E27FC236}">
                <a16:creationId xmlns:a16="http://schemas.microsoft.com/office/drawing/2014/main" id="{17FDA7A2-5663-9F40-8352-D8CA1D3195C8}"/>
              </a:ext>
            </a:extLst>
          </p:cNvPr>
          <p:cNvSpPr>
            <a:spLocks noGrp="1"/>
          </p:cNvSpPr>
          <p:nvPr/>
        </p:nvSpPr>
        <p:spPr>
          <a:xfrm>
            <a:off x="639764" y="2003525"/>
            <a:ext cx="10634694" cy="5441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7000"/>
              </a:lnSpc>
              <a:spcBef>
                <a:spcPts val="0"/>
              </a:spcBef>
            </a:pPr>
            <a:r>
              <a:rPr lang="fr-FR" sz="2200" dirty="0">
                <a:effectLst/>
                <a:latin typeface="Barlow Condensed" panose="020B0604020202020204" pitchFamily="2" charset="0"/>
                <a:ea typeface="Calibri" panose="020F0502020204030204" pitchFamily="34" charset="0"/>
              </a:rPr>
              <a:t>Pour bénéficier du versement de l’ARE, les </a:t>
            </a:r>
            <a:r>
              <a:rPr lang="fr-FR" sz="2200" dirty="0" err="1" smtClean="0">
                <a:effectLst/>
                <a:latin typeface="Barlow Condensed" panose="020B0604020202020204" pitchFamily="2" charset="0"/>
                <a:ea typeface="Calibri" panose="020F0502020204030204" pitchFamily="34" charset="0"/>
              </a:rPr>
              <a:t>agent.e.s</a:t>
            </a:r>
            <a:r>
              <a:rPr lang="fr-FR" sz="2200" dirty="0" smtClean="0">
                <a:effectLst/>
                <a:latin typeface="Barlow Condensed" panose="020B0604020202020204" pitchFamily="2" charset="0"/>
                <a:ea typeface="Calibri" panose="020F0502020204030204" pitchFamily="34" charset="0"/>
              </a:rPr>
              <a:t> </a:t>
            </a:r>
            <a:r>
              <a:rPr lang="fr-FR" sz="2200" dirty="0">
                <a:effectLst/>
                <a:latin typeface="Barlow Condensed" panose="020B0604020202020204" pitchFamily="2" charset="0"/>
                <a:ea typeface="Calibri" panose="020F0502020204030204" pitchFamily="34" charset="0"/>
              </a:rPr>
              <a:t>doivent satisfaire à un certain nombre de conditions : </a:t>
            </a:r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2085917322"/>
              </p:ext>
            </p:extLst>
          </p:nvPr>
        </p:nvGraphicFramePr>
        <p:xfrm>
          <a:off x="1228700" y="2275590"/>
          <a:ext cx="9820183" cy="403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3954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4"/>
          <p:cNvSpPr>
            <a:spLocks noGrp="1"/>
          </p:cNvSpPr>
          <p:nvPr>
            <p:ph type="body" sz="quarter" idx="11"/>
          </p:nvPr>
        </p:nvSpPr>
        <p:spPr>
          <a:xfrm>
            <a:off x="562854" y="433063"/>
            <a:ext cx="10711604" cy="754380"/>
          </a:xfrm>
        </p:spPr>
        <p:txBody>
          <a:bodyPr>
            <a:noAutofit/>
          </a:bodyPr>
          <a:lstStyle/>
          <a:p>
            <a:r>
              <a:rPr lang="fr-FR" sz="3600" dirty="0">
                <a:solidFill>
                  <a:srgbClr val="D01050"/>
                </a:solidFill>
              </a:rPr>
              <a:t>ASSURANCE CHÔMAGE DES AGENTS PUBLICS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E26515BD-4EF6-5243-8E3E-8E186C145951}"/>
              </a:ext>
            </a:extLst>
          </p:cNvPr>
          <p:cNvCxnSpPr>
            <a:cxnSpLocks/>
          </p:cNvCxnSpPr>
          <p:nvPr/>
        </p:nvCxnSpPr>
        <p:spPr>
          <a:xfrm>
            <a:off x="639764" y="1087784"/>
            <a:ext cx="1177872" cy="0"/>
          </a:xfrm>
          <a:prstGeom prst="line">
            <a:avLst/>
          </a:prstGeom>
          <a:ln w="38100">
            <a:solidFill>
              <a:srgbClr val="BE23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791DCD2-7455-FA42-90D7-2A031414B8D6}"/>
              </a:ext>
            </a:extLst>
          </p:cNvPr>
          <p:cNvSpPr>
            <a:spLocks noGrp="1"/>
          </p:cNvSpPr>
          <p:nvPr/>
        </p:nvSpPr>
        <p:spPr>
          <a:xfrm>
            <a:off x="639764" y="1238819"/>
            <a:ext cx="10436730" cy="6086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1" i="0" kern="1200">
                <a:solidFill>
                  <a:schemeClr val="bg2">
                    <a:lumMod val="75000"/>
                  </a:schemeClr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dirty="0">
                <a:latin typeface="Barlow Condensed" panose="020B0604020202020204" pitchFamily="2" charset="0"/>
                <a:ea typeface="Calibri" panose="020F0502020204030204" pitchFamily="34" charset="0"/>
              </a:rPr>
              <a:t>2- Les conditions d’ouverture du droit à l’allocation chômage</a:t>
            </a:r>
            <a:endParaRPr lang="fr-FR" dirty="0">
              <a:latin typeface="Barlow Condensed" panose="020B0604020202020204" pitchFamily="2" charset="0"/>
            </a:endParaRPr>
          </a:p>
        </p:txBody>
      </p:sp>
      <p:sp>
        <p:nvSpPr>
          <p:cNvPr id="4" name="Espace réservé du texte 4">
            <a:extLst>
              <a:ext uri="{FF2B5EF4-FFF2-40B4-BE49-F238E27FC236}">
                <a16:creationId xmlns:a16="http://schemas.microsoft.com/office/drawing/2014/main" id="{17FDA7A2-5663-9F40-8352-D8CA1D3195C8}"/>
              </a:ext>
            </a:extLst>
          </p:cNvPr>
          <p:cNvSpPr>
            <a:spLocks noGrp="1"/>
          </p:cNvSpPr>
          <p:nvPr/>
        </p:nvSpPr>
        <p:spPr>
          <a:xfrm>
            <a:off x="639764" y="2210944"/>
            <a:ext cx="10634694" cy="42139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7000"/>
              </a:lnSpc>
              <a:spcBef>
                <a:spcPts val="0"/>
              </a:spcBef>
            </a:pPr>
            <a:endParaRPr lang="fr-FR" sz="2200" dirty="0">
              <a:effectLst/>
              <a:latin typeface="Barlow Condensed" panose="020B0604020202020204" pitchFamily="2" charset="0"/>
              <a:ea typeface="Calibri" panose="020F050202020403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6EDA8BF-C115-3067-E57B-E1DB62A45FCB}"/>
              </a:ext>
            </a:extLst>
          </p:cNvPr>
          <p:cNvSpPr txBox="1"/>
          <p:nvPr/>
        </p:nvSpPr>
        <p:spPr>
          <a:xfrm>
            <a:off x="280798" y="2196097"/>
            <a:ext cx="1135262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2000" dirty="0" smtClean="0">
                <a:latin typeface="Barlow Condensed" panose="020B0604020202020204" pitchFamily="2" charset="0"/>
              </a:rPr>
              <a:t>L’article </a:t>
            </a:r>
            <a:r>
              <a:rPr lang="fr-FR" sz="2000" dirty="0">
                <a:latin typeface="Barlow Condensed" panose="020B0604020202020204" pitchFamily="2" charset="0"/>
              </a:rPr>
              <a:t>2 du décret n</a:t>
            </a:r>
            <a:r>
              <a:rPr lang="fr-FR" sz="2000" dirty="0" smtClean="0">
                <a:latin typeface="Barlow Condensed" panose="020B0604020202020204" pitchFamily="2" charset="0"/>
              </a:rPr>
              <a:t>° 2020-741 </a:t>
            </a:r>
            <a:r>
              <a:rPr lang="fr-FR" sz="2000" dirty="0">
                <a:latin typeface="Barlow Condensed" panose="020B0604020202020204" pitchFamily="2" charset="0"/>
              </a:rPr>
              <a:t>du 16 juin 2020 précise désormais les cas dans lesquels </a:t>
            </a:r>
            <a:r>
              <a:rPr lang="fr-FR" sz="2000" dirty="0" smtClean="0">
                <a:latin typeface="Barlow Condensed" panose="020B0604020202020204" pitchFamily="2" charset="0"/>
              </a:rPr>
              <a:t>l’</a:t>
            </a:r>
            <a:r>
              <a:rPr lang="fr-FR" sz="2000" dirty="0" err="1" smtClean="0">
                <a:latin typeface="Barlow Condensed" panose="020B0604020202020204" pitchFamily="2" charset="0"/>
              </a:rPr>
              <a:t>agent.e</a:t>
            </a:r>
            <a:r>
              <a:rPr lang="fr-FR" sz="2000" dirty="0" smtClean="0">
                <a:latin typeface="Barlow Condensed" panose="020B0604020202020204" pitchFamily="2" charset="0"/>
              </a:rPr>
              <a:t> </a:t>
            </a:r>
            <a:r>
              <a:rPr lang="fr-FR" sz="2000" dirty="0" err="1" smtClean="0">
                <a:latin typeface="Barlow Condensed" panose="020B0604020202020204" pitchFamily="2" charset="0"/>
              </a:rPr>
              <a:t>public.que</a:t>
            </a:r>
            <a:r>
              <a:rPr lang="fr-FR" sz="2000" dirty="0" smtClean="0">
                <a:latin typeface="Barlow Condensed" panose="020B0604020202020204" pitchFamily="2" charset="0"/>
              </a:rPr>
              <a:t> </a:t>
            </a:r>
            <a:r>
              <a:rPr lang="fr-FR" sz="2000" dirty="0">
                <a:latin typeface="Barlow Condensed" panose="020B0604020202020204" pitchFamily="2" charset="0"/>
              </a:rPr>
              <a:t>est </a:t>
            </a:r>
            <a:r>
              <a:rPr lang="fr-FR" sz="2000" dirty="0" err="1" smtClean="0">
                <a:latin typeface="Barlow Condensed" panose="020B0604020202020204" pitchFamily="2" charset="0"/>
              </a:rPr>
              <a:t>considéré.e</a:t>
            </a:r>
            <a:r>
              <a:rPr lang="fr-FR" sz="2000" dirty="0" smtClean="0">
                <a:latin typeface="Barlow Condensed" panose="020B0604020202020204" pitchFamily="2" charset="0"/>
              </a:rPr>
              <a:t> </a:t>
            </a:r>
            <a:r>
              <a:rPr lang="fr-FR" sz="2000" dirty="0">
                <a:latin typeface="Barlow Condensed" panose="020B0604020202020204" pitchFamily="2" charset="0"/>
              </a:rPr>
              <a:t>comme ayant été involontairement </a:t>
            </a:r>
            <a:r>
              <a:rPr lang="fr-FR" sz="2000" dirty="0" err="1" smtClean="0">
                <a:latin typeface="Barlow Condensed" panose="020B0604020202020204" pitchFamily="2" charset="0"/>
              </a:rPr>
              <a:t>privé.e</a:t>
            </a:r>
            <a:r>
              <a:rPr lang="fr-FR" sz="2000" dirty="0" smtClean="0">
                <a:latin typeface="Barlow Condensed" panose="020B0604020202020204" pitchFamily="2" charset="0"/>
              </a:rPr>
              <a:t> </a:t>
            </a:r>
            <a:r>
              <a:rPr lang="fr-FR" sz="2000" dirty="0">
                <a:latin typeface="Barlow Condensed" panose="020B0604020202020204" pitchFamily="2" charset="0"/>
              </a:rPr>
              <a:t>d'emploi. </a:t>
            </a:r>
            <a:r>
              <a:rPr lang="fr-FR" sz="2000" dirty="0" smtClean="0">
                <a:latin typeface="Barlow Condensed" panose="020B0604020202020204" pitchFamily="2" charset="0"/>
              </a:rPr>
              <a:t>Ces </a:t>
            </a:r>
            <a:r>
              <a:rPr lang="fr-FR" sz="2000" dirty="0">
                <a:latin typeface="Barlow Condensed" panose="020B0604020202020204" pitchFamily="2" charset="0"/>
              </a:rPr>
              <a:t>dispositions reprennent en partie des principes énoncés antérieurement par le juge administratif tels que </a:t>
            </a:r>
            <a:r>
              <a:rPr lang="fr-FR" sz="2000" dirty="0" smtClean="0">
                <a:latin typeface="Barlow Condensed" panose="020B0604020202020204" pitchFamily="2" charset="0"/>
              </a:rPr>
              <a:t>:</a:t>
            </a:r>
            <a:endParaRPr lang="fr-FR" sz="2000" dirty="0">
              <a:latin typeface="Barlow Condensed" panose="020B0604020202020204" pitchFamily="2" charset="0"/>
            </a:endParaRPr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1516115347"/>
              </p:ext>
            </p:extLst>
          </p:nvPr>
        </p:nvGraphicFramePr>
        <p:xfrm>
          <a:off x="1817636" y="3219598"/>
          <a:ext cx="8953283" cy="2943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1468540" y="1779625"/>
            <a:ext cx="5066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b="1" dirty="0">
                <a:solidFill>
                  <a:srgbClr val="D01050"/>
                </a:solidFill>
                <a:latin typeface="Barlow Condensed" panose="020B0604020202020204" pitchFamily="2" charset="0"/>
              </a:rPr>
              <a:t>Sur la notion de perte involontaire d’emploi :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407162F2-6BC8-4595-34A3-A767B71D6066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9696" y="1788393"/>
            <a:ext cx="373914" cy="366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684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4"/>
          <p:cNvSpPr>
            <a:spLocks noGrp="1"/>
          </p:cNvSpPr>
          <p:nvPr>
            <p:ph type="body" sz="quarter" idx="11"/>
          </p:nvPr>
        </p:nvSpPr>
        <p:spPr>
          <a:xfrm>
            <a:off x="562854" y="433063"/>
            <a:ext cx="10711604" cy="754380"/>
          </a:xfrm>
        </p:spPr>
        <p:txBody>
          <a:bodyPr>
            <a:noAutofit/>
          </a:bodyPr>
          <a:lstStyle/>
          <a:p>
            <a:r>
              <a:rPr lang="fr-FR" sz="3600" dirty="0">
                <a:solidFill>
                  <a:srgbClr val="D01050"/>
                </a:solidFill>
              </a:rPr>
              <a:t>ASSURANCE CHÔMAGE DES AGENTS PUBLICS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E26515BD-4EF6-5243-8E3E-8E186C145951}"/>
              </a:ext>
            </a:extLst>
          </p:cNvPr>
          <p:cNvCxnSpPr>
            <a:cxnSpLocks/>
          </p:cNvCxnSpPr>
          <p:nvPr/>
        </p:nvCxnSpPr>
        <p:spPr>
          <a:xfrm>
            <a:off x="639764" y="1087784"/>
            <a:ext cx="1177872" cy="0"/>
          </a:xfrm>
          <a:prstGeom prst="line">
            <a:avLst/>
          </a:prstGeom>
          <a:ln w="38100">
            <a:solidFill>
              <a:srgbClr val="BE23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791DCD2-7455-FA42-90D7-2A031414B8D6}"/>
              </a:ext>
            </a:extLst>
          </p:cNvPr>
          <p:cNvSpPr>
            <a:spLocks noGrp="1"/>
          </p:cNvSpPr>
          <p:nvPr/>
        </p:nvSpPr>
        <p:spPr>
          <a:xfrm>
            <a:off x="639765" y="1300593"/>
            <a:ext cx="10436730" cy="6086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1" i="0" kern="1200">
                <a:solidFill>
                  <a:schemeClr val="bg2">
                    <a:lumMod val="75000"/>
                  </a:schemeClr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dirty="0">
                <a:latin typeface="Barlow Condensed" panose="020B0604020202020204" pitchFamily="2" charset="0"/>
                <a:ea typeface="Calibri" panose="020F0502020204030204" pitchFamily="34" charset="0"/>
              </a:rPr>
              <a:t>2- Les conditions d’ouverture du droit à l’allocation chômage</a:t>
            </a:r>
            <a:endParaRPr lang="fr-FR" dirty="0">
              <a:latin typeface="Barlow Condensed" panose="020B0604020202020204" pitchFamily="2" charset="0"/>
            </a:endParaRPr>
          </a:p>
        </p:txBody>
      </p:sp>
      <p:sp>
        <p:nvSpPr>
          <p:cNvPr id="4" name="Espace réservé du texte 4">
            <a:extLst>
              <a:ext uri="{FF2B5EF4-FFF2-40B4-BE49-F238E27FC236}">
                <a16:creationId xmlns:a16="http://schemas.microsoft.com/office/drawing/2014/main" id="{17FDA7A2-5663-9F40-8352-D8CA1D3195C8}"/>
              </a:ext>
            </a:extLst>
          </p:cNvPr>
          <p:cNvSpPr>
            <a:spLocks noGrp="1"/>
          </p:cNvSpPr>
          <p:nvPr/>
        </p:nvSpPr>
        <p:spPr>
          <a:xfrm>
            <a:off x="639764" y="2210944"/>
            <a:ext cx="10634694" cy="42139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7000"/>
              </a:lnSpc>
              <a:spcBef>
                <a:spcPts val="0"/>
              </a:spcBef>
            </a:pPr>
            <a:endParaRPr lang="fr-FR" sz="2200" dirty="0">
              <a:effectLst/>
              <a:latin typeface="Barlow Condensed" panose="020B0604020202020204" pitchFamily="2" charset="0"/>
              <a:ea typeface="Calibri" panose="020F050202020403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6EDA8BF-C115-3067-E57B-E1DB62A45FCB}"/>
              </a:ext>
            </a:extLst>
          </p:cNvPr>
          <p:cNvSpPr txBox="1"/>
          <p:nvPr/>
        </p:nvSpPr>
        <p:spPr>
          <a:xfrm>
            <a:off x="527272" y="2683861"/>
            <a:ext cx="11098672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2000" dirty="0">
                <a:latin typeface="Barlow Condensed" panose="020B0604020202020204" pitchFamily="2" charset="0"/>
              </a:rPr>
              <a:t>Cela concerne notamment :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fr-FR" sz="2000" dirty="0">
                <a:latin typeface="Barlow Condensed" panose="020B0604020202020204" pitchFamily="2" charset="0"/>
              </a:rPr>
              <a:t>Licenciement pour insuffisance professionnelle </a:t>
            </a:r>
            <a:r>
              <a:rPr lang="fr-FR" sz="2000" dirty="0" smtClean="0">
                <a:latin typeface="Barlow Condensed" panose="020B0604020202020204" pitchFamily="2" charset="0"/>
              </a:rPr>
              <a:t>;</a:t>
            </a:r>
            <a:endParaRPr lang="fr-FR" sz="2000" dirty="0">
              <a:latin typeface="Barlow Condensed" panose="020B0604020202020204" pitchFamily="2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fr-FR" sz="2000" dirty="0">
                <a:latin typeface="Barlow Condensed" panose="020B0604020202020204" pitchFamily="2" charset="0"/>
              </a:rPr>
              <a:t>Licenciement ou radiation d’office des cadres pour un motif disciplinaire (révocation, mise à la retraite d’office</a:t>
            </a:r>
            <a:r>
              <a:rPr lang="fr-FR" sz="2000" dirty="0" smtClean="0">
                <a:latin typeface="Barlow Condensed" panose="020B0604020202020204" pitchFamily="2" charset="0"/>
              </a:rPr>
              <a:t>);</a:t>
            </a:r>
            <a:endParaRPr lang="fr-FR" sz="2000" dirty="0">
              <a:latin typeface="Barlow Condensed" panose="020B0604020202020204" pitchFamily="2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fr-FR" sz="2000" dirty="0">
                <a:latin typeface="Barlow Condensed" panose="020B0604020202020204" pitchFamily="2" charset="0"/>
              </a:rPr>
              <a:t>Licenciement pour inaptitude physique </a:t>
            </a:r>
            <a:r>
              <a:rPr lang="fr-FR" sz="2000" dirty="0" smtClean="0">
                <a:latin typeface="Barlow Condensed" panose="020B0604020202020204" pitchFamily="2" charset="0"/>
              </a:rPr>
              <a:t>;</a:t>
            </a:r>
            <a:endParaRPr lang="fr-FR" sz="2000" dirty="0">
              <a:latin typeface="Barlow Condensed" panose="020B0604020202020204" pitchFamily="2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fr-FR" sz="2000" dirty="0">
                <a:latin typeface="Barlow Condensed" panose="020B0604020202020204" pitchFamily="2" charset="0"/>
              </a:rPr>
              <a:t>Radiation d’office des cadres du fait de la perte des droits civiques </a:t>
            </a:r>
            <a:r>
              <a:rPr lang="fr-FR" sz="2000" dirty="0" smtClean="0">
                <a:latin typeface="Barlow Condensed" panose="020B0604020202020204" pitchFamily="2" charset="0"/>
              </a:rPr>
              <a:t>;</a:t>
            </a:r>
            <a:endParaRPr lang="fr-FR" sz="2000" dirty="0">
              <a:latin typeface="Barlow Condensed" panose="020B0604020202020204" pitchFamily="2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fr-FR" sz="2000" dirty="0">
                <a:latin typeface="Barlow Condensed" panose="020B0604020202020204" pitchFamily="2" charset="0"/>
              </a:rPr>
              <a:t>Licenciement pour tout motif des </a:t>
            </a:r>
            <a:r>
              <a:rPr lang="fr-FR" sz="2000" dirty="0" err="1" smtClean="0">
                <a:latin typeface="Barlow Condensed" panose="020B0604020202020204" pitchFamily="2" charset="0"/>
              </a:rPr>
              <a:t>agent.e.s</a:t>
            </a:r>
            <a:r>
              <a:rPr lang="fr-FR" sz="2000" dirty="0" smtClean="0">
                <a:latin typeface="Barlow Condensed" panose="020B0604020202020204" pitchFamily="2" charset="0"/>
              </a:rPr>
              <a:t> </a:t>
            </a:r>
            <a:r>
              <a:rPr lang="fr-FR" sz="2000" dirty="0" err="1" smtClean="0">
                <a:latin typeface="Barlow Condensed" panose="020B0604020202020204" pitchFamily="2" charset="0"/>
              </a:rPr>
              <a:t>contractuel.le.s</a:t>
            </a:r>
            <a:r>
              <a:rPr lang="fr-FR" sz="2000" dirty="0" smtClean="0">
                <a:latin typeface="Barlow Condensed" panose="020B0604020202020204" pitchFamily="2" charset="0"/>
              </a:rPr>
              <a:t> </a:t>
            </a:r>
            <a:r>
              <a:rPr lang="fr-FR" sz="2000" dirty="0">
                <a:latin typeface="Barlow Condensed" panose="020B0604020202020204" pitchFamily="2" charset="0"/>
              </a:rPr>
              <a:t>de droit public </a:t>
            </a:r>
            <a:r>
              <a:rPr lang="fr-FR" sz="2000" dirty="0" smtClean="0">
                <a:latin typeface="Barlow Condensed" panose="020B0604020202020204" pitchFamily="2" charset="0"/>
              </a:rPr>
              <a:t>;</a:t>
            </a:r>
            <a:endParaRPr lang="fr-FR" sz="2000" dirty="0">
              <a:latin typeface="Barlow Condensed" panose="020B0604020202020204" pitchFamily="2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fr-FR" sz="2000" dirty="0">
                <a:latin typeface="Barlow Condensed" panose="020B0604020202020204" pitchFamily="2" charset="0"/>
              </a:rPr>
              <a:t>Mise à la retraite d’office pour invalidité sauf si </a:t>
            </a:r>
            <a:r>
              <a:rPr lang="fr-FR" sz="2000" dirty="0" smtClean="0">
                <a:latin typeface="Barlow Condensed" panose="020B0604020202020204" pitchFamily="2" charset="0"/>
              </a:rPr>
              <a:t>l’</a:t>
            </a:r>
            <a:r>
              <a:rPr lang="fr-FR" sz="2000" dirty="0" err="1" smtClean="0">
                <a:latin typeface="Barlow Condensed" panose="020B0604020202020204" pitchFamily="2" charset="0"/>
              </a:rPr>
              <a:t>agent.e</a:t>
            </a:r>
            <a:r>
              <a:rPr lang="fr-FR" sz="2000" dirty="0" smtClean="0">
                <a:latin typeface="Barlow Condensed" panose="020B0604020202020204" pitchFamily="2" charset="0"/>
              </a:rPr>
              <a:t> </a:t>
            </a:r>
            <a:r>
              <a:rPr lang="fr-FR" sz="2000" dirty="0">
                <a:latin typeface="Barlow Condensed" panose="020B0604020202020204" pitchFamily="2" charset="0"/>
              </a:rPr>
              <a:t>sollicite </a:t>
            </a:r>
            <a:r>
              <a:rPr lang="fr-FR" sz="2000" dirty="0" smtClean="0">
                <a:latin typeface="Barlow Condensed" panose="020B0604020202020204" pitchFamily="2" charset="0"/>
              </a:rPr>
              <a:t>lui/elle-même </a:t>
            </a:r>
            <a:r>
              <a:rPr lang="fr-FR" sz="2000" dirty="0">
                <a:latin typeface="Barlow Condensed" panose="020B0604020202020204" pitchFamily="2" charset="0"/>
              </a:rPr>
              <a:t>son admission à la retraite anticipée pour invalidité (CE du 30 mars 2023 - n</a:t>
            </a:r>
            <a:r>
              <a:rPr lang="fr-FR" sz="2000" dirty="0" smtClean="0">
                <a:latin typeface="Barlow Condensed" panose="020B0604020202020204" pitchFamily="2" charset="0"/>
              </a:rPr>
              <a:t>° 460907).</a:t>
            </a:r>
            <a:endParaRPr lang="fr-FR" sz="2000" dirty="0">
              <a:latin typeface="Barlow Condensed" panose="020B0604020202020204" pitchFamily="2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07162F2-6BC8-4595-34A3-A767B71D606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7259" y="2148014"/>
            <a:ext cx="373914" cy="36628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22A6254-C18C-FC7F-676F-E2634741283C}"/>
              </a:ext>
            </a:extLst>
          </p:cNvPr>
          <p:cNvSpPr/>
          <p:nvPr/>
        </p:nvSpPr>
        <p:spPr>
          <a:xfrm>
            <a:off x="1381979" y="2144835"/>
            <a:ext cx="10462748" cy="3694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801" b="1" dirty="0">
                <a:solidFill>
                  <a:srgbClr val="BE2352"/>
                </a:solidFill>
                <a:latin typeface="Barlow Condensed" panose="00000506000000000000" pitchFamily="2" charset="0"/>
              </a:rPr>
              <a:t>Précision sur la radiation d’office des cadres et licenciement (sauf abandon de poste)</a:t>
            </a:r>
          </a:p>
        </p:txBody>
      </p:sp>
    </p:spTree>
    <p:extLst>
      <p:ext uri="{BB962C8B-B14F-4D97-AF65-F5344CB8AC3E}">
        <p14:creationId xmlns:p14="http://schemas.microsoft.com/office/powerpoint/2010/main" val="201611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4"/>
          <p:cNvSpPr>
            <a:spLocks noGrp="1"/>
          </p:cNvSpPr>
          <p:nvPr>
            <p:ph type="body" sz="quarter" idx="11"/>
          </p:nvPr>
        </p:nvSpPr>
        <p:spPr>
          <a:xfrm>
            <a:off x="562854" y="263377"/>
            <a:ext cx="10711604" cy="754380"/>
          </a:xfrm>
        </p:spPr>
        <p:txBody>
          <a:bodyPr>
            <a:noAutofit/>
          </a:bodyPr>
          <a:lstStyle/>
          <a:p>
            <a:r>
              <a:rPr lang="fr-FR" sz="3600" dirty="0">
                <a:solidFill>
                  <a:srgbClr val="D01050"/>
                </a:solidFill>
              </a:rPr>
              <a:t>ASSURANCE CHÔMAGE DES AGENTS PUBLICS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E26515BD-4EF6-5243-8E3E-8E186C145951}"/>
              </a:ext>
            </a:extLst>
          </p:cNvPr>
          <p:cNvCxnSpPr>
            <a:cxnSpLocks/>
          </p:cNvCxnSpPr>
          <p:nvPr/>
        </p:nvCxnSpPr>
        <p:spPr>
          <a:xfrm>
            <a:off x="639764" y="918098"/>
            <a:ext cx="1177872" cy="0"/>
          </a:xfrm>
          <a:prstGeom prst="line">
            <a:avLst/>
          </a:prstGeom>
          <a:ln w="38100">
            <a:solidFill>
              <a:srgbClr val="BE23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791DCD2-7455-FA42-90D7-2A031414B8D6}"/>
              </a:ext>
            </a:extLst>
          </p:cNvPr>
          <p:cNvSpPr>
            <a:spLocks noGrp="1"/>
          </p:cNvSpPr>
          <p:nvPr/>
        </p:nvSpPr>
        <p:spPr>
          <a:xfrm>
            <a:off x="639765" y="1083772"/>
            <a:ext cx="10436730" cy="6086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1" i="0" kern="1200">
                <a:solidFill>
                  <a:schemeClr val="bg2">
                    <a:lumMod val="75000"/>
                  </a:schemeClr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dirty="0">
                <a:latin typeface="Barlow Condensed" panose="020B0604020202020204" pitchFamily="2" charset="0"/>
                <a:ea typeface="Calibri" panose="020F0502020204030204" pitchFamily="34" charset="0"/>
              </a:rPr>
              <a:t>2- Les conditions d’ouverture du droit à l’allocation chômage</a:t>
            </a:r>
            <a:endParaRPr lang="fr-FR" dirty="0">
              <a:latin typeface="Barlow Condensed" panose="020B0604020202020204" pitchFamily="2" charset="0"/>
            </a:endParaRPr>
          </a:p>
        </p:txBody>
      </p:sp>
      <p:sp>
        <p:nvSpPr>
          <p:cNvPr id="4" name="Espace réservé du texte 4">
            <a:extLst>
              <a:ext uri="{FF2B5EF4-FFF2-40B4-BE49-F238E27FC236}">
                <a16:creationId xmlns:a16="http://schemas.microsoft.com/office/drawing/2014/main" id="{17FDA7A2-5663-9F40-8352-D8CA1D3195C8}"/>
              </a:ext>
            </a:extLst>
          </p:cNvPr>
          <p:cNvSpPr>
            <a:spLocks noGrp="1"/>
          </p:cNvSpPr>
          <p:nvPr/>
        </p:nvSpPr>
        <p:spPr>
          <a:xfrm>
            <a:off x="639764" y="2210944"/>
            <a:ext cx="10634694" cy="42139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7000"/>
              </a:lnSpc>
              <a:spcBef>
                <a:spcPts val="0"/>
              </a:spcBef>
            </a:pPr>
            <a:endParaRPr lang="fr-FR" sz="2200" dirty="0">
              <a:effectLst/>
              <a:latin typeface="Barlow Condensed" panose="020B0604020202020204" pitchFamily="2" charset="0"/>
              <a:ea typeface="Calibri" panose="020F050202020403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6EDA8BF-C115-3067-E57B-E1DB62A45FCB}"/>
              </a:ext>
            </a:extLst>
          </p:cNvPr>
          <p:cNvSpPr txBox="1"/>
          <p:nvPr/>
        </p:nvSpPr>
        <p:spPr>
          <a:xfrm>
            <a:off x="562854" y="2329697"/>
            <a:ext cx="10980408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fr-FR" sz="2000" dirty="0" smtClean="0">
                <a:latin typeface="Barlow Condensed" panose="020B0604020202020204" pitchFamily="2" charset="0"/>
              </a:rPr>
              <a:t>Pour </a:t>
            </a:r>
            <a:r>
              <a:rPr lang="fr-FR" sz="2000" dirty="0">
                <a:latin typeface="Barlow Condensed" panose="020B0604020202020204" pitchFamily="2" charset="0"/>
              </a:rPr>
              <a:t>suivre les ascendants ou la personne qui exerce l'autorité parentale, lorsque </a:t>
            </a:r>
            <a:r>
              <a:rPr lang="fr-FR" sz="2000" dirty="0" smtClean="0">
                <a:latin typeface="Barlow Condensed" panose="020B0604020202020204" pitchFamily="2" charset="0"/>
              </a:rPr>
              <a:t>l'</a:t>
            </a:r>
            <a:r>
              <a:rPr lang="fr-FR" sz="2000" dirty="0" err="1" smtClean="0">
                <a:latin typeface="Barlow Condensed" panose="020B0604020202020204" pitchFamily="2" charset="0"/>
              </a:rPr>
              <a:t>agent.e</a:t>
            </a:r>
            <a:r>
              <a:rPr lang="fr-FR" sz="2000" dirty="0" smtClean="0">
                <a:latin typeface="Barlow Condensed" panose="020B0604020202020204" pitchFamily="2" charset="0"/>
              </a:rPr>
              <a:t> </a:t>
            </a:r>
            <a:r>
              <a:rPr lang="fr-FR" sz="2000" dirty="0">
                <a:latin typeface="Barlow Condensed" panose="020B0604020202020204" pitchFamily="2" charset="0"/>
              </a:rPr>
              <a:t>est </a:t>
            </a:r>
            <a:r>
              <a:rPr lang="fr-FR" sz="2000" dirty="0" err="1" smtClean="0">
                <a:latin typeface="Barlow Condensed" panose="020B0604020202020204" pitchFamily="2" charset="0"/>
              </a:rPr>
              <a:t>âgé.e</a:t>
            </a:r>
            <a:r>
              <a:rPr lang="fr-FR" sz="2000" dirty="0" smtClean="0">
                <a:latin typeface="Barlow Condensed" panose="020B0604020202020204" pitchFamily="2" charset="0"/>
              </a:rPr>
              <a:t> </a:t>
            </a:r>
            <a:r>
              <a:rPr lang="fr-FR" sz="2000" dirty="0">
                <a:latin typeface="Barlow Condensed" panose="020B0604020202020204" pitchFamily="2" charset="0"/>
              </a:rPr>
              <a:t>de moins de 18 ans </a:t>
            </a:r>
            <a:r>
              <a:rPr lang="fr-FR" sz="2000" dirty="0" smtClean="0">
                <a:latin typeface="Barlow Condensed" panose="020B0604020202020204" pitchFamily="2" charset="0"/>
              </a:rPr>
              <a:t>;</a:t>
            </a:r>
            <a:endParaRPr lang="fr-FR" sz="2000" dirty="0">
              <a:latin typeface="Barlow Condensed" panose="020B0604020202020204" pitchFamily="2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fr-FR" sz="2000" dirty="0">
                <a:latin typeface="Barlow Condensed" panose="020B0604020202020204" pitchFamily="2" charset="0"/>
              </a:rPr>
              <a:t>D</a:t>
            </a:r>
            <a:r>
              <a:rPr lang="fr-FR" sz="2000" dirty="0" smtClean="0">
                <a:latin typeface="Barlow Condensed" panose="020B0604020202020204" pitchFamily="2" charset="0"/>
              </a:rPr>
              <a:t>e l’</a:t>
            </a:r>
            <a:r>
              <a:rPr lang="fr-FR" sz="2000" dirty="0" err="1" smtClean="0">
                <a:latin typeface="Barlow Condensed" panose="020B0604020202020204" pitchFamily="2" charset="0"/>
              </a:rPr>
              <a:t>agent.e</a:t>
            </a:r>
            <a:r>
              <a:rPr lang="fr-FR" sz="2000" dirty="0" smtClean="0">
                <a:latin typeface="Barlow Condensed" panose="020B0604020202020204" pitchFamily="2" charset="0"/>
              </a:rPr>
              <a:t> </a:t>
            </a:r>
            <a:r>
              <a:rPr lang="fr-FR" sz="2000" dirty="0">
                <a:latin typeface="Barlow Condensed" panose="020B0604020202020204" pitchFamily="2" charset="0"/>
              </a:rPr>
              <a:t>d’au moins 18 ans, </a:t>
            </a:r>
            <a:r>
              <a:rPr lang="fr-FR" sz="2000" dirty="0" err="1" smtClean="0">
                <a:latin typeface="Barlow Condensed" panose="020B0604020202020204" pitchFamily="2" charset="0"/>
              </a:rPr>
              <a:t>placé.e</a:t>
            </a:r>
            <a:r>
              <a:rPr lang="fr-FR" sz="2000" dirty="0" smtClean="0">
                <a:latin typeface="Barlow Condensed" panose="020B0604020202020204" pitchFamily="2" charset="0"/>
              </a:rPr>
              <a:t> </a:t>
            </a:r>
            <a:r>
              <a:rPr lang="fr-FR" sz="2000" dirty="0">
                <a:latin typeface="Barlow Condensed" panose="020B0604020202020204" pitchFamily="2" charset="0"/>
              </a:rPr>
              <a:t>sous sauvegarde de justice, curatelle ou tutelle, pour suivre son parent désigné mandataire spécial, curateur ou tuteur </a:t>
            </a:r>
            <a:r>
              <a:rPr lang="fr-FR" sz="2000" dirty="0" smtClean="0">
                <a:latin typeface="Barlow Condensed" panose="020B0604020202020204" pitchFamily="2" charset="0"/>
              </a:rPr>
              <a:t>;</a:t>
            </a:r>
            <a:endParaRPr lang="fr-FR" sz="2000" dirty="0">
              <a:latin typeface="Barlow Condensed" panose="020B0604020202020204" pitchFamily="2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fr-FR" sz="2000" dirty="0">
                <a:latin typeface="Barlow Condensed" panose="020B0604020202020204" pitchFamily="2" charset="0"/>
              </a:rPr>
              <a:t>P</a:t>
            </a:r>
            <a:r>
              <a:rPr lang="fr-FR" sz="2000" dirty="0" smtClean="0">
                <a:latin typeface="Barlow Condensed" panose="020B0604020202020204" pitchFamily="2" charset="0"/>
              </a:rPr>
              <a:t>our </a:t>
            </a:r>
            <a:r>
              <a:rPr lang="fr-FR" sz="2000" dirty="0">
                <a:latin typeface="Barlow Condensed" panose="020B0604020202020204" pitchFamily="2" charset="0"/>
              </a:rPr>
              <a:t>suivre </a:t>
            </a:r>
            <a:r>
              <a:rPr lang="fr-FR" sz="2000" dirty="0" smtClean="0">
                <a:latin typeface="Barlow Condensed" panose="020B0604020202020204" pitchFamily="2" charset="0"/>
              </a:rPr>
              <a:t>son/sa </a:t>
            </a:r>
            <a:r>
              <a:rPr lang="fr-FR" sz="2000" dirty="0" err="1" smtClean="0">
                <a:latin typeface="Barlow Condensed" panose="020B0604020202020204" pitchFamily="2" charset="0"/>
              </a:rPr>
              <a:t>conjoint.e</a:t>
            </a:r>
            <a:r>
              <a:rPr lang="fr-FR" sz="2000" dirty="0" smtClean="0">
                <a:latin typeface="Barlow Condensed" panose="020B0604020202020204" pitchFamily="2" charset="0"/>
              </a:rPr>
              <a:t> </a:t>
            </a:r>
            <a:r>
              <a:rPr lang="fr-FR" sz="2000" dirty="0">
                <a:latin typeface="Barlow Condensed" panose="020B0604020202020204" pitchFamily="2" charset="0"/>
              </a:rPr>
              <a:t>qui change de lieu de résidence pour exercer un nouvel emploi, salarié ou </a:t>
            </a:r>
            <a:r>
              <a:rPr lang="fr-FR" sz="2000" dirty="0" smtClean="0">
                <a:latin typeface="Barlow Condensed" panose="020B0604020202020204" pitchFamily="2" charset="0"/>
              </a:rPr>
              <a:t>non;</a:t>
            </a:r>
            <a:endParaRPr lang="fr-FR" sz="2000" dirty="0">
              <a:latin typeface="Barlow Condensed" panose="020B0604020202020204" pitchFamily="2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fr-FR" sz="2000" dirty="0">
                <a:latin typeface="Barlow Condensed" panose="020B0604020202020204" pitchFamily="2" charset="0"/>
              </a:rPr>
              <a:t>P</a:t>
            </a:r>
            <a:r>
              <a:rPr lang="fr-FR" sz="2000" dirty="0" smtClean="0">
                <a:latin typeface="Barlow Condensed" panose="020B0604020202020204" pitchFamily="2" charset="0"/>
              </a:rPr>
              <a:t>our </a:t>
            </a:r>
            <a:r>
              <a:rPr lang="fr-FR" sz="2000" dirty="0">
                <a:latin typeface="Barlow Condensed" panose="020B0604020202020204" pitchFamily="2" charset="0"/>
              </a:rPr>
              <a:t>suivre son enfant handicapé admis dans une structure d’accueil dont l’éloignement entraîne un changement de résidence </a:t>
            </a:r>
            <a:r>
              <a:rPr lang="fr-FR" sz="2000" dirty="0" smtClean="0">
                <a:latin typeface="Barlow Condensed" panose="020B0604020202020204" pitchFamily="2" charset="0"/>
              </a:rPr>
              <a:t>;</a:t>
            </a:r>
            <a:endParaRPr lang="fr-FR" sz="2000" dirty="0">
              <a:latin typeface="Barlow Condensed" panose="020B0604020202020204" pitchFamily="2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fr-FR" sz="2000" dirty="0" smtClean="0">
                <a:latin typeface="Barlow Condensed" panose="020B0604020202020204" pitchFamily="2" charset="0"/>
              </a:rPr>
              <a:t>Intervenue </a:t>
            </a:r>
            <a:r>
              <a:rPr lang="fr-FR" sz="2000" dirty="0">
                <a:latin typeface="Barlow Condensed" panose="020B0604020202020204" pitchFamily="2" charset="0"/>
              </a:rPr>
              <a:t>à la suite d’un acte susceptible d’être délictueux dont </a:t>
            </a:r>
            <a:r>
              <a:rPr lang="fr-FR" sz="2000" dirty="0" smtClean="0">
                <a:latin typeface="Barlow Condensed" panose="020B0604020202020204" pitchFamily="2" charset="0"/>
              </a:rPr>
              <a:t>l’</a:t>
            </a:r>
            <a:r>
              <a:rPr lang="fr-FR" sz="2000" dirty="0" err="1" smtClean="0">
                <a:latin typeface="Barlow Condensed" panose="020B0604020202020204" pitchFamily="2" charset="0"/>
              </a:rPr>
              <a:t>agent.e</a:t>
            </a:r>
            <a:r>
              <a:rPr lang="fr-FR" sz="2000" dirty="0" smtClean="0">
                <a:latin typeface="Barlow Condensed" panose="020B0604020202020204" pitchFamily="2" charset="0"/>
              </a:rPr>
              <a:t> déclare </a:t>
            </a:r>
            <a:r>
              <a:rPr lang="fr-FR" sz="2000" dirty="0">
                <a:latin typeface="Barlow Condensed" panose="020B0604020202020204" pitchFamily="2" charset="0"/>
              </a:rPr>
              <a:t>avoir été victime à l’occasion de l'exécution de son contrat de travail et pour lequel </a:t>
            </a:r>
            <a:r>
              <a:rPr lang="fr-FR" sz="2000" dirty="0" smtClean="0">
                <a:latin typeface="Barlow Condensed" panose="020B0604020202020204" pitchFamily="2" charset="0"/>
              </a:rPr>
              <a:t>il/elle </a:t>
            </a:r>
            <a:r>
              <a:rPr lang="fr-FR" sz="2000" dirty="0">
                <a:latin typeface="Barlow Condensed" panose="020B0604020202020204" pitchFamily="2" charset="0"/>
              </a:rPr>
              <a:t>justifie avoir déposé une plainte auprès du procureur de la République </a:t>
            </a:r>
            <a:r>
              <a:rPr lang="fr-FR" sz="2000" dirty="0" smtClean="0">
                <a:latin typeface="Barlow Condensed" panose="020B0604020202020204" pitchFamily="2" charset="0"/>
              </a:rPr>
              <a:t>;</a:t>
            </a:r>
            <a:endParaRPr lang="fr-FR" sz="2000" dirty="0">
              <a:latin typeface="Barlow Condensed" panose="020B0604020202020204" pitchFamily="2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fr-FR" sz="2000" dirty="0">
                <a:latin typeface="Barlow Condensed" panose="020B0604020202020204" pitchFamily="2" charset="0"/>
              </a:rPr>
              <a:t>P</a:t>
            </a:r>
            <a:r>
              <a:rPr lang="fr-FR" sz="2000" dirty="0" smtClean="0">
                <a:latin typeface="Barlow Condensed" panose="020B0604020202020204" pitchFamily="2" charset="0"/>
              </a:rPr>
              <a:t>our </a:t>
            </a:r>
            <a:r>
              <a:rPr lang="fr-FR" sz="2000" dirty="0">
                <a:latin typeface="Barlow Condensed" panose="020B0604020202020204" pitchFamily="2" charset="0"/>
              </a:rPr>
              <a:t>cause de changement de résidence justifié par une situation où </a:t>
            </a:r>
            <a:r>
              <a:rPr lang="fr-FR" sz="2000" dirty="0" smtClean="0">
                <a:latin typeface="Barlow Condensed" panose="020B0604020202020204" pitchFamily="2" charset="0"/>
              </a:rPr>
              <a:t>l’</a:t>
            </a:r>
            <a:r>
              <a:rPr lang="fr-FR" sz="2000" dirty="0" err="1" smtClean="0">
                <a:latin typeface="Barlow Condensed" panose="020B0604020202020204" pitchFamily="2" charset="0"/>
              </a:rPr>
              <a:t>agent.e</a:t>
            </a:r>
            <a:r>
              <a:rPr lang="fr-FR" sz="2000" dirty="0" smtClean="0">
                <a:latin typeface="Barlow Condensed" panose="020B0604020202020204" pitchFamily="2" charset="0"/>
              </a:rPr>
              <a:t> </a:t>
            </a:r>
            <a:r>
              <a:rPr lang="fr-FR" sz="2000" dirty="0">
                <a:latin typeface="Barlow Condensed" panose="020B0604020202020204" pitchFamily="2" charset="0"/>
              </a:rPr>
              <a:t>est victime de violences conjugales et pour laquelle </a:t>
            </a:r>
            <a:r>
              <a:rPr lang="fr-FR" sz="2000" dirty="0" smtClean="0">
                <a:latin typeface="Barlow Condensed" panose="020B0604020202020204" pitchFamily="2" charset="0"/>
              </a:rPr>
              <a:t>il/elle </a:t>
            </a:r>
            <a:r>
              <a:rPr lang="fr-FR" sz="2000" dirty="0">
                <a:latin typeface="Barlow Condensed" panose="020B0604020202020204" pitchFamily="2" charset="0"/>
              </a:rPr>
              <a:t>justifie avoir déposé une plainte auprès du procureur de la </a:t>
            </a:r>
            <a:r>
              <a:rPr lang="fr-FR" sz="2000" dirty="0" smtClean="0">
                <a:latin typeface="Barlow Condensed" panose="020B0604020202020204" pitchFamily="2" charset="0"/>
              </a:rPr>
              <a:t>République.</a:t>
            </a:r>
            <a:endParaRPr lang="fr-FR" sz="2000" dirty="0">
              <a:latin typeface="Barlow Condensed" panose="020B0604020202020204" pitchFamily="2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07162F2-6BC8-4595-34A3-A767B71D606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7259" y="1770934"/>
            <a:ext cx="373914" cy="36628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22A6254-C18C-FC7F-676F-E2634741283C}"/>
              </a:ext>
            </a:extLst>
          </p:cNvPr>
          <p:cNvSpPr/>
          <p:nvPr/>
        </p:nvSpPr>
        <p:spPr>
          <a:xfrm>
            <a:off x="1381979" y="1767755"/>
            <a:ext cx="10462748" cy="3694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801" b="1" dirty="0">
                <a:solidFill>
                  <a:srgbClr val="BE2352"/>
                </a:solidFill>
                <a:latin typeface="Barlow Condensed" panose="00000506000000000000" pitchFamily="2" charset="0"/>
              </a:rPr>
              <a:t>Précision sur la démission légitime - liste restrictive dont les situations suivantes : </a:t>
            </a:r>
          </a:p>
        </p:txBody>
      </p:sp>
    </p:spTree>
    <p:extLst>
      <p:ext uri="{BB962C8B-B14F-4D97-AF65-F5344CB8AC3E}">
        <p14:creationId xmlns:p14="http://schemas.microsoft.com/office/powerpoint/2010/main" val="368893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4"/>
          <p:cNvSpPr>
            <a:spLocks noGrp="1"/>
          </p:cNvSpPr>
          <p:nvPr>
            <p:ph type="body" sz="quarter" idx="11"/>
          </p:nvPr>
        </p:nvSpPr>
        <p:spPr>
          <a:xfrm>
            <a:off x="562854" y="433063"/>
            <a:ext cx="10711604" cy="754380"/>
          </a:xfrm>
        </p:spPr>
        <p:txBody>
          <a:bodyPr>
            <a:noAutofit/>
          </a:bodyPr>
          <a:lstStyle/>
          <a:p>
            <a:r>
              <a:rPr lang="fr-FR" sz="3600" dirty="0">
                <a:solidFill>
                  <a:srgbClr val="D01050"/>
                </a:solidFill>
              </a:rPr>
              <a:t>ASSURANCE CHÔMAGE DES AGENTS PUBLICS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E26515BD-4EF6-5243-8E3E-8E186C145951}"/>
              </a:ext>
            </a:extLst>
          </p:cNvPr>
          <p:cNvCxnSpPr>
            <a:cxnSpLocks/>
          </p:cNvCxnSpPr>
          <p:nvPr/>
        </p:nvCxnSpPr>
        <p:spPr>
          <a:xfrm>
            <a:off x="639764" y="1087784"/>
            <a:ext cx="1177872" cy="0"/>
          </a:xfrm>
          <a:prstGeom prst="line">
            <a:avLst/>
          </a:prstGeom>
          <a:ln w="38100">
            <a:solidFill>
              <a:srgbClr val="BE23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791DCD2-7455-FA42-90D7-2A031414B8D6}"/>
              </a:ext>
            </a:extLst>
          </p:cNvPr>
          <p:cNvSpPr>
            <a:spLocks noGrp="1"/>
          </p:cNvSpPr>
          <p:nvPr/>
        </p:nvSpPr>
        <p:spPr>
          <a:xfrm>
            <a:off x="499862" y="1149637"/>
            <a:ext cx="10436730" cy="6086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1" i="0" kern="1200">
                <a:solidFill>
                  <a:schemeClr val="bg2">
                    <a:lumMod val="75000"/>
                  </a:schemeClr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dirty="0">
                <a:latin typeface="Barlow Condensed" panose="020B0604020202020204" pitchFamily="2" charset="0"/>
                <a:ea typeface="Calibri" panose="020F0502020204030204" pitchFamily="34" charset="0"/>
              </a:rPr>
              <a:t>2- Les conditions d’ouverture du droit à l’allocation chômage</a:t>
            </a:r>
            <a:endParaRPr lang="fr-FR" dirty="0">
              <a:latin typeface="Barlow Condensed" panose="020B0604020202020204" pitchFamily="2" charset="0"/>
            </a:endParaRPr>
          </a:p>
        </p:txBody>
      </p:sp>
      <p:sp>
        <p:nvSpPr>
          <p:cNvPr id="4" name="Espace réservé du texte 4">
            <a:extLst>
              <a:ext uri="{FF2B5EF4-FFF2-40B4-BE49-F238E27FC236}">
                <a16:creationId xmlns:a16="http://schemas.microsoft.com/office/drawing/2014/main" id="{17FDA7A2-5663-9F40-8352-D8CA1D3195C8}"/>
              </a:ext>
            </a:extLst>
          </p:cNvPr>
          <p:cNvSpPr>
            <a:spLocks noGrp="1"/>
          </p:cNvSpPr>
          <p:nvPr/>
        </p:nvSpPr>
        <p:spPr>
          <a:xfrm>
            <a:off x="639764" y="2210944"/>
            <a:ext cx="10634694" cy="42139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7000"/>
              </a:lnSpc>
              <a:spcBef>
                <a:spcPts val="0"/>
              </a:spcBef>
            </a:pPr>
            <a:endParaRPr lang="fr-FR" sz="2200" dirty="0">
              <a:effectLst/>
              <a:latin typeface="Barlow Condensed" panose="020B0604020202020204" pitchFamily="2" charset="0"/>
              <a:ea typeface="Calibri" panose="020F0502020204030204" pitchFamily="34" charset="0"/>
            </a:endParaRPr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3821962506"/>
              </p:ext>
            </p:extLst>
          </p:nvPr>
        </p:nvGraphicFramePr>
        <p:xfrm>
          <a:off x="753164" y="2344749"/>
          <a:ext cx="10521294" cy="4392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lèche courbée vers le bas 5"/>
          <p:cNvSpPr/>
          <p:nvPr/>
        </p:nvSpPr>
        <p:spPr>
          <a:xfrm>
            <a:off x="2725270" y="2302230"/>
            <a:ext cx="2259106" cy="656706"/>
          </a:xfrm>
          <a:prstGeom prst="curvedDownArrow">
            <a:avLst/>
          </a:prstGeom>
          <a:solidFill>
            <a:srgbClr val="EF9205"/>
          </a:solidFill>
          <a:ln>
            <a:solidFill>
              <a:srgbClr val="EF92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424518" y="2547749"/>
            <a:ext cx="6813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Barlow Condensed" panose="00000506000000000000" pitchFamily="2" charset="0"/>
              </a:rPr>
              <a:t>121 jours</a:t>
            </a:r>
            <a:endParaRPr lang="fr-FR" dirty="0">
              <a:latin typeface="Barlow Condensed" panose="00000506000000000000" pitchFamily="2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378602" y="1758299"/>
            <a:ext cx="10309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D01050"/>
                </a:solidFill>
                <a:latin typeface="Barlow Condensed" panose="00000506000000000000" pitchFamily="2" charset="0"/>
              </a:rPr>
              <a:t>Conditions de réexamen de la situation</a:t>
            </a:r>
            <a:endParaRPr lang="fr-FR" b="1" dirty="0">
              <a:solidFill>
                <a:srgbClr val="D01050"/>
              </a:solidFill>
              <a:latin typeface="Barlow Condensed" panose="00000506000000000000" pitchFamily="2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07162F2-6BC8-4595-34A3-A767B71D6066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4688" y="1774068"/>
            <a:ext cx="373914" cy="366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594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4"/>
          <p:cNvSpPr>
            <a:spLocks noGrp="1"/>
          </p:cNvSpPr>
          <p:nvPr>
            <p:ph type="body" sz="quarter" idx="11"/>
          </p:nvPr>
        </p:nvSpPr>
        <p:spPr>
          <a:xfrm>
            <a:off x="562854" y="178538"/>
            <a:ext cx="10711604" cy="754380"/>
          </a:xfrm>
        </p:spPr>
        <p:txBody>
          <a:bodyPr>
            <a:noAutofit/>
          </a:bodyPr>
          <a:lstStyle/>
          <a:p>
            <a:r>
              <a:rPr lang="fr-FR" sz="3600" dirty="0">
                <a:solidFill>
                  <a:srgbClr val="D01050"/>
                </a:solidFill>
              </a:rPr>
              <a:t>ASSURANCE CHÔMAGE DES AGENTS PUBLICS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E26515BD-4EF6-5243-8E3E-8E186C145951}"/>
              </a:ext>
            </a:extLst>
          </p:cNvPr>
          <p:cNvCxnSpPr>
            <a:cxnSpLocks/>
          </p:cNvCxnSpPr>
          <p:nvPr/>
        </p:nvCxnSpPr>
        <p:spPr>
          <a:xfrm>
            <a:off x="639764" y="833259"/>
            <a:ext cx="1177872" cy="0"/>
          </a:xfrm>
          <a:prstGeom prst="line">
            <a:avLst/>
          </a:prstGeom>
          <a:ln w="38100">
            <a:solidFill>
              <a:srgbClr val="BE23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791DCD2-7455-FA42-90D7-2A031414B8D6}"/>
              </a:ext>
            </a:extLst>
          </p:cNvPr>
          <p:cNvSpPr>
            <a:spLocks noGrp="1"/>
          </p:cNvSpPr>
          <p:nvPr/>
        </p:nvSpPr>
        <p:spPr>
          <a:xfrm>
            <a:off x="639765" y="1017787"/>
            <a:ext cx="10436730" cy="6086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1" i="0" kern="1200">
                <a:solidFill>
                  <a:schemeClr val="bg2">
                    <a:lumMod val="75000"/>
                  </a:schemeClr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dirty="0">
                <a:latin typeface="Barlow Condensed" panose="020B0604020202020204" pitchFamily="2" charset="0"/>
                <a:ea typeface="Calibri" panose="020F0502020204030204" pitchFamily="34" charset="0"/>
              </a:rPr>
              <a:t>2- Les conditions d’ouverture du droit à l’allocation chômage</a:t>
            </a:r>
            <a:endParaRPr lang="fr-FR" dirty="0">
              <a:latin typeface="Barlow Condensed" panose="020B0604020202020204" pitchFamily="2" charset="0"/>
            </a:endParaRPr>
          </a:p>
        </p:txBody>
      </p:sp>
      <p:sp>
        <p:nvSpPr>
          <p:cNvPr id="4" name="Espace réservé du texte 4">
            <a:extLst>
              <a:ext uri="{FF2B5EF4-FFF2-40B4-BE49-F238E27FC236}">
                <a16:creationId xmlns:a16="http://schemas.microsoft.com/office/drawing/2014/main" id="{17FDA7A2-5663-9F40-8352-D8CA1D3195C8}"/>
              </a:ext>
            </a:extLst>
          </p:cNvPr>
          <p:cNvSpPr>
            <a:spLocks noGrp="1"/>
          </p:cNvSpPr>
          <p:nvPr/>
        </p:nvSpPr>
        <p:spPr>
          <a:xfrm>
            <a:off x="639764" y="2210944"/>
            <a:ext cx="10634694" cy="42139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7000"/>
              </a:lnSpc>
              <a:spcBef>
                <a:spcPts val="0"/>
              </a:spcBef>
            </a:pPr>
            <a:endParaRPr lang="fr-FR" sz="2200" dirty="0">
              <a:effectLst/>
              <a:latin typeface="Barlow Condensed" panose="020B0604020202020204" pitchFamily="2" charset="0"/>
              <a:ea typeface="Calibri" panose="020F050202020403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6EDA8BF-C115-3067-E57B-E1DB62A45FCB}"/>
              </a:ext>
            </a:extLst>
          </p:cNvPr>
          <p:cNvSpPr txBox="1"/>
          <p:nvPr/>
        </p:nvSpPr>
        <p:spPr>
          <a:xfrm>
            <a:off x="391873" y="2049742"/>
            <a:ext cx="11275715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fr-FR" dirty="0" smtClean="0">
                <a:latin typeface="Barlow Condensed" panose="020B0604020202020204" pitchFamily="2" charset="0"/>
              </a:rPr>
              <a:t>Inscription comme demandeur.se d’emploi dans les 12 mois qui suivent la perte d’emploi. Au-delà, faute d’inscription, perte des droits à indemnisation auxquels l’</a:t>
            </a:r>
            <a:r>
              <a:rPr lang="fr-FR" dirty="0" err="1" smtClean="0">
                <a:latin typeface="Barlow Condensed" panose="020B0604020202020204" pitchFamily="2" charset="0"/>
              </a:rPr>
              <a:t>agent.e</a:t>
            </a:r>
            <a:r>
              <a:rPr lang="fr-FR" dirty="0" smtClean="0">
                <a:latin typeface="Barlow Condensed" panose="020B0604020202020204" pitchFamily="2" charset="0"/>
              </a:rPr>
              <a:t> aurait pu prétendre.</a:t>
            </a:r>
          </a:p>
          <a:p>
            <a:pPr algn="just"/>
            <a:endParaRPr lang="fr-FR" sz="800" dirty="0">
              <a:latin typeface="Barlow Condensed" panose="020B0604020202020204" pitchFamily="2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fr-FR" dirty="0">
                <a:latin typeface="Barlow Condensed" panose="020B0604020202020204" pitchFamily="2" charset="0"/>
              </a:rPr>
              <a:t>Possibilités d’allongement du délai de forclusion au-delà des 12 mois </a:t>
            </a:r>
            <a:r>
              <a:rPr lang="fr-FR" dirty="0" smtClean="0">
                <a:latin typeface="Barlow Condensed" panose="020B0604020202020204" pitchFamily="2" charset="0"/>
              </a:rPr>
              <a:t>notamment pour </a:t>
            </a:r>
            <a:r>
              <a:rPr lang="fr-FR" dirty="0">
                <a:latin typeface="Barlow Condensed" panose="020B0604020202020204" pitchFamily="2" charset="0"/>
              </a:rPr>
              <a:t>les périodes </a:t>
            </a:r>
            <a:r>
              <a:rPr lang="fr-FR" dirty="0" smtClean="0">
                <a:latin typeface="Barlow Condensed" panose="020B0604020202020204" pitchFamily="2" charset="0"/>
              </a:rPr>
              <a:t>suivantes (listes non exhaustives) :</a:t>
            </a:r>
            <a:endParaRPr lang="fr-FR" dirty="0">
              <a:latin typeface="Barlow Condensed" panose="020B0604020202020204" pitchFamily="2" charset="0"/>
            </a:endParaRPr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1327423352"/>
              </p:ext>
            </p:extLst>
          </p:nvPr>
        </p:nvGraphicFramePr>
        <p:xfrm>
          <a:off x="391873" y="3223539"/>
          <a:ext cx="11523605" cy="2960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Image 7">
            <a:extLst>
              <a:ext uri="{FF2B5EF4-FFF2-40B4-BE49-F238E27FC236}">
                <a16:creationId xmlns:a16="http://schemas.microsoft.com/office/drawing/2014/main" id="{407162F2-6BC8-4595-34A3-A767B71D6066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737" y="1622186"/>
            <a:ext cx="373914" cy="366281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378602" y="1626449"/>
            <a:ext cx="9204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D01050"/>
                </a:solidFill>
                <a:latin typeface="Barlow Condensed" panose="020B0604020202020204" pitchFamily="2" charset="0"/>
              </a:rPr>
              <a:t>Sur la notion d’inscription comme demandeur d’emploi :</a:t>
            </a:r>
            <a:r>
              <a:rPr lang="fr-FR" b="1" dirty="0">
                <a:latin typeface="Barlow Condensed" panose="020B0604020202020204" pitchFamily="2" charset="0"/>
              </a:rPr>
              <a:t> </a:t>
            </a:r>
            <a:r>
              <a:rPr lang="fr-FR" b="1" dirty="0">
                <a:solidFill>
                  <a:srgbClr val="D01050"/>
                </a:solidFill>
                <a:latin typeface="Barlow Condensed" panose="020B0604020202020204" pitchFamily="2" charset="0"/>
              </a:rPr>
              <a:t>d</a:t>
            </a:r>
            <a:r>
              <a:rPr lang="fr-FR" b="1" dirty="0" smtClean="0">
                <a:solidFill>
                  <a:srgbClr val="D01050"/>
                </a:solidFill>
                <a:latin typeface="Barlow Condensed" panose="020B0604020202020204" pitchFamily="2" charset="0"/>
              </a:rPr>
              <a:t>élai </a:t>
            </a:r>
            <a:r>
              <a:rPr lang="fr-FR" b="1" dirty="0">
                <a:solidFill>
                  <a:srgbClr val="D01050"/>
                </a:solidFill>
                <a:latin typeface="Barlow Condensed" panose="020B0604020202020204" pitchFamily="2" charset="0"/>
              </a:rPr>
              <a:t>de forclusion </a:t>
            </a:r>
            <a:endParaRPr lang="fr-FR" dirty="0">
              <a:solidFill>
                <a:srgbClr val="D01050"/>
              </a:solidFill>
              <a:latin typeface="Barlow Condensed" panose="020B06040202020202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621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1848</TotalTime>
  <Words>1819</Words>
  <Application>Microsoft Office PowerPoint</Application>
  <PresentationFormat>Grand écran</PresentationFormat>
  <Paragraphs>151</Paragraphs>
  <Slides>15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4" baseType="lpstr">
      <vt:lpstr>Arial</vt:lpstr>
      <vt:lpstr>Barlow Condensed</vt:lpstr>
      <vt:lpstr>Barlow Condensed Medium</vt:lpstr>
      <vt:lpstr>Barlow Semi Condensed Medium</vt:lpstr>
      <vt:lpstr>Calibri</vt:lpstr>
      <vt:lpstr>Calibri Light</vt:lpstr>
      <vt:lpstr>Times New Roman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Aude VIOLTAT</dc:creator>
  <cp:lastModifiedBy>Frederique DESNIER</cp:lastModifiedBy>
  <cp:revision>163</cp:revision>
  <cp:lastPrinted>2023-10-03T14:09:09Z</cp:lastPrinted>
  <dcterms:created xsi:type="dcterms:W3CDTF">2023-09-22T13:18:54Z</dcterms:created>
  <dcterms:modified xsi:type="dcterms:W3CDTF">2024-03-21T08:28:25Z</dcterms:modified>
</cp:coreProperties>
</file>