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2" r:id="rId2"/>
    <p:sldId id="341" r:id="rId3"/>
    <p:sldId id="317" r:id="rId4"/>
    <p:sldId id="342" r:id="rId5"/>
    <p:sldId id="344" r:id="rId6"/>
    <p:sldId id="321" r:id="rId7"/>
    <p:sldId id="361" r:id="rId8"/>
    <p:sldId id="322" r:id="rId9"/>
    <p:sldId id="362" r:id="rId10"/>
    <p:sldId id="345" r:id="rId11"/>
    <p:sldId id="346" r:id="rId12"/>
    <p:sldId id="349" r:id="rId13"/>
    <p:sldId id="347" r:id="rId14"/>
    <p:sldId id="350" r:id="rId15"/>
    <p:sldId id="351" r:id="rId16"/>
    <p:sldId id="352" r:id="rId17"/>
    <p:sldId id="353" r:id="rId18"/>
    <p:sldId id="354" r:id="rId19"/>
    <p:sldId id="355" r:id="rId20"/>
    <p:sldId id="356" r:id="rId21"/>
    <p:sldId id="357" r:id="rId22"/>
    <p:sldId id="358" r:id="rId23"/>
    <p:sldId id="359" r:id="rId24"/>
    <p:sldId id="363" r:id="rId25"/>
    <p:sldId id="275" r:id="rId26"/>
    <p:sldId id="324" r:id="rId27"/>
    <p:sldId id="308" r:id="rId28"/>
    <p:sldId id="325" r:id="rId29"/>
    <p:sldId id="326" r:id="rId30"/>
    <p:sldId id="366" r:id="rId31"/>
    <p:sldId id="367" r:id="rId32"/>
    <p:sldId id="360" r:id="rId33"/>
    <p:sldId id="365" r:id="rId34"/>
    <p:sldId id="277" r:id="rId35"/>
    <p:sldId id="327" r:id="rId36"/>
    <p:sldId id="310" r:id="rId37"/>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elle GARAND" initials="CG" lastIdx="1" clrIdx="0">
    <p:extLst>
      <p:ext uri="{19B8F6BF-5375-455C-9EA6-DF929625EA0E}">
        <p15:presenceInfo xmlns:p15="http://schemas.microsoft.com/office/powerpoint/2012/main" userId="Christelle GARA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5C"/>
    <a:srgbClr val="D21D5A"/>
    <a:srgbClr val="EF9020"/>
    <a:srgbClr val="A80054"/>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3796" autoAdjust="0"/>
  </p:normalViewPr>
  <p:slideViewPr>
    <p:cSldViewPr snapToGrid="0">
      <p:cViewPr varScale="1">
        <p:scale>
          <a:sx n="107" d="100"/>
          <a:sy n="107" d="100"/>
        </p:scale>
        <p:origin x="636" y="126"/>
      </p:cViewPr>
      <p:guideLst/>
    </p:cSldViewPr>
  </p:slideViewPr>
  <p:notesTextViewPr>
    <p:cViewPr>
      <p:scale>
        <a:sx n="1" d="1"/>
        <a:sy n="1" d="1"/>
      </p:scale>
      <p:origin x="0" y="0"/>
    </p:cViewPr>
  </p:notesTextViewPr>
  <p:notesViewPr>
    <p:cSldViewPr snapToGrid="0">
      <p:cViewPr varScale="1">
        <p:scale>
          <a:sx n="51" d="100"/>
          <a:sy n="51"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27T15:33:45.325"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E75C9-13E2-41CA-9A52-B2284C17DAA8}" type="doc">
      <dgm:prSet loTypeId="urn:microsoft.com/office/officeart/2005/8/layout/venn1" loCatId="relationship" qsTypeId="urn:microsoft.com/office/officeart/2005/8/quickstyle/simple1" qsCatId="simple" csTypeId="urn:microsoft.com/office/officeart/2005/8/colors/accent6_3" csCatId="accent6" phldr="1"/>
      <dgm:spPr/>
    </dgm:pt>
    <dgm:pt modelId="{6104FFF2-6B3D-4A69-9959-FCE63720D7A8}">
      <dgm:prSet phldrT="[Texte]"/>
      <dgm:spPr>
        <a:solidFill>
          <a:srgbClr val="D21D5A">
            <a:alpha val="50000"/>
          </a:srgbClr>
        </a:solidFill>
      </dgm:spPr>
      <dgm:t>
        <a:bodyPr/>
        <a:lstStyle/>
        <a:p>
          <a:r>
            <a:rPr lang="fr-FR" dirty="0" smtClean="0"/>
            <a:t>Date de début de campagne: </a:t>
          </a:r>
        </a:p>
        <a:p>
          <a:r>
            <a:rPr lang="fr-FR" b="1" dirty="0" smtClean="0"/>
            <a:t>1</a:t>
          </a:r>
          <a:r>
            <a:rPr lang="fr-FR" b="1" baseline="30000" dirty="0" smtClean="0"/>
            <a:t>er</a:t>
          </a:r>
          <a:r>
            <a:rPr lang="fr-FR" b="1" dirty="0" smtClean="0"/>
            <a:t> février 2024</a:t>
          </a:r>
          <a:endParaRPr lang="fr-FR" b="1" dirty="0"/>
        </a:p>
      </dgm:t>
    </dgm:pt>
    <dgm:pt modelId="{FB97B2C8-7661-4CBF-826D-585F5042D89C}" type="parTrans" cxnId="{CD674581-7592-4ED0-8498-52D4A22747C7}">
      <dgm:prSet/>
      <dgm:spPr/>
      <dgm:t>
        <a:bodyPr/>
        <a:lstStyle/>
        <a:p>
          <a:endParaRPr lang="fr-FR"/>
        </a:p>
      </dgm:t>
    </dgm:pt>
    <dgm:pt modelId="{830FDA38-B33A-4224-ADF4-B867342069AA}" type="sibTrans" cxnId="{CD674581-7592-4ED0-8498-52D4A22747C7}">
      <dgm:prSet/>
      <dgm:spPr/>
      <dgm:t>
        <a:bodyPr/>
        <a:lstStyle/>
        <a:p>
          <a:endParaRPr lang="fr-FR"/>
        </a:p>
      </dgm:t>
    </dgm:pt>
    <dgm:pt modelId="{0F47B76B-5E7B-4901-8BD8-15316E9F7E6D}">
      <dgm:prSet phldrT="[Texte]"/>
      <dgm:spPr>
        <a:solidFill>
          <a:srgbClr val="EF9020">
            <a:alpha val="50000"/>
          </a:srgbClr>
        </a:solidFill>
      </dgm:spPr>
      <dgm:t>
        <a:bodyPr/>
        <a:lstStyle/>
        <a:p>
          <a:r>
            <a:rPr lang="fr-FR" dirty="0" smtClean="0"/>
            <a:t>Date de paiement de la contribution: </a:t>
          </a:r>
          <a:r>
            <a:rPr lang="fr-FR" b="1" dirty="0" smtClean="0"/>
            <a:t>30 avril 2024</a:t>
          </a:r>
          <a:endParaRPr lang="fr-FR" b="1" dirty="0"/>
        </a:p>
      </dgm:t>
    </dgm:pt>
    <dgm:pt modelId="{438BD4ED-318A-4168-9E48-D88D8D532701}" type="parTrans" cxnId="{36F0B5EF-D9E5-4F99-826A-B5000B91C5A9}">
      <dgm:prSet/>
      <dgm:spPr/>
      <dgm:t>
        <a:bodyPr/>
        <a:lstStyle/>
        <a:p>
          <a:endParaRPr lang="fr-FR"/>
        </a:p>
      </dgm:t>
    </dgm:pt>
    <dgm:pt modelId="{109A4167-B8C2-4FCB-8194-10EE09551D8D}" type="sibTrans" cxnId="{36F0B5EF-D9E5-4F99-826A-B5000B91C5A9}">
      <dgm:prSet/>
      <dgm:spPr/>
      <dgm:t>
        <a:bodyPr/>
        <a:lstStyle/>
        <a:p>
          <a:endParaRPr lang="fr-FR"/>
        </a:p>
      </dgm:t>
    </dgm:pt>
    <dgm:pt modelId="{C8000BA4-44A5-4C85-84BF-7C9735EBE06C}">
      <dgm:prSet phldrT="[Texte]"/>
      <dgm:spPr>
        <a:solidFill>
          <a:srgbClr val="92D050">
            <a:alpha val="50000"/>
          </a:srgbClr>
        </a:solidFill>
      </dgm:spPr>
      <dgm:t>
        <a:bodyPr/>
        <a:lstStyle/>
        <a:p>
          <a:r>
            <a:rPr lang="fr-FR" dirty="0" smtClean="0"/>
            <a:t>Date de fin de campagne: </a:t>
          </a:r>
        </a:p>
        <a:p>
          <a:r>
            <a:rPr lang="fr-FR" b="1" dirty="0" smtClean="0"/>
            <a:t>30 avril 2024</a:t>
          </a:r>
          <a:endParaRPr lang="fr-FR" b="1" dirty="0"/>
        </a:p>
      </dgm:t>
    </dgm:pt>
    <dgm:pt modelId="{F948ABC2-FCBD-4864-A00A-966354C419B7}" type="parTrans" cxnId="{3CD1031A-6C18-41BA-990A-7EE060D718A5}">
      <dgm:prSet/>
      <dgm:spPr/>
      <dgm:t>
        <a:bodyPr/>
        <a:lstStyle/>
        <a:p>
          <a:endParaRPr lang="fr-FR"/>
        </a:p>
      </dgm:t>
    </dgm:pt>
    <dgm:pt modelId="{40E1247B-8C3E-4B99-A000-28AEDB25A0CB}" type="sibTrans" cxnId="{3CD1031A-6C18-41BA-990A-7EE060D718A5}">
      <dgm:prSet/>
      <dgm:spPr/>
      <dgm:t>
        <a:bodyPr/>
        <a:lstStyle/>
        <a:p>
          <a:endParaRPr lang="fr-FR"/>
        </a:p>
      </dgm:t>
    </dgm:pt>
    <dgm:pt modelId="{D9E99A14-A6C2-43E0-91D4-1BC8D064E984}" type="pres">
      <dgm:prSet presAssocID="{A87E75C9-13E2-41CA-9A52-B2284C17DAA8}" presName="compositeShape" presStyleCnt="0">
        <dgm:presLayoutVars>
          <dgm:chMax val="7"/>
          <dgm:dir/>
          <dgm:resizeHandles val="exact"/>
        </dgm:presLayoutVars>
      </dgm:prSet>
      <dgm:spPr/>
    </dgm:pt>
    <dgm:pt modelId="{90178388-CD2E-408B-AFF6-26B096DE4B19}" type="pres">
      <dgm:prSet presAssocID="{6104FFF2-6B3D-4A69-9959-FCE63720D7A8}" presName="circ1" presStyleLbl="vennNode1" presStyleIdx="0" presStyleCnt="3"/>
      <dgm:spPr/>
      <dgm:t>
        <a:bodyPr/>
        <a:lstStyle/>
        <a:p>
          <a:endParaRPr lang="fr-FR"/>
        </a:p>
      </dgm:t>
    </dgm:pt>
    <dgm:pt modelId="{DEF49894-8658-4B53-940A-E6BAC19FDBF9}" type="pres">
      <dgm:prSet presAssocID="{6104FFF2-6B3D-4A69-9959-FCE63720D7A8}" presName="circ1Tx" presStyleLbl="revTx" presStyleIdx="0" presStyleCnt="0">
        <dgm:presLayoutVars>
          <dgm:chMax val="0"/>
          <dgm:chPref val="0"/>
          <dgm:bulletEnabled val="1"/>
        </dgm:presLayoutVars>
      </dgm:prSet>
      <dgm:spPr/>
      <dgm:t>
        <a:bodyPr/>
        <a:lstStyle/>
        <a:p>
          <a:endParaRPr lang="fr-FR"/>
        </a:p>
      </dgm:t>
    </dgm:pt>
    <dgm:pt modelId="{57A08AAC-C49F-4D56-9835-6959389B5B1A}" type="pres">
      <dgm:prSet presAssocID="{0F47B76B-5E7B-4901-8BD8-15316E9F7E6D}" presName="circ2" presStyleLbl="vennNode1" presStyleIdx="1" presStyleCnt="3" custLinFactNeighborX="2328" custLinFactNeighborY="226"/>
      <dgm:spPr/>
      <dgm:t>
        <a:bodyPr/>
        <a:lstStyle/>
        <a:p>
          <a:endParaRPr lang="fr-FR"/>
        </a:p>
      </dgm:t>
    </dgm:pt>
    <dgm:pt modelId="{5F719ADC-10EF-4BC7-B4F6-5AA00ED3714A}" type="pres">
      <dgm:prSet presAssocID="{0F47B76B-5E7B-4901-8BD8-15316E9F7E6D}" presName="circ2Tx" presStyleLbl="revTx" presStyleIdx="0" presStyleCnt="0">
        <dgm:presLayoutVars>
          <dgm:chMax val="0"/>
          <dgm:chPref val="0"/>
          <dgm:bulletEnabled val="1"/>
        </dgm:presLayoutVars>
      </dgm:prSet>
      <dgm:spPr/>
      <dgm:t>
        <a:bodyPr/>
        <a:lstStyle/>
        <a:p>
          <a:endParaRPr lang="fr-FR"/>
        </a:p>
      </dgm:t>
    </dgm:pt>
    <dgm:pt modelId="{7FB7BAD6-61D0-44B2-9B5F-2EF2958F3367}" type="pres">
      <dgm:prSet presAssocID="{C8000BA4-44A5-4C85-84BF-7C9735EBE06C}" presName="circ3" presStyleLbl="vennNode1" presStyleIdx="2" presStyleCnt="3"/>
      <dgm:spPr/>
      <dgm:t>
        <a:bodyPr/>
        <a:lstStyle/>
        <a:p>
          <a:endParaRPr lang="fr-FR"/>
        </a:p>
      </dgm:t>
    </dgm:pt>
    <dgm:pt modelId="{DE542B31-E667-4101-8D97-E04A4D019273}" type="pres">
      <dgm:prSet presAssocID="{C8000BA4-44A5-4C85-84BF-7C9735EBE06C}" presName="circ3Tx" presStyleLbl="revTx" presStyleIdx="0" presStyleCnt="0">
        <dgm:presLayoutVars>
          <dgm:chMax val="0"/>
          <dgm:chPref val="0"/>
          <dgm:bulletEnabled val="1"/>
        </dgm:presLayoutVars>
      </dgm:prSet>
      <dgm:spPr/>
      <dgm:t>
        <a:bodyPr/>
        <a:lstStyle/>
        <a:p>
          <a:endParaRPr lang="fr-FR"/>
        </a:p>
      </dgm:t>
    </dgm:pt>
  </dgm:ptLst>
  <dgm:cxnLst>
    <dgm:cxn modelId="{2744E4EF-4102-40DE-A5AB-0DC1FAC579E9}" type="presOf" srcId="{6104FFF2-6B3D-4A69-9959-FCE63720D7A8}" destId="{DEF49894-8658-4B53-940A-E6BAC19FDBF9}" srcOrd="1" destOrd="0" presId="urn:microsoft.com/office/officeart/2005/8/layout/venn1"/>
    <dgm:cxn modelId="{9FE3A6BE-31BC-41C3-B4B7-D00783477BC5}" type="presOf" srcId="{0F47B76B-5E7B-4901-8BD8-15316E9F7E6D}" destId="{57A08AAC-C49F-4D56-9835-6959389B5B1A}" srcOrd="0" destOrd="0" presId="urn:microsoft.com/office/officeart/2005/8/layout/venn1"/>
    <dgm:cxn modelId="{CD674581-7592-4ED0-8498-52D4A22747C7}" srcId="{A87E75C9-13E2-41CA-9A52-B2284C17DAA8}" destId="{6104FFF2-6B3D-4A69-9959-FCE63720D7A8}" srcOrd="0" destOrd="0" parTransId="{FB97B2C8-7661-4CBF-826D-585F5042D89C}" sibTransId="{830FDA38-B33A-4224-ADF4-B867342069AA}"/>
    <dgm:cxn modelId="{E08BF899-9FF6-434A-A46B-3901084C0661}" type="presOf" srcId="{A87E75C9-13E2-41CA-9A52-B2284C17DAA8}" destId="{D9E99A14-A6C2-43E0-91D4-1BC8D064E984}" srcOrd="0" destOrd="0" presId="urn:microsoft.com/office/officeart/2005/8/layout/venn1"/>
    <dgm:cxn modelId="{36F0B5EF-D9E5-4F99-826A-B5000B91C5A9}" srcId="{A87E75C9-13E2-41CA-9A52-B2284C17DAA8}" destId="{0F47B76B-5E7B-4901-8BD8-15316E9F7E6D}" srcOrd="1" destOrd="0" parTransId="{438BD4ED-318A-4168-9E48-D88D8D532701}" sibTransId="{109A4167-B8C2-4FCB-8194-10EE09551D8D}"/>
    <dgm:cxn modelId="{3CD1031A-6C18-41BA-990A-7EE060D718A5}" srcId="{A87E75C9-13E2-41CA-9A52-B2284C17DAA8}" destId="{C8000BA4-44A5-4C85-84BF-7C9735EBE06C}" srcOrd="2" destOrd="0" parTransId="{F948ABC2-FCBD-4864-A00A-966354C419B7}" sibTransId="{40E1247B-8C3E-4B99-A000-28AEDB25A0CB}"/>
    <dgm:cxn modelId="{662EFE37-A89B-413C-8E4A-71E41F311793}" type="presOf" srcId="{C8000BA4-44A5-4C85-84BF-7C9735EBE06C}" destId="{DE542B31-E667-4101-8D97-E04A4D019273}" srcOrd="1" destOrd="0" presId="urn:microsoft.com/office/officeart/2005/8/layout/venn1"/>
    <dgm:cxn modelId="{2A92BB1E-08A3-4C5E-AB10-704577AED6DA}" type="presOf" srcId="{6104FFF2-6B3D-4A69-9959-FCE63720D7A8}" destId="{90178388-CD2E-408B-AFF6-26B096DE4B19}" srcOrd="0" destOrd="0" presId="urn:microsoft.com/office/officeart/2005/8/layout/venn1"/>
    <dgm:cxn modelId="{0D103992-AD59-45AE-982D-7612B18A66C0}" type="presOf" srcId="{C8000BA4-44A5-4C85-84BF-7C9735EBE06C}" destId="{7FB7BAD6-61D0-44B2-9B5F-2EF2958F3367}" srcOrd="0" destOrd="0" presId="urn:microsoft.com/office/officeart/2005/8/layout/venn1"/>
    <dgm:cxn modelId="{F4771F48-84C0-4F7E-AD70-564C5E5556FE}" type="presOf" srcId="{0F47B76B-5E7B-4901-8BD8-15316E9F7E6D}" destId="{5F719ADC-10EF-4BC7-B4F6-5AA00ED3714A}" srcOrd="1" destOrd="0" presId="urn:microsoft.com/office/officeart/2005/8/layout/venn1"/>
    <dgm:cxn modelId="{4742F649-C0F5-4D76-AD7E-CC8303280B95}" type="presParOf" srcId="{D9E99A14-A6C2-43E0-91D4-1BC8D064E984}" destId="{90178388-CD2E-408B-AFF6-26B096DE4B19}" srcOrd="0" destOrd="0" presId="urn:microsoft.com/office/officeart/2005/8/layout/venn1"/>
    <dgm:cxn modelId="{CBB58D71-7E02-4AB6-9E89-D4255910B74D}" type="presParOf" srcId="{D9E99A14-A6C2-43E0-91D4-1BC8D064E984}" destId="{DEF49894-8658-4B53-940A-E6BAC19FDBF9}" srcOrd="1" destOrd="0" presId="urn:microsoft.com/office/officeart/2005/8/layout/venn1"/>
    <dgm:cxn modelId="{3F23E91A-2004-4BE2-A1E5-C58A85305D1B}" type="presParOf" srcId="{D9E99A14-A6C2-43E0-91D4-1BC8D064E984}" destId="{57A08AAC-C49F-4D56-9835-6959389B5B1A}" srcOrd="2" destOrd="0" presId="urn:microsoft.com/office/officeart/2005/8/layout/venn1"/>
    <dgm:cxn modelId="{D082DC0B-528F-4FDB-95DF-EDC2A574B351}" type="presParOf" srcId="{D9E99A14-A6C2-43E0-91D4-1BC8D064E984}" destId="{5F719ADC-10EF-4BC7-B4F6-5AA00ED3714A}" srcOrd="3" destOrd="0" presId="urn:microsoft.com/office/officeart/2005/8/layout/venn1"/>
    <dgm:cxn modelId="{CA9A1597-E36E-4E84-A991-98D01A9E0D29}" type="presParOf" srcId="{D9E99A14-A6C2-43E0-91D4-1BC8D064E984}" destId="{7FB7BAD6-61D0-44B2-9B5F-2EF2958F3367}" srcOrd="4" destOrd="0" presId="urn:microsoft.com/office/officeart/2005/8/layout/venn1"/>
    <dgm:cxn modelId="{52BF92B7-A9A2-4887-8B5F-458F27353808}" type="presParOf" srcId="{D9E99A14-A6C2-43E0-91D4-1BC8D064E984}" destId="{DE542B31-E667-4101-8D97-E04A4D01927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78388-CD2E-408B-AFF6-26B096DE4B19}">
      <dsp:nvSpPr>
        <dsp:cNvPr id="0" name=""/>
        <dsp:cNvSpPr/>
      </dsp:nvSpPr>
      <dsp:spPr>
        <a:xfrm>
          <a:off x="2446408" y="55082"/>
          <a:ext cx="2643978" cy="2643978"/>
        </a:xfrm>
        <a:prstGeom prst="ellipse">
          <a:avLst/>
        </a:prstGeom>
        <a:solidFill>
          <a:srgbClr val="D21D5A">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kern="1200" dirty="0" smtClean="0"/>
            <a:t>Date de début de campagne: </a:t>
          </a:r>
        </a:p>
        <a:p>
          <a:pPr lvl="0" algn="ctr" defTabSz="889000">
            <a:lnSpc>
              <a:spcPct val="90000"/>
            </a:lnSpc>
            <a:spcBef>
              <a:spcPct val="0"/>
            </a:spcBef>
            <a:spcAft>
              <a:spcPct val="35000"/>
            </a:spcAft>
          </a:pPr>
          <a:r>
            <a:rPr lang="fr-FR" sz="2000" b="1" kern="1200" dirty="0" smtClean="0"/>
            <a:t>1</a:t>
          </a:r>
          <a:r>
            <a:rPr lang="fr-FR" sz="2000" b="1" kern="1200" baseline="30000" dirty="0" smtClean="0"/>
            <a:t>er</a:t>
          </a:r>
          <a:r>
            <a:rPr lang="fr-FR" sz="2000" b="1" kern="1200" dirty="0" smtClean="0"/>
            <a:t> février 2024</a:t>
          </a:r>
          <a:endParaRPr lang="fr-FR" sz="2000" b="1" kern="1200" dirty="0"/>
        </a:p>
      </dsp:txBody>
      <dsp:txXfrm>
        <a:off x="2798939" y="517779"/>
        <a:ext cx="1938917" cy="1189790"/>
      </dsp:txXfrm>
    </dsp:sp>
    <dsp:sp modelId="{57A08AAC-C49F-4D56-9835-6959389B5B1A}">
      <dsp:nvSpPr>
        <dsp:cNvPr id="0" name=""/>
        <dsp:cNvSpPr/>
      </dsp:nvSpPr>
      <dsp:spPr>
        <a:xfrm>
          <a:off x="3461996" y="1713544"/>
          <a:ext cx="2643978" cy="2643978"/>
        </a:xfrm>
        <a:prstGeom prst="ellipse">
          <a:avLst/>
        </a:prstGeom>
        <a:solidFill>
          <a:srgbClr val="EF902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kern="1200" dirty="0" smtClean="0"/>
            <a:t>Date de paiement de la contribution: </a:t>
          </a:r>
          <a:r>
            <a:rPr lang="fr-FR" sz="2000" b="1" kern="1200" dirty="0" smtClean="0"/>
            <a:t>30 avril 2024</a:t>
          </a:r>
          <a:endParaRPr lang="fr-FR" sz="2000" b="1" kern="1200" dirty="0"/>
        </a:p>
      </dsp:txBody>
      <dsp:txXfrm>
        <a:off x="4270612" y="2396572"/>
        <a:ext cx="1586386" cy="1454187"/>
      </dsp:txXfrm>
    </dsp:sp>
    <dsp:sp modelId="{7FB7BAD6-61D0-44B2-9B5F-2EF2958F3367}">
      <dsp:nvSpPr>
        <dsp:cNvPr id="0" name=""/>
        <dsp:cNvSpPr/>
      </dsp:nvSpPr>
      <dsp:spPr>
        <a:xfrm>
          <a:off x="1492373" y="1707569"/>
          <a:ext cx="2643978" cy="2643978"/>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kern="1200" dirty="0" smtClean="0"/>
            <a:t>Date de fin de campagne: </a:t>
          </a:r>
        </a:p>
        <a:p>
          <a:pPr lvl="0" algn="ctr" defTabSz="889000">
            <a:lnSpc>
              <a:spcPct val="90000"/>
            </a:lnSpc>
            <a:spcBef>
              <a:spcPct val="0"/>
            </a:spcBef>
            <a:spcAft>
              <a:spcPct val="35000"/>
            </a:spcAft>
          </a:pPr>
          <a:r>
            <a:rPr lang="fr-FR" sz="2000" b="1" kern="1200" dirty="0" smtClean="0"/>
            <a:t>30 avril 2024</a:t>
          </a:r>
          <a:endParaRPr lang="fr-FR" sz="2000" b="1" kern="1200" dirty="0"/>
        </a:p>
      </dsp:txBody>
      <dsp:txXfrm>
        <a:off x="1741348" y="2390596"/>
        <a:ext cx="1586386" cy="14541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D3A1C28-E866-423D-8B6B-BF8AC6511740}" type="datetimeFigureOut">
              <a:rPr lang="fr-FR" smtClean="0"/>
              <a:t>06/03/2024</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0D88AE6-49DA-4FD5-9951-626970E6D94E}" type="slidenum">
              <a:rPr lang="fr-FR" smtClean="0"/>
              <a:t>‹N°›</a:t>
            </a:fld>
            <a:endParaRPr lang="fr-FR"/>
          </a:p>
        </p:txBody>
      </p:sp>
    </p:spTree>
    <p:extLst>
      <p:ext uri="{BB962C8B-B14F-4D97-AF65-F5344CB8AC3E}">
        <p14:creationId xmlns:p14="http://schemas.microsoft.com/office/powerpoint/2010/main" val="327722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a:t>
            </a:fld>
            <a:endParaRPr lang="fr-FR"/>
          </a:p>
        </p:txBody>
      </p:sp>
    </p:spTree>
    <p:extLst>
      <p:ext uri="{BB962C8B-B14F-4D97-AF65-F5344CB8AC3E}">
        <p14:creationId xmlns:p14="http://schemas.microsoft.com/office/powerpoint/2010/main" val="119368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10</a:t>
            </a:fld>
            <a:endParaRPr lang="fr-FR"/>
          </a:p>
        </p:txBody>
      </p:sp>
    </p:spTree>
    <p:extLst>
      <p:ext uri="{BB962C8B-B14F-4D97-AF65-F5344CB8AC3E}">
        <p14:creationId xmlns:p14="http://schemas.microsoft.com/office/powerpoint/2010/main" val="29988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11</a:t>
            </a:fld>
            <a:endParaRPr lang="fr-FR"/>
          </a:p>
        </p:txBody>
      </p:sp>
    </p:spTree>
    <p:extLst>
      <p:ext uri="{BB962C8B-B14F-4D97-AF65-F5344CB8AC3E}">
        <p14:creationId xmlns:p14="http://schemas.microsoft.com/office/powerpoint/2010/main" val="388334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12</a:t>
            </a:fld>
            <a:endParaRPr lang="fr-FR"/>
          </a:p>
        </p:txBody>
      </p:sp>
    </p:spTree>
    <p:extLst>
      <p:ext uri="{BB962C8B-B14F-4D97-AF65-F5344CB8AC3E}">
        <p14:creationId xmlns:p14="http://schemas.microsoft.com/office/powerpoint/2010/main" val="19558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13</a:t>
            </a:fld>
            <a:endParaRPr lang="fr-FR"/>
          </a:p>
        </p:txBody>
      </p:sp>
    </p:spTree>
    <p:extLst>
      <p:ext uri="{BB962C8B-B14F-4D97-AF65-F5344CB8AC3E}">
        <p14:creationId xmlns:p14="http://schemas.microsoft.com/office/powerpoint/2010/main" val="312117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14</a:t>
            </a:fld>
            <a:endParaRPr lang="fr-FR"/>
          </a:p>
        </p:txBody>
      </p:sp>
    </p:spTree>
    <p:extLst>
      <p:ext uri="{BB962C8B-B14F-4D97-AF65-F5344CB8AC3E}">
        <p14:creationId xmlns:p14="http://schemas.microsoft.com/office/powerpoint/2010/main" val="226689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15</a:t>
            </a:fld>
            <a:endParaRPr lang="fr-FR"/>
          </a:p>
        </p:txBody>
      </p:sp>
    </p:spTree>
    <p:extLst>
      <p:ext uri="{BB962C8B-B14F-4D97-AF65-F5344CB8AC3E}">
        <p14:creationId xmlns:p14="http://schemas.microsoft.com/office/powerpoint/2010/main" val="339906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16</a:t>
            </a:fld>
            <a:endParaRPr lang="fr-FR"/>
          </a:p>
        </p:txBody>
      </p:sp>
    </p:spTree>
    <p:extLst>
      <p:ext uri="{BB962C8B-B14F-4D97-AF65-F5344CB8AC3E}">
        <p14:creationId xmlns:p14="http://schemas.microsoft.com/office/powerpoint/2010/main" val="300651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17</a:t>
            </a:fld>
            <a:endParaRPr lang="fr-FR"/>
          </a:p>
        </p:txBody>
      </p:sp>
    </p:spTree>
    <p:extLst>
      <p:ext uri="{BB962C8B-B14F-4D97-AF65-F5344CB8AC3E}">
        <p14:creationId xmlns:p14="http://schemas.microsoft.com/office/powerpoint/2010/main" val="160110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18</a:t>
            </a:fld>
            <a:endParaRPr lang="fr-FR"/>
          </a:p>
        </p:txBody>
      </p:sp>
    </p:spTree>
    <p:extLst>
      <p:ext uri="{BB962C8B-B14F-4D97-AF65-F5344CB8AC3E}">
        <p14:creationId xmlns:p14="http://schemas.microsoft.com/office/powerpoint/2010/main" val="275936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19</a:t>
            </a:fld>
            <a:endParaRPr lang="fr-FR"/>
          </a:p>
        </p:txBody>
      </p:sp>
    </p:spTree>
    <p:extLst>
      <p:ext uri="{BB962C8B-B14F-4D97-AF65-F5344CB8AC3E}">
        <p14:creationId xmlns:p14="http://schemas.microsoft.com/office/powerpoint/2010/main" val="69186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a:t>
            </a:fld>
            <a:endParaRPr lang="fr-FR"/>
          </a:p>
        </p:txBody>
      </p:sp>
    </p:spTree>
    <p:extLst>
      <p:ext uri="{BB962C8B-B14F-4D97-AF65-F5344CB8AC3E}">
        <p14:creationId xmlns:p14="http://schemas.microsoft.com/office/powerpoint/2010/main" val="2551047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20</a:t>
            </a:fld>
            <a:endParaRPr lang="fr-FR"/>
          </a:p>
        </p:txBody>
      </p:sp>
    </p:spTree>
    <p:extLst>
      <p:ext uri="{BB962C8B-B14F-4D97-AF65-F5344CB8AC3E}">
        <p14:creationId xmlns:p14="http://schemas.microsoft.com/office/powerpoint/2010/main" val="20706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21</a:t>
            </a:fld>
            <a:endParaRPr lang="fr-FR"/>
          </a:p>
        </p:txBody>
      </p:sp>
    </p:spTree>
    <p:extLst>
      <p:ext uri="{BB962C8B-B14F-4D97-AF65-F5344CB8AC3E}">
        <p14:creationId xmlns:p14="http://schemas.microsoft.com/office/powerpoint/2010/main" val="708270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on accède à moins de la moitié de l’obligation d’emploi</a:t>
            </a:r>
            <a:r>
              <a:rPr lang="fr-FR" baseline="0" dirty="0" smtClean="0"/>
              <a:t> on ne peut opérer la déduction du montant de la contribution que dans la limite de 50% du montant, 75% lorsqu’on accède au moins à la moitié </a:t>
            </a:r>
            <a:endParaRPr lang="fr-FR" dirty="0"/>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22</a:t>
            </a:fld>
            <a:endParaRPr lang="fr-FR"/>
          </a:p>
        </p:txBody>
      </p:sp>
    </p:spTree>
    <p:extLst>
      <p:ext uri="{BB962C8B-B14F-4D97-AF65-F5344CB8AC3E}">
        <p14:creationId xmlns:p14="http://schemas.microsoft.com/office/powerpoint/2010/main" val="344110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on accède à moins de la moitié de l’obligation d’emploi</a:t>
            </a:r>
            <a:r>
              <a:rPr lang="fr-FR" baseline="0" dirty="0" smtClean="0"/>
              <a:t> on ne peut opérer la déduction du montant de la contribution que dans la limite de 50% du montant, 75% lorsqu’on accède au moins à la moitié </a:t>
            </a:r>
            <a:endParaRPr lang="fr-FR" dirty="0"/>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23</a:t>
            </a:fld>
            <a:endParaRPr lang="fr-FR"/>
          </a:p>
        </p:txBody>
      </p:sp>
    </p:spTree>
    <p:extLst>
      <p:ext uri="{BB962C8B-B14F-4D97-AF65-F5344CB8AC3E}">
        <p14:creationId xmlns:p14="http://schemas.microsoft.com/office/powerpoint/2010/main" val="100235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on accède à moins de la moitié de l’obligation d’emploi</a:t>
            </a:r>
            <a:r>
              <a:rPr lang="fr-FR" baseline="0" dirty="0" smtClean="0"/>
              <a:t> on ne peut opérer la déduction du montant de la contribution que dans la limite de 50% du montant, 75% lorsqu’on accède au moins à la moitié </a:t>
            </a:r>
            <a:endParaRPr lang="fr-FR" dirty="0"/>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24</a:t>
            </a:fld>
            <a:endParaRPr lang="fr-FR"/>
          </a:p>
        </p:txBody>
      </p:sp>
    </p:spTree>
    <p:extLst>
      <p:ext uri="{BB962C8B-B14F-4D97-AF65-F5344CB8AC3E}">
        <p14:creationId xmlns:p14="http://schemas.microsoft.com/office/powerpoint/2010/main" val="285691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25</a:t>
            </a:fld>
            <a:endParaRPr lang="fr-FR"/>
          </a:p>
        </p:txBody>
      </p:sp>
    </p:spTree>
    <p:extLst>
      <p:ext uri="{BB962C8B-B14F-4D97-AF65-F5344CB8AC3E}">
        <p14:creationId xmlns:p14="http://schemas.microsoft.com/office/powerpoint/2010/main" val="1025407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Pour améliorer la connaissance de la population des bénéficiaires de l’obligation d’emploi, il vous sera demandé, lors de la déclaration en ligne, de saisir la répartition des BOE de votre établissement par :</a:t>
            </a:r>
          </a:p>
          <a:p>
            <a:endParaRPr lang="fr-FR" dirty="0"/>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26</a:t>
            </a:fld>
            <a:endParaRPr lang="fr-FR"/>
          </a:p>
        </p:txBody>
      </p:sp>
    </p:spTree>
    <p:extLst>
      <p:ext uri="{BB962C8B-B14F-4D97-AF65-F5344CB8AC3E}">
        <p14:creationId xmlns:p14="http://schemas.microsoft.com/office/powerpoint/2010/main" val="4102712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27</a:t>
            </a:fld>
            <a:endParaRPr lang="fr-FR"/>
          </a:p>
        </p:txBody>
      </p:sp>
    </p:spTree>
    <p:extLst>
      <p:ext uri="{BB962C8B-B14F-4D97-AF65-F5344CB8AC3E}">
        <p14:creationId xmlns:p14="http://schemas.microsoft.com/office/powerpoint/2010/main" val="2233493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28</a:t>
            </a:fld>
            <a:endParaRPr lang="fr-FR"/>
          </a:p>
        </p:txBody>
      </p:sp>
    </p:spTree>
    <p:extLst>
      <p:ext uri="{BB962C8B-B14F-4D97-AF65-F5344CB8AC3E}">
        <p14:creationId xmlns:p14="http://schemas.microsoft.com/office/powerpoint/2010/main" val="2037110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29</a:t>
            </a:fld>
            <a:endParaRPr lang="fr-FR"/>
          </a:p>
        </p:txBody>
      </p:sp>
    </p:spTree>
    <p:extLst>
      <p:ext uri="{BB962C8B-B14F-4D97-AF65-F5344CB8AC3E}">
        <p14:creationId xmlns:p14="http://schemas.microsoft.com/office/powerpoint/2010/main" val="331093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3</a:t>
            </a:fld>
            <a:endParaRPr lang="fr-FR"/>
          </a:p>
        </p:txBody>
      </p:sp>
    </p:spTree>
    <p:extLst>
      <p:ext uri="{BB962C8B-B14F-4D97-AF65-F5344CB8AC3E}">
        <p14:creationId xmlns:p14="http://schemas.microsoft.com/office/powerpoint/2010/main" val="521409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30</a:t>
            </a:fld>
            <a:endParaRPr lang="fr-FR"/>
          </a:p>
        </p:txBody>
      </p:sp>
    </p:spTree>
    <p:extLst>
      <p:ext uri="{BB962C8B-B14F-4D97-AF65-F5344CB8AC3E}">
        <p14:creationId xmlns:p14="http://schemas.microsoft.com/office/powerpoint/2010/main" val="789704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31</a:t>
            </a:fld>
            <a:endParaRPr lang="fr-FR"/>
          </a:p>
        </p:txBody>
      </p:sp>
    </p:spTree>
    <p:extLst>
      <p:ext uri="{BB962C8B-B14F-4D97-AF65-F5344CB8AC3E}">
        <p14:creationId xmlns:p14="http://schemas.microsoft.com/office/powerpoint/2010/main" val="3632386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on accède à moins de la moitié de l’obligation d’emploi</a:t>
            </a:r>
            <a:r>
              <a:rPr lang="fr-FR" baseline="0" dirty="0" smtClean="0"/>
              <a:t> on ne peut opérer la déduction du montant de la contribution que dans la limite de 50% du montant, 75% lorsqu’on accède au moins à la moitié </a:t>
            </a:r>
            <a:endParaRPr lang="fr-FR" dirty="0"/>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32</a:t>
            </a:fld>
            <a:endParaRPr lang="fr-FR"/>
          </a:p>
        </p:txBody>
      </p:sp>
    </p:spTree>
    <p:extLst>
      <p:ext uri="{BB962C8B-B14F-4D97-AF65-F5344CB8AC3E}">
        <p14:creationId xmlns:p14="http://schemas.microsoft.com/office/powerpoint/2010/main" val="3739317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on accède à moins de la moitié de l’obligation d’emploi</a:t>
            </a:r>
            <a:r>
              <a:rPr lang="fr-FR" baseline="0" dirty="0" smtClean="0"/>
              <a:t> on ne peut opérer la déduction du montant de la contribution que dans la limite de 50% du montant, 75% lorsqu’on accède au moins à la moitié </a:t>
            </a:r>
            <a:endParaRPr lang="fr-FR" dirty="0"/>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33</a:t>
            </a:fld>
            <a:endParaRPr lang="fr-FR"/>
          </a:p>
        </p:txBody>
      </p:sp>
    </p:spTree>
    <p:extLst>
      <p:ext uri="{BB962C8B-B14F-4D97-AF65-F5344CB8AC3E}">
        <p14:creationId xmlns:p14="http://schemas.microsoft.com/office/powerpoint/2010/main" val="1489449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34</a:t>
            </a:fld>
            <a:endParaRPr lang="fr-FR"/>
          </a:p>
        </p:txBody>
      </p:sp>
    </p:spTree>
    <p:extLst>
      <p:ext uri="{BB962C8B-B14F-4D97-AF65-F5344CB8AC3E}">
        <p14:creationId xmlns:p14="http://schemas.microsoft.com/office/powerpoint/2010/main" val="776605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35</a:t>
            </a:fld>
            <a:endParaRPr lang="fr-FR"/>
          </a:p>
        </p:txBody>
      </p:sp>
    </p:spTree>
    <p:extLst>
      <p:ext uri="{BB962C8B-B14F-4D97-AF65-F5344CB8AC3E}">
        <p14:creationId xmlns:p14="http://schemas.microsoft.com/office/powerpoint/2010/main" val="2784609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36</a:t>
            </a:fld>
            <a:endParaRPr lang="fr-FR"/>
          </a:p>
        </p:txBody>
      </p:sp>
    </p:spTree>
    <p:extLst>
      <p:ext uri="{BB962C8B-B14F-4D97-AF65-F5344CB8AC3E}">
        <p14:creationId xmlns:p14="http://schemas.microsoft.com/office/powerpoint/2010/main" val="46845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4</a:t>
            </a:fld>
            <a:endParaRPr lang="fr-FR"/>
          </a:p>
        </p:txBody>
      </p:sp>
    </p:spTree>
    <p:extLst>
      <p:ext uri="{BB962C8B-B14F-4D97-AF65-F5344CB8AC3E}">
        <p14:creationId xmlns:p14="http://schemas.microsoft.com/office/powerpoint/2010/main" val="203517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5</a:t>
            </a:fld>
            <a:endParaRPr lang="fr-FR"/>
          </a:p>
        </p:txBody>
      </p:sp>
    </p:spTree>
    <p:extLst>
      <p:ext uri="{BB962C8B-B14F-4D97-AF65-F5344CB8AC3E}">
        <p14:creationId xmlns:p14="http://schemas.microsoft.com/office/powerpoint/2010/main" val="228301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6</a:t>
            </a:fld>
            <a:endParaRPr lang="fr-FR"/>
          </a:p>
        </p:txBody>
      </p:sp>
    </p:spTree>
    <p:extLst>
      <p:ext uri="{BB962C8B-B14F-4D97-AF65-F5344CB8AC3E}">
        <p14:creationId xmlns:p14="http://schemas.microsoft.com/office/powerpoint/2010/main" val="340054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7</a:t>
            </a:fld>
            <a:endParaRPr lang="fr-FR"/>
          </a:p>
        </p:txBody>
      </p:sp>
    </p:spTree>
    <p:extLst>
      <p:ext uri="{BB962C8B-B14F-4D97-AF65-F5344CB8AC3E}">
        <p14:creationId xmlns:p14="http://schemas.microsoft.com/office/powerpoint/2010/main" val="370742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8</a:t>
            </a:fld>
            <a:endParaRPr lang="fr-FR"/>
          </a:p>
        </p:txBody>
      </p:sp>
    </p:spTree>
    <p:extLst>
      <p:ext uri="{BB962C8B-B14F-4D97-AF65-F5344CB8AC3E}">
        <p14:creationId xmlns:p14="http://schemas.microsoft.com/office/powerpoint/2010/main" val="319324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D88AE6-49DA-4FD5-9951-626970E6D94E}" type="slidenum">
              <a:rPr lang="fr-FR" smtClean="0"/>
              <a:t>9</a:t>
            </a:fld>
            <a:endParaRPr lang="fr-FR"/>
          </a:p>
        </p:txBody>
      </p:sp>
    </p:spTree>
    <p:extLst>
      <p:ext uri="{BB962C8B-B14F-4D97-AF65-F5344CB8AC3E}">
        <p14:creationId xmlns:p14="http://schemas.microsoft.com/office/powerpoint/2010/main" val="17962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247A284B-FEAF-480D-94FF-67A9CCC66FB0}"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340385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7A284B-FEAF-480D-94FF-67A9CCC66FB0}"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276941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7A284B-FEAF-480D-94FF-67A9CCC66FB0}"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157298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226542-7EF4-6E43-AED0-6BEFDA4D95C2}"/>
              </a:ext>
            </a:extLst>
          </p:cNvPr>
          <p:cNvPicPr>
            <a:picLocks noChangeAspect="1"/>
          </p:cNvPicPr>
          <p:nvPr userDrawn="1"/>
        </p:nvPicPr>
        <p:blipFill>
          <a:blip r:embed="rId2"/>
          <a:stretch>
            <a:fillRect/>
          </a:stretch>
        </p:blipFill>
        <p:spPr>
          <a:xfrm>
            <a:off x="4857610" y="616432"/>
            <a:ext cx="2476779" cy="813083"/>
          </a:xfrm>
          <a:prstGeom prst="rect">
            <a:avLst/>
          </a:prstGeom>
        </p:spPr>
      </p:pic>
      <p:cxnSp>
        <p:nvCxnSpPr>
          <p:cNvPr id="8" name="Connecteur droit 7">
            <a:extLst>
              <a:ext uri="{FF2B5EF4-FFF2-40B4-BE49-F238E27FC236}">
                <a16:creationId xmlns:a16="http://schemas.microsoft.com/office/drawing/2014/main" id="{69930D4C-FB07-E543-842A-B43D848D8AFF}"/>
              </a:ext>
            </a:extLst>
          </p:cNvPr>
          <p:cNvCxnSpPr>
            <a:cxnSpLocks/>
          </p:cNvCxnSpPr>
          <p:nvPr userDrawn="1"/>
        </p:nvCxnSpPr>
        <p:spPr>
          <a:xfrm>
            <a:off x="1354667" y="2259106"/>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1E07921-E8D3-F449-B365-79086F185E7C}"/>
              </a:ext>
            </a:extLst>
          </p:cNvPr>
          <p:cNvSpPr/>
          <p:nvPr userDrawn="1"/>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3"/>
          <a:stretch>
            <a:fillRect/>
          </a:stretch>
        </p:blipFill>
        <p:spPr>
          <a:xfrm>
            <a:off x="2082982" y="6068156"/>
            <a:ext cx="338001" cy="338001"/>
          </a:xfrm>
          <a:prstGeom prst="rect">
            <a:avLst/>
          </a:prstGeom>
        </p:spPr>
      </p:pic>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chemeClr val="bg2">
                    <a:lumMod val="50000"/>
                  </a:schemeClr>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cxnSp>
        <p:nvCxnSpPr>
          <p:cNvPr id="19" name="Connecteur droit 18">
            <a:extLst>
              <a:ext uri="{FF2B5EF4-FFF2-40B4-BE49-F238E27FC236}">
                <a16:creationId xmlns:a16="http://schemas.microsoft.com/office/drawing/2014/main" id="{27648B1D-6920-E344-B792-0DB803A37D6D}"/>
              </a:ext>
            </a:extLst>
          </p:cNvPr>
          <p:cNvCxnSpPr>
            <a:cxnSpLocks/>
          </p:cNvCxnSpPr>
          <p:nvPr userDrawn="1"/>
        </p:nvCxnSpPr>
        <p:spPr>
          <a:xfrm>
            <a:off x="1354667" y="4731372"/>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737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E07921-E8D3-F449-B365-79086F185E7C}"/>
              </a:ext>
            </a:extLst>
          </p:cNvPr>
          <p:cNvSpPr/>
          <p:nvPr userDrawn="1"/>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2"/>
          <a:stretch>
            <a:fillRect/>
          </a:stretch>
        </p:blipFill>
        <p:spPr>
          <a:xfrm>
            <a:off x="2082982" y="6068156"/>
            <a:ext cx="338001" cy="338001"/>
          </a:xfrm>
          <a:prstGeom prst="rect">
            <a:avLst/>
          </a:prstGeom>
        </p:spPr>
      </p:pic>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71830" y="609219"/>
            <a:ext cx="6443663" cy="670941"/>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sp>
        <p:nvSpPr>
          <p:cNvPr id="13" name="Espace réservé du texte 5">
            <a:extLst>
              <a:ext uri="{FF2B5EF4-FFF2-40B4-BE49-F238E27FC236}">
                <a16:creationId xmlns:a16="http://schemas.microsoft.com/office/drawing/2014/main" id="{03BD03DE-2625-8A46-9FFA-C4EC1DB1D74C}"/>
              </a:ext>
            </a:extLst>
          </p:cNvPr>
          <p:cNvSpPr>
            <a:spLocks noGrp="1"/>
          </p:cNvSpPr>
          <p:nvPr>
            <p:ph type="body" sz="quarter" idx="15"/>
          </p:nvPr>
        </p:nvSpPr>
        <p:spPr>
          <a:xfrm>
            <a:off x="671830" y="1790706"/>
            <a:ext cx="10639298" cy="4180326"/>
          </a:xfrm>
        </p:spPr>
        <p:txBody>
          <a:bodyPr>
            <a:noAutofit/>
          </a:bodyPr>
          <a:lstStyle>
            <a:lvl1pPr marL="0" indent="0">
              <a:buNone/>
              <a:defRPr sz="1800"/>
            </a:lvl1pPr>
          </a:lstStyle>
          <a:p>
            <a:pPr>
              <a:defRPr/>
            </a:pPr>
            <a:endParaRPr lang="fr-FR" dirty="0">
              <a:solidFill>
                <a:schemeClr val="tx1">
                  <a:lumMod val="65000"/>
                  <a:lumOff val="35000"/>
                </a:schemeClr>
              </a:solidFill>
              <a:latin typeface="Barlow Condensed" pitchFamily="2" charset="77"/>
              <a:cs typeface="Arial" panose="020B0604020202020204" pitchFamily="34" charset="0"/>
            </a:endParaRPr>
          </a:p>
        </p:txBody>
      </p:sp>
    </p:spTree>
    <p:extLst>
      <p:ext uri="{BB962C8B-B14F-4D97-AF65-F5344CB8AC3E}">
        <p14:creationId xmlns:p14="http://schemas.microsoft.com/office/powerpoint/2010/main" val="29496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E07921-E8D3-F449-B365-79086F185E7C}"/>
              </a:ext>
            </a:extLst>
          </p:cNvPr>
          <p:cNvSpPr/>
          <p:nvPr userDrawn="1"/>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2"/>
          <a:stretch>
            <a:fillRect/>
          </a:stretch>
        </p:blipFill>
        <p:spPr>
          <a:xfrm>
            <a:off x="2082982" y="6068156"/>
            <a:ext cx="338001" cy="338001"/>
          </a:xfrm>
          <a:prstGeom prst="rect">
            <a:avLst/>
          </a:prstGeom>
        </p:spPr>
      </p:pic>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71830" y="609219"/>
            <a:ext cx="6443663" cy="670941"/>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sp>
        <p:nvSpPr>
          <p:cNvPr id="13" name="Espace réservé du texte 5">
            <a:extLst>
              <a:ext uri="{FF2B5EF4-FFF2-40B4-BE49-F238E27FC236}">
                <a16:creationId xmlns:a16="http://schemas.microsoft.com/office/drawing/2014/main" id="{03BD03DE-2625-8A46-9FFA-C4EC1DB1D74C}"/>
              </a:ext>
            </a:extLst>
          </p:cNvPr>
          <p:cNvSpPr>
            <a:spLocks noGrp="1"/>
          </p:cNvSpPr>
          <p:nvPr>
            <p:ph type="body" sz="quarter" idx="15"/>
          </p:nvPr>
        </p:nvSpPr>
        <p:spPr>
          <a:xfrm>
            <a:off x="671830" y="1790706"/>
            <a:ext cx="5710682" cy="4180326"/>
          </a:xfrm>
        </p:spPr>
        <p:txBody>
          <a:bodyPr>
            <a:noAutofit/>
          </a:bodyPr>
          <a:lstStyle>
            <a:lvl1pPr marL="0" indent="0">
              <a:buNone/>
              <a:defRPr sz="1800"/>
            </a:lvl1pPr>
          </a:lstStyle>
          <a:p>
            <a:pPr>
              <a:defRPr/>
            </a:pPr>
            <a:endParaRPr lang="fr-FR" dirty="0">
              <a:solidFill>
                <a:schemeClr val="tx1">
                  <a:lumMod val="65000"/>
                  <a:lumOff val="35000"/>
                </a:schemeClr>
              </a:solidFill>
              <a:latin typeface="Barlow Condensed" pitchFamily="2" charset="77"/>
              <a:cs typeface="Arial" panose="020B0604020202020204" pitchFamily="34" charset="0"/>
            </a:endParaRPr>
          </a:p>
        </p:txBody>
      </p:sp>
      <p:sp>
        <p:nvSpPr>
          <p:cNvPr id="7" name="Espace réservé pour une image  27">
            <a:extLst>
              <a:ext uri="{FF2B5EF4-FFF2-40B4-BE49-F238E27FC236}">
                <a16:creationId xmlns:a16="http://schemas.microsoft.com/office/drawing/2014/main" id="{076358A3-8234-6D4E-BF58-20E21C0D83DA}"/>
              </a:ext>
            </a:extLst>
          </p:cNvPr>
          <p:cNvSpPr>
            <a:spLocks noGrp="1"/>
          </p:cNvSpPr>
          <p:nvPr>
            <p:ph type="pic" sz="quarter" idx="16"/>
          </p:nvPr>
        </p:nvSpPr>
        <p:spPr>
          <a:xfrm>
            <a:off x="7392691" y="650875"/>
            <a:ext cx="3874577" cy="5034165"/>
          </a:xfrm>
        </p:spPr>
        <p:txBody>
          <a:bodyPr/>
          <a:lstStyle/>
          <a:p>
            <a:endParaRPr lang="fr-FR"/>
          </a:p>
        </p:txBody>
      </p:sp>
      <p:cxnSp>
        <p:nvCxnSpPr>
          <p:cNvPr id="8" name="Connecteur droit 7">
            <a:extLst>
              <a:ext uri="{FF2B5EF4-FFF2-40B4-BE49-F238E27FC236}">
                <a16:creationId xmlns:a16="http://schemas.microsoft.com/office/drawing/2014/main" id="{F40D4839-F9F3-F94C-9E35-720698E32093}"/>
              </a:ext>
            </a:extLst>
          </p:cNvPr>
          <p:cNvCxnSpPr>
            <a:cxnSpLocks/>
          </p:cNvCxnSpPr>
          <p:nvPr userDrawn="1"/>
        </p:nvCxnSpPr>
        <p:spPr>
          <a:xfrm>
            <a:off x="7392691" y="60443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92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B7162C-7C59-F248-BED8-E6627ACBD610}"/>
              </a:ext>
            </a:extLst>
          </p:cNvPr>
          <p:cNvSpPr/>
          <p:nvPr userDrawn="1"/>
        </p:nvSpPr>
        <p:spPr>
          <a:xfrm>
            <a:off x="0" y="4680488"/>
            <a:ext cx="8198603" cy="2177512"/>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E2352"/>
              </a:solidFill>
            </a:endParaRPr>
          </a:p>
        </p:txBody>
      </p:sp>
      <p:sp>
        <p:nvSpPr>
          <p:cNvPr id="30" name="Rectangle 29">
            <a:extLst>
              <a:ext uri="{FF2B5EF4-FFF2-40B4-BE49-F238E27FC236}">
                <a16:creationId xmlns:a16="http://schemas.microsoft.com/office/drawing/2014/main" id="{8C394C15-2A30-7B48-B48B-6032F07B500D}"/>
              </a:ext>
            </a:extLst>
          </p:cNvPr>
          <p:cNvSpPr/>
          <p:nvPr userDrawn="1"/>
        </p:nvSpPr>
        <p:spPr>
          <a:xfrm>
            <a:off x="8198602" y="0"/>
            <a:ext cx="39933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E2352"/>
              </a:solidFill>
            </a:endParaRPr>
          </a:p>
        </p:txBody>
      </p:sp>
      <p:sp>
        <p:nvSpPr>
          <p:cNvPr id="31" name="ZoneTexte 30">
            <a:extLst>
              <a:ext uri="{FF2B5EF4-FFF2-40B4-BE49-F238E27FC236}">
                <a16:creationId xmlns:a16="http://schemas.microsoft.com/office/drawing/2014/main" id="{982957CD-191D-1347-A430-3D75ABD14532}"/>
              </a:ext>
            </a:extLst>
          </p:cNvPr>
          <p:cNvSpPr txBox="1"/>
          <p:nvPr userDrawn="1"/>
        </p:nvSpPr>
        <p:spPr>
          <a:xfrm>
            <a:off x="1356103" y="2177512"/>
            <a:ext cx="5441386" cy="646331"/>
          </a:xfrm>
          <a:prstGeom prst="rect">
            <a:avLst/>
          </a:prstGeom>
          <a:noFill/>
        </p:spPr>
        <p:txBody>
          <a:bodyPr wrap="square" rtlCol="0">
            <a:spAutoFit/>
          </a:bodyPr>
          <a:lstStyle/>
          <a:p>
            <a:r>
              <a:rPr lang="fr-FR" sz="3600" b="0" i="0" dirty="0">
                <a:solidFill>
                  <a:schemeClr val="tx1">
                    <a:lumMod val="65000"/>
                    <a:lumOff val="35000"/>
                  </a:schemeClr>
                </a:solidFill>
                <a:latin typeface="Barlow Condensed Medium" pitchFamily="2" charset="77"/>
                <a:cs typeface="Arial" panose="020B0604020202020204" pitchFamily="34" charset="0"/>
              </a:rPr>
              <a:t>Merci pour votre attention</a:t>
            </a:r>
          </a:p>
        </p:txBody>
      </p:sp>
      <p:sp>
        <p:nvSpPr>
          <p:cNvPr id="32" name="Titre 1">
            <a:extLst>
              <a:ext uri="{FF2B5EF4-FFF2-40B4-BE49-F238E27FC236}">
                <a16:creationId xmlns:a16="http://schemas.microsoft.com/office/drawing/2014/main" id="{56CEB76D-230F-BD4C-BDFB-9BF222E67BCC}"/>
              </a:ext>
            </a:extLst>
          </p:cNvPr>
          <p:cNvSpPr txBox="1">
            <a:spLocks/>
          </p:cNvSpPr>
          <p:nvPr userDrawn="1"/>
        </p:nvSpPr>
        <p:spPr>
          <a:xfrm>
            <a:off x="591283" y="5287463"/>
            <a:ext cx="4745065" cy="681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r>
              <a:rPr lang="fr-FR" sz="1800" b="0" i="0" dirty="0">
                <a:solidFill>
                  <a:schemeClr val="bg1"/>
                </a:solidFill>
                <a:latin typeface="Barlow Condensed Medium" pitchFamily="2" charset="77"/>
              </a:rPr>
              <a:t>Ensemble, soutenons les métiers</a:t>
            </a:r>
          </a:p>
          <a:p>
            <a:pPr algn="l"/>
            <a:r>
              <a:rPr lang="fr-FR" sz="1800" b="0" i="0" dirty="0">
                <a:solidFill>
                  <a:schemeClr val="bg1"/>
                </a:solidFill>
                <a:latin typeface="Barlow Condensed Medium" pitchFamily="2" charset="77"/>
              </a:rPr>
              <a:t>Publics territoriaux !</a:t>
            </a:r>
          </a:p>
        </p:txBody>
      </p:sp>
      <p:pic>
        <p:nvPicPr>
          <p:cNvPr id="33" name="Image 32" descr="Une image contenant texte, clipart&#10;&#10;Description générée automatiquement">
            <a:extLst>
              <a:ext uri="{FF2B5EF4-FFF2-40B4-BE49-F238E27FC236}">
                <a16:creationId xmlns:a16="http://schemas.microsoft.com/office/drawing/2014/main" id="{295E062C-AA77-5846-ABBA-3F4C04E64936}"/>
              </a:ext>
            </a:extLst>
          </p:cNvPr>
          <p:cNvPicPr>
            <a:picLocks noChangeAspect="1"/>
          </p:cNvPicPr>
          <p:nvPr userDrawn="1"/>
        </p:nvPicPr>
        <p:blipFill>
          <a:blip r:embed="rId2"/>
          <a:stretch>
            <a:fillRect/>
          </a:stretch>
        </p:blipFill>
        <p:spPr>
          <a:xfrm>
            <a:off x="4666281" y="5062509"/>
            <a:ext cx="2990802" cy="981829"/>
          </a:xfrm>
          <a:prstGeom prst="rect">
            <a:avLst/>
          </a:prstGeom>
        </p:spPr>
      </p:pic>
      <p:pic>
        <p:nvPicPr>
          <p:cNvPr id="34" name="Image 33" descr="Une image contenant texte, carte de visite, enveloppe, graphiques vectoriels&#10;&#10;Description générée automatiquement">
            <a:extLst>
              <a:ext uri="{FF2B5EF4-FFF2-40B4-BE49-F238E27FC236}">
                <a16:creationId xmlns:a16="http://schemas.microsoft.com/office/drawing/2014/main" id="{1E77E363-BF83-D94F-A6D5-30136D049F3B}"/>
              </a:ext>
            </a:extLst>
          </p:cNvPr>
          <p:cNvPicPr>
            <a:picLocks noChangeAspect="1"/>
          </p:cNvPicPr>
          <p:nvPr userDrawn="1"/>
        </p:nvPicPr>
        <p:blipFill>
          <a:blip r:embed="rId3"/>
          <a:stretch>
            <a:fillRect/>
          </a:stretch>
        </p:blipFill>
        <p:spPr>
          <a:xfrm>
            <a:off x="7760678" y="4302523"/>
            <a:ext cx="815890" cy="815890"/>
          </a:xfrm>
          <a:prstGeom prst="rect">
            <a:avLst/>
          </a:prstGeom>
        </p:spPr>
      </p:pic>
      <p:sp>
        <p:nvSpPr>
          <p:cNvPr id="35" name="Titre 1">
            <a:extLst>
              <a:ext uri="{FF2B5EF4-FFF2-40B4-BE49-F238E27FC236}">
                <a16:creationId xmlns:a16="http://schemas.microsoft.com/office/drawing/2014/main" id="{22263054-67DE-2B4C-9501-CC6BE2991BCD}"/>
              </a:ext>
            </a:extLst>
          </p:cNvPr>
          <p:cNvSpPr txBox="1">
            <a:spLocks/>
          </p:cNvSpPr>
          <p:nvPr userDrawn="1"/>
        </p:nvSpPr>
        <p:spPr>
          <a:xfrm>
            <a:off x="8960602" y="1532481"/>
            <a:ext cx="2900767" cy="3148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7 rue Condorcet CS 70007</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63 063 Clermont-Ferrand Cedex 1</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04 73 28 59 80  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accueil@cdg63.fr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cdg63.fr</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
            </a:r>
            <a:b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br>
            <a:endPar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endParaRPr>
          </a:p>
          <a:p>
            <a:pPr algn="l">
              <a:lnSpc>
                <a:spcPct val="110000"/>
              </a:lnSpc>
            </a:pP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Ouverture au public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du lundi au vendredi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de 8h30 à 12h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et de 13h30 à 16h30.</a:t>
            </a:r>
          </a:p>
        </p:txBody>
      </p:sp>
      <p:pic>
        <p:nvPicPr>
          <p:cNvPr id="36" name="Image 35">
            <a:extLst>
              <a:ext uri="{FF2B5EF4-FFF2-40B4-BE49-F238E27FC236}">
                <a16:creationId xmlns:a16="http://schemas.microsoft.com/office/drawing/2014/main" id="{95DE8175-0302-B34A-8636-5A82F9D577E9}"/>
              </a:ext>
            </a:extLst>
          </p:cNvPr>
          <p:cNvPicPr>
            <a:picLocks noChangeAspect="1"/>
          </p:cNvPicPr>
          <p:nvPr userDrawn="1"/>
        </p:nvPicPr>
        <p:blipFill>
          <a:blip r:embed="rId4"/>
          <a:stretch>
            <a:fillRect/>
          </a:stretch>
        </p:blipFill>
        <p:spPr>
          <a:xfrm>
            <a:off x="8781114" y="2804585"/>
            <a:ext cx="206380" cy="206380"/>
          </a:xfrm>
          <a:prstGeom prst="rect">
            <a:avLst/>
          </a:prstGeom>
        </p:spPr>
      </p:pic>
      <p:pic>
        <p:nvPicPr>
          <p:cNvPr id="37" name="Image 36">
            <a:extLst>
              <a:ext uri="{FF2B5EF4-FFF2-40B4-BE49-F238E27FC236}">
                <a16:creationId xmlns:a16="http://schemas.microsoft.com/office/drawing/2014/main" id="{15BFBF4F-FDFB-6C45-BC78-54BF913429CB}"/>
              </a:ext>
            </a:extLst>
          </p:cNvPr>
          <p:cNvPicPr>
            <a:picLocks noChangeAspect="1"/>
          </p:cNvPicPr>
          <p:nvPr userDrawn="1"/>
        </p:nvPicPr>
        <p:blipFill>
          <a:blip r:embed="rId5"/>
          <a:stretch>
            <a:fillRect/>
          </a:stretch>
        </p:blipFill>
        <p:spPr>
          <a:xfrm>
            <a:off x="8804742" y="1766163"/>
            <a:ext cx="159124" cy="159124"/>
          </a:xfrm>
          <a:prstGeom prst="rect">
            <a:avLst/>
          </a:prstGeom>
        </p:spPr>
      </p:pic>
      <p:pic>
        <p:nvPicPr>
          <p:cNvPr id="38" name="Image 37">
            <a:extLst>
              <a:ext uri="{FF2B5EF4-FFF2-40B4-BE49-F238E27FC236}">
                <a16:creationId xmlns:a16="http://schemas.microsoft.com/office/drawing/2014/main" id="{C2AC3916-35E9-D04B-A387-95E149B9CA64}"/>
              </a:ext>
            </a:extLst>
          </p:cNvPr>
          <p:cNvPicPr>
            <a:picLocks noChangeAspect="1"/>
          </p:cNvPicPr>
          <p:nvPr userDrawn="1"/>
        </p:nvPicPr>
        <p:blipFill>
          <a:blip r:embed="rId6"/>
          <a:stretch>
            <a:fillRect/>
          </a:stretch>
        </p:blipFill>
        <p:spPr>
          <a:xfrm>
            <a:off x="8764401" y="2254163"/>
            <a:ext cx="239806" cy="239806"/>
          </a:xfrm>
          <a:prstGeom prst="rect">
            <a:avLst/>
          </a:prstGeom>
        </p:spPr>
      </p:pic>
      <p:pic>
        <p:nvPicPr>
          <p:cNvPr id="39" name="Image 38">
            <a:extLst>
              <a:ext uri="{FF2B5EF4-FFF2-40B4-BE49-F238E27FC236}">
                <a16:creationId xmlns:a16="http://schemas.microsoft.com/office/drawing/2014/main" id="{5FA9E47E-661F-F34F-BC08-CF4292610631}"/>
              </a:ext>
            </a:extLst>
          </p:cNvPr>
          <p:cNvPicPr>
            <a:picLocks noChangeAspect="1"/>
          </p:cNvPicPr>
          <p:nvPr userDrawn="1"/>
        </p:nvPicPr>
        <p:blipFill>
          <a:blip r:embed="rId7"/>
          <a:stretch>
            <a:fillRect/>
          </a:stretch>
        </p:blipFill>
        <p:spPr>
          <a:xfrm>
            <a:off x="8764401" y="2523771"/>
            <a:ext cx="251012" cy="251012"/>
          </a:xfrm>
          <a:prstGeom prst="rect">
            <a:avLst/>
          </a:prstGeom>
        </p:spPr>
      </p:pic>
    </p:spTree>
    <p:extLst>
      <p:ext uri="{BB962C8B-B14F-4D97-AF65-F5344CB8AC3E}">
        <p14:creationId xmlns:p14="http://schemas.microsoft.com/office/powerpoint/2010/main" val="427301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7A284B-FEAF-480D-94FF-67A9CCC66FB0}"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315338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47A284B-FEAF-480D-94FF-67A9CCC66FB0}" type="datetimeFigureOut">
              <a:rPr lang="fr-FR" smtClean="0"/>
              <a:t>06/03/2024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101102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47A284B-FEAF-480D-94FF-67A9CCC66FB0}" type="datetimeFigureOut">
              <a:rPr lang="fr-FR" smtClean="0"/>
              <a:t>06/03/2024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156589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47A284B-FEAF-480D-94FF-67A9CCC66FB0}" type="datetimeFigureOut">
              <a:rPr lang="fr-FR" smtClean="0"/>
              <a:t>06/03/2024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93617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47A284B-FEAF-480D-94FF-67A9CCC66FB0}" type="datetimeFigureOut">
              <a:rPr lang="fr-FR" smtClean="0"/>
              <a:t>06/03/2024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180697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7A284B-FEAF-480D-94FF-67A9CCC66FB0}" type="datetimeFigureOut">
              <a:rPr lang="fr-FR" smtClean="0"/>
              <a:t>06/03/2024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309652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47A284B-FEAF-480D-94FF-67A9CCC66FB0}" type="datetimeFigureOut">
              <a:rPr lang="fr-FR" smtClean="0"/>
              <a:t>06/03/2024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138996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47A284B-FEAF-480D-94FF-67A9CCC66FB0}" type="datetimeFigureOut">
              <a:rPr lang="fr-FR" smtClean="0"/>
              <a:t>06/03/2024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4D88E-ADC8-44AC-9AEF-3158FBB249B6}" type="slidenum">
              <a:rPr lang="fr-FR" smtClean="0"/>
              <a:t>‹N°›</a:t>
            </a:fld>
            <a:endParaRPr lang="fr-FR"/>
          </a:p>
        </p:txBody>
      </p:sp>
    </p:spTree>
    <p:extLst>
      <p:ext uri="{BB962C8B-B14F-4D97-AF65-F5344CB8AC3E}">
        <p14:creationId xmlns:p14="http://schemas.microsoft.com/office/powerpoint/2010/main" val="20204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A284B-FEAF-480D-94FF-67A9CCC66FB0}" type="datetimeFigureOut">
              <a:rPr lang="fr-FR" smtClean="0"/>
              <a:t>06/03/2024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4D88E-ADC8-44AC-9AEF-3158FBB249B6}" type="slidenum">
              <a:rPr lang="fr-FR" smtClean="0"/>
              <a:t>‹N°›</a:t>
            </a:fld>
            <a:endParaRPr lang="fr-FR"/>
          </a:p>
        </p:txBody>
      </p:sp>
    </p:spTree>
    <p:extLst>
      <p:ext uri="{BB962C8B-B14F-4D97-AF65-F5344CB8AC3E}">
        <p14:creationId xmlns:p14="http://schemas.microsoft.com/office/powerpoint/2010/main" val="98305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plateforme-employeurs.caissedesdepots.fr/idp/oauth/pe3/authorize?response_type=code&amp;client_id=17664b22-32d0-4a3a-bf2b-4174e1c7eb05&amp;state=sifHHDrP0xdHSjkgdXpVAZS6m5hNsTsLjGu4C1xqB5qmd&amp;redirect_uri=https%3A%2F%2Fplateforme-employeurs.caissedesdepots.fr%2Fespace-prive%2Fplateforme%2F&amp;scope=openid%20profile&amp;code_challenge=2-MRcfrth62KUjSmOo35iqUx6uEjkB2Kd3ia4bxFbO8&amp;code_challenge_method=S256&amp;nonce=sifHHDrP0xdHSjkgdXpVAZS6m5hNsTsLjGu4C1xqB5qmd"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fiphfp.fr/Obligations/Actualites-des-obligations-employeurs/Tous-les-outils-pour-vous-accompagner-dans-votre-declaration"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hyperlink" Target="https://portailformation-dps.classilio.com/FIPHF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mailto:rec.fiphfp@caissedesdepots.fr"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a:xfrm>
            <a:off x="1397727" y="2312126"/>
            <a:ext cx="9535886" cy="1815737"/>
          </a:xfrm>
        </p:spPr>
        <p:txBody>
          <a:bodyPr>
            <a:normAutofit fontScale="77500" lnSpcReduction="20000"/>
          </a:bodyPr>
          <a:lstStyle/>
          <a:p>
            <a:r>
              <a:rPr lang="fr-FR" dirty="0"/>
              <a:t>La Déclaration d’Obligation d’Emploi de Travailleurs Handicapés</a:t>
            </a:r>
            <a:br>
              <a:rPr lang="fr-FR" dirty="0"/>
            </a:br>
            <a:r>
              <a:rPr lang="fr-FR" dirty="0"/>
              <a:t>DOETH</a:t>
            </a:r>
            <a:br>
              <a:rPr lang="fr-FR" dirty="0"/>
            </a:br>
            <a:endParaRPr lang="fr-FR" dirty="0"/>
          </a:p>
        </p:txBody>
      </p:sp>
      <p:sp>
        <p:nvSpPr>
          <p:cNvPr id="3"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a:xfrm>
            <a:off x="2761887" y="3997235"/>
            <a:ext cx="6443663" cy="667975"/>
          </a:xfrm>
        </p:spPr>
        <p:txBody>
          <a:bodyPr>
            <a:normAutofit lnSpcReduction="10000"/>
          </a:bodyPr>
          <a:lstStyle/>
          <a:p>
            <a:r>
              <a:rPr lang="fr-FR" sz="4400" dirty="0" smtClean="0"/>
              <a:t>Campagne 2024</a:t>
            </a:r>
            <a:endParaRPr lang="fr-FR" sz="4400" dirty="0"/>
          </a:p>
          <a:p>
            <a:endParaRPr lang="fr-FR" sz="4400" dirty="0"/>
          </a:p>
        </p:txBody>
      </p:sp>
      <p:pic>
        <p:nvPicPr>
          <p:cNvPr id="1026" name="Picture 2" descr="Kit Charte graphique du FIPHFP | FIPHF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4080" y="374237"/>
            <a:ext cx="1308100" cy="140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52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Les Bénéficiaires de l’Obligation d’Emploi</a:t>
            </a:r>
            <a:endParaRPr lang="fr-FR" dirty="0"/>
          </a:p>
        </p:txBody>
      </p:sp>
      <p:sp>
        <p:nvSpPr>
          <p:cNvPr id="9" name="Espace réservé du texte 4"/>
          <p:cNvSpPr>
            <a:spLocks noGrp="1"/>
          </p:cNvSpPr>
          <p:nvPr>
            <p:ph type="body" sz="quarter" idx="15"/>
          </p:nvPr>
        </p:nvSpPr>
        <p:spPr>
          <a:xfrm>
            <a:off x="1214438" y="1555572"/>
            <a:ext cx="5505018" cy="4087581"/>
          </a:xfrm>
        </p:spPr>
        <p:txBody>
          <a:bodyPr/>
          <a:lstStyle/>
          <a:p>
            <a:pPr marL="342900" indent="-342900" algn="just">
              <a:buFont typeface="Wingdings" panose="05000000000000000000" pitchFamily="2" charset="2"/>
              <a:buChar char="§"/>
            </a:pPr>
            <a:r>
              <a:rPr lang="fr-FR" sz="2000" dirty="0" smtClean="0">
                <a:solidFill>
                  <a:prstClr val="black"/>
                </a:solidFill>
                <a:latin typeface="Barlow Condensed" panose="00000506000000000000" pitchFamily="2" charset="0"/>
              </a:rPr>
              <a:t>Les </a:t>
            </a:r>
            <a:r>
              <a:rPr lang="fr-FR" sz="2000" dirty="0">
                <a:solidFill>
                  <a:prstClr val="black"/>
                </a:solidFill>
                <a:latin typeface="Barlow Condensed" panose="00000506000000000000" pitchFamily="2" charset="0"/>
              </a:rPr>
              <a:t>agents </a:t>
            </a:r>
            <a:r>
              <a:rPr lang="fr-FR" sz="2000" b="1" dirty="0">
                <a:solidFill>
                  <a:prstClr val="black"/>
                </a:solidFill>
                <a:latin typeface="Barlow Condensed" panose="00000506000000000000" pitchFamily="2" charset="0"/>
              </a:rPr>
              <a:t>dont le contrat de travail ouvre droit à une aide de l'État </a:t>
            </a:r>
            <a:r>
              <a:rPr lang="fr-FR" sz="2000" dirty="0">
                <a:solidFill>
                  <a:prstClr val="black"/>
                </a:solidFill>
                <a:latin typeface="Barlow Condensed" panose="00000506000000000000" pitchFamily="2" charset="0"/>
              </a:rPr>
              <a:t>(contrats d’apprentissage, contrats d’accompagnement dans l’emploi, contrats uniques d’insertion, parcours emploi compétences, …) peuvent être comptés dans le nombre de </a:t>
            </a:r>
            <a:r>
              <a:rPr lang="fr-FR" sz="2000" dirty="0" smtClean="0">
                <a:solidFill>
                  <a:prstClr val="black"/>
                </a:solidFill>
                <a:latin typeface="Barlow Condensed" panose="00000506000000000000" pitchFamily="2" charset="0"/>
              </a:rPr>
              <a:t>BOE bien </a:t>
            </a:r>
            <a:r>
              <a:rPr lang="fr-FR" sz="2000" dirty="0">
                <a:solidFill>
                  <a:prstClr val="black"/>
                </a:solidFill>
                <a:latin typeface="Barlow Condensed" panose="00000506000000000000" pitchFamily="2" charset="0"/>
              </a:rPr>
              <a:t>que n’étant pas retenus dans l’effectif total s’ils remplissent les conditions suivantes </a:t>
            </a:r>
            <a:r>
              <a:rPr lang="fr-FR" sz="2000" dirty="0" smtClean="0">
                <a:solidFill>
                  <a:prstClr val="black"/>
                </a:solidFill>
                <a:latin typeface="Barlow Condensed" panose="00000506000000000000" pitchFamily="2" charset="0"/>
              </a:rPr>
              <a:t>:</a:t>
            </a:r>
          </a:p>
          <a:p>
            <a:pPr marL="342900" indent="-342900" algn="just">
              <a:buFont typeface="Wingdings" panose="05000000000000000000" pitchFamily="2" charset="2"/>
              <a:buChar char="§"/>
            </a:pPr>
            <a:endParaRPr lang="fr-FR" dirty="0">
              <a:solidFill>
                <a:prstClr val="black"/>
              </a:solidFill>
              <a:latin typeface="Barlow Condensed" panose="00000506000000000000" pitchFamily="2" charset="0"/>
            </a:endParaRPr>
          </a:p>
          <a:p>
            <a:pPr marL="1485900" lvl="2" indent="-342900"/>
            <a:r>
              <a:rPr lang="fr-FR" sz="1800" dirty="0">
                <a:solidFill>
                  <a:prstClr val="black"/>
                </a:solidFill>
                <a:latin typeface="Barlow Condensed" panose="00000506000000000000" pitchFamily="2" charset="0"/>
              </a:rPr>
              <a:t>être BOE </a:t>
            </a:r>
          </a:p>
          <a:p>
            <a:pPr marL="1485900" lvl="2" indent="-342900"/>
            <a:r>
              <a:rPr lang="fr-FR" sz="1800" dirty="0">
                <a:solidFill>
                  <a:prstClr val="black"/>
                </a:solidFill>
                <a:latin typeface="Barlow Condensed" panose="00000506000000000000" pitchFamily="2" charset="0"/>
              </a:rPr>
              <a:t>être présent dans les effectifs au 31/12 N-1</a:t>
            </a:r>
          </a:p>
          <a:p>
            <a:pPr marL="1485900" lvl="2" indent="-342900"/>
            <a:r>
              <a:rPr lang="fr-FR" sz="1800" dirty="0">
                <a:solidFill>
                  <a:prstClr val="black"/>
                </a:solidFill>
                <a:latin typeface="Barlow Condensed" panose="00000506000000000000" pitchFamily="2" charset="0"/>
              </a:rPr>
              <a:t>avoir été rémunérés sur une période d’au moins 6 mois durant l’année N 1 ; cette période pouvant être discontinue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438" y="1159200"/>
            <a:ext cx="4538485" cy="4439154"/>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1214438" y="1555572"/>
            <a:ext cx="296053" cy="296053"/>
          </a:xfrm>
          <a:prstGeom prst="rect">
            <a:avLst/>
          </a:prstGeom>
        </p:spPr>
      </p:pic>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625502" y="99222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40D4839-F9F3-F94C-9E35-720698E32093}"/>
              </a:ext>
            </a:extLst>
          </p:cNvPr>
          <p:cNvCxnSpPr>
            <a:cxnSpLocks/>
          </p:cNvCxnSpPr>
          <p:nvPr/>
        </p:nvCxnSpPr>
        <p:spPr>
          <a:xfrm>
            <a:off x="7139772" y="1042178"/>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08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Les Bénéficiaires de l’Obligation d’Emploi</a:t>
            </a:r>
            <a:endParaRPr lang="fr-FR" dirty="0"/>
          </a:p>
        </p:txBody>
      </p:sp>
      <p:sp>
        <p:nvSpPr>
          <p:cNvPr id="9" name="Espace réservé du texte 4"/>
          <p:cNvSpPr>
            <a:spLocks noGrp="1"/>
          </p:cNvSpPr>
          <p:nvPr>
            <p:ph type="body" sz="quarter" idx="15"/>
          </p:nvPr>
        </p:nvSpPr>
        <p:spPr>
          <a:xfrm>
            <a:off x="707387" y="1667844"/>
            <a:ext cx="7102712" cy="4087581"/>
          </a:xfrm>
        </p:spPr>
        <p:txBody>
          <a:bodyPr/>
          <a:lstStyle/>
          <a:p>
            <a:pPr marL="228600" algn="just">
              <a:lnSpc>
                <a:spcPct val="107000"/>
              </a:lnSpc>
              <a:spcAft>
                <a:spcPts val="800"/>
              </a:spcAft>
            </a:pPr>
            <a:r>
              <a:rPr lang="fr-FR" sz="2000" b="1" dirty="0" smtClean="0">
                <a:solidFill>
                  <a:srgbClr val="D21D5A"/>
                </a:solidFill>
                <a:latin typeface="Barlow Condensed" panose="00000506000000000000" pitchFamily="2" charset="0"/>
              </a:rPr>
              <a:t>RQTH</a:t>
            </a:r>
            <a:r>
              <a:rPr lang="fr-FR" sz="2000" dirty="0" smtClean="0">
                <a:solidFill>
                  <a:srgbClr val="D21D5A"/>
                </a:solidFill>
                <a:latin typeface="Barlow Condensed" panose="00000506000000000000" pitchFamily="2" charset="0"/>
              </a:rPr>
              <a:t> :</a:t>
            </a:r>
            <a:r>
              <a:rPr lang="fr-FR" sz="2000" dirty="0">
                <a:solidFill>
                  <a:srgbClr val="D21D5A"/>
                </a:solidFill>
                <a:latin typeface="Barlow Condensed" panose="00000506000000000000" pitchFamily="2" charset="0"/>
              </a:rPr>
              <a:t> </a:t>
            </a:r>
            <a:r>
              <a:rPr lang="fr-FR" sz="2000" dirty="0" smtClean="0">
                <a:solidFill>
                  <a:prstClr val="black"/>
                </a:solidFill>
                <a:latin typeface="Barlow Condensed" panose="00000506000000000000" pitchFamily="2" charset="0"/>
              </a:rPr>
              <a:t>Photocopie </a:t>
            </a:r>
            <a:r>
              <a:rPr lang="fr-FR" sz="2000" dirty="0">
                <a:solidFill>
                  <a:prstClr val="black"/>
                </a:solidFill>
                <a:latin typeface="Barlow Condensed" panose="00000506000000000000" pitchFamily="2" charset="0"/>
              </a:rPr>
              <a:t>de la RQTH, du certificat de dépôt en cas de demande de renouvellement avant la date de fin de validité, ou de l’attestation de </a:t>
            </a:r>
            <a:r>
              <a:rPr lang="fr-FR" sz="2000" dirty="0" smtClean="0">
                <a:solidFill>
                  <a:prstClr val="black"/>
                </a:solidFill>
                <a:latin typeface="Barlow Condensed" panose="00000506000000000000" pitchFamily="2" charset="0"/>
              </a:rPr>
              <a:t>:</a:t>
            </a:r>
          </a:p>
          <a:p>
            <a:pPr marL="1200150" lvl="1" indent="-285750" algn="just">
              <a:lnSpc>
                <a:spcPct val="100000"/>
              </a:lnSpc>
              <a:spcBef>
                <a:spcPts val="0"/>
              </a:spcBef>
              <a:spcAft>
                <a:spcPts val="800"/>
              </a:spcAft>
            </a:pPr>
            <a:r>
              <a:rPr lang="fr-FR" sz="1800" dirty="0" smtClean="0">
                <a:solidFill>
                  <a:prstClr val="black"/>
                </a:solidFill>
                <a:latin typeface="Barlow Condensed" panose="00000506000000000000" pitchFamily="2" charset="0"/>
              </a:rPr>
              <a:t>la </a:t>
            </a:r>
            <a:r>
              <a:rPr lang="fr-FR" sz="1800" dirty="0">
                <a:solidFill>
                  <a:prstClr val="black"/>
                </a:solidFill>
                <a:latin typeface="Barlow Condensed" panose="00000506000000000000" pitchFamily="2" charset="0"/>
              </a:rPr>
              <a:t>Caisse d’assurance </a:t>
            </a:r>
            <a:r>
              <a:rPr lang="fr-FR" sz="1800" dirty="0" smtClean="0">
                <a:solidFill>
                  <a:prstClr val="black"/>
                </a:solidFill>
                <a:latin typeface="Barlow Condensed" panose="00000506000000000000" pitchFamily="2" charset="0"/>
              </a:rPr>
              <a:t>maladie,</a:t>
            </a:r>
          </a:p>
          <a:p>
            <a:pPr marL="1200150" lvl="1" indent="-285750" algn="just">
              <a:lnSpc>
                <a:spcPct val="100000"/>
              </a:lnSpc>
              <a:spcBef>
                <a:spcPts val="0"/>
              </a:spcBef>
              <a:spcAft>
                <a:spcPts val="800"/>
              </a:spcAft>
            </a:pPr>
            <a:r>
              <a:rPr lang="fr-FR" sz="1800" dirty="0" smtClean="0">
                <a:solidFill>
                  <a:prstClr val="black"/>
                </a:solidFill>
                <a:latin typeface="Barlow Condensed" panose="00000506000000000000" pitchFamily="2" charset="0"/>
              </a:rPr>
              <a:t>la </a:t>
            </a:r>
            <a:r>
              <a:rPr lang="fr-FR" sz="1800" dirty="0">
                <a:solidFill>
                  <a:prstClr val="black"/>
                </a:solidFill>
                <a:latin typeface="Barlow Condensed" panose="00000506000000000000" pitchFamily="2" charset="0"/>
              </a:rPr>
              <a:t>commission des droits et de l'autonomie des personnes handicapées  </a:t>
            </a:r>
          </a:p>
          <a:p>
            <a:pPr marL="1200150" lvl="1" indent="-285750" algn="just">
              <a:lnSpc>
                <a:spcPct val="100000"/>
              </a:lnSpc>
              <a:spcBef>
                <a:spcPts val="0"/>
              </a:spcBef>
              <a:spcAft>
                <a:spcPts val="800"/>
              </a:spcAft>
            </a:pPr>
            <a:r>
              <a:rPr lang="fr-FR" sz="1800" dirty="0" smtClean="0">
                <a:solidFill>
                  <a:prstClr val="black"/>
                </a:solidFill>
                <a:latin typeface="Barlow Condensed" panose="00000506000000000000" pitchFamily="2" charset="0"/>
              </a:rPr>
              <a:t>la </a:t>
            </a:r>
            <a:r>
              <a:rPr lang="fr-FR" sz="1800" dirty="0">
                <a:solidFill>
                  <a:prstClr val="black"/>
                </a:solidFill>
                <a:latin typeface="Barlow Condensed" panose="00000506000000000000" pitchFamily="2" charset="0"/>
              </a:rPr>
              <a:t>mutualité sociale agricole, </a:t>
            </a:r>
          </a:p>
          <a:p>
            <a:pPr marL="1200150" lvl="1" indent="-285750" algn="just">
              <a:lnSpc>
                <a:spcPct val="100000"/>
              </a:lnSpc>
              <a:spcBef>
                <a:spcPts val="0"/>
              </a:spcBef>
              <a:spcAft>
                <a:spcPts val="800"/>
              </a:spcAft>
            </a:pPr>
            <a:r>
              <a:rPr lang="fr-FR" sz="1800" dirty="0" smtClean="0">
                <a:solidFill>
                  <a:prstClr val="black"/>
                </a:solidFill>
                <a:latin typeface="Barlow Condensed" panose="00000506000000000000" pitchFamily="2" charset="0"/>
              </a:rPr>
              <a:t>du </a:t>
            </a:r>
            <a:r>
              <a:rPr lang="fr-FR" sz="1800" dirty="0">
                <a:solidFill>
                  <a:prstClr val="black"/>
                </a:solidFill>
                <a:latin typeface="Barlow Condensed" panose="00000506000000000000" pitchFamily="2" charset="0"/>
              </a:rPr>
              <a:t>ministère de la Défense ou du ministère de l’Intérieur pour les militaires de la gendarmerie nationale</a:t>
            </a:r>
            <a:r>
              <a:rPr lang="fr-FR" sz="1800" dirty="0" smtClean="0">
                <a:solidFill>
                  <a:prstClr val="black"/>
                </a:solidFill>
                <a:latin typeface="Barlow Condensed" panose="00000506000000000000" pitchFamily="2" charset="0"/>
              </a:rPr>
              <a:t>.</a:t>
            </a:r>
            <a:endParaRPr lang="fr-FR" sz="2000" dirty="0">
              <a:solidFill>
                <a:prstClr val="black"/>
              </a:solidFill>
              <a:latin typeface="Barlow Condensed" panose="00000506000000000000" pitchFamily="2" charset="0"/>
            </a:endParaRPr>
          </a:p>
          <a:p>
            <a:pPr marL="228600" algn="just">
              <a:lnSpc>
                <a:spcPct val="107000"/>
              </a:lnSpc>
              <a:spcAft>
                <a:spcPts val="800"/>
              </a:spcAft>
            </a:pPr>
            <a:r>
              <a:rPr lang="fr-FR" sz="2000" b="1" dirty="0">
                <a:solidFill>
                  <a:srgbClr val="D21D5A"/>
                </a:solidFill>
                <a:latin typeface="Barlow Condensed" panose="00000506000000000000" pitchFamily="2" charset="0"/>
              </a:rPr>
              <a:t>Rente </a:t>
            </a:r>
            <a:r>
              <a:rPr lang="fr-FR" sz="2000" b="1" dirty="0" smtClean="0">
                <a:solidFill>
                  <a:srgbClr val="D21D5A"/>
                </a:solidFill>
                <a:latin typeface="Barlow Condensed" panose="00000506000000000000" pitchFamily="2" charset="0"/>
              </a:rPr>
              <a:t>d’invalidité </a:t>
            </a:r>
            <a:r>
              <a:rPr lang="fr-FR" sz="2000" b="1" dirty="0" smtClean="0">
                <a:latin typeface="Barlow Condensed" panose="00000506000000000000" pitchFamily="2" charset="0"/>
              </a:rPr>
              <a:t>: </a:t>
            </a:r>
            <a:r>
              <a:rPr lang="fr-FR" sz="2000" dirty="0" smtClean="0">
                <a:solidFill>
                  <a:prstClr val="black"/>
                </a:solidFill>
                <a:latin typeface="Barlow Condensed" panose="00000506000000000000" pitchFamily="2" charset="0"/>
              </a:rPr>
              <a:t>Photocopie </a:t>
            </a:r>
            <a:r>
              <a:rPr lang="fr-FR" sz="2000" dirty="0">
                <a:solidFill>
                  <a:prstClr val="black"/>
                </a:solidFill>
                <a:latin typeface="Barlow Condensed" panose="00000506000000000000" pitchFamily="2" charset="0"/>
              </a:rPr>
              <a:t>du titre justifiant de la rente et du taux d’incapacité.</a:t>
            </a:r>
          </a:p>
          <a:p>
            <a:pPr marL="228600" algn="just">
              <a:lnSpc>
                <a:spcPct val="107000"/>
              </a:lnSpc>
              <a:spcAft>
                <a:spcPts val="800"/>
              </a:spcAft>
            </a:pPr>
            <a:r>
              <a:rPr lang="fr-FR" sz="2000" b="1" dirty="0">
                <a:solidFill>
                  <a:srgbClr val="D21D5A"/>
                </a:solidFill>
                <a:latin typeface="Barlow Condensed" panose="00000506000000000000" pitchFamily="2" charset="0"/>
              </a:rPr>
              <a:t>Pension </a:t>
            </a:r>
            <a:r>
              <a:rPr lang="fr-FR" sz="2000" b="1" dirty="0" smtClean="0">
                <a:solidFill>
                  <a:srgbClr val="D21D5A"/>
                </a:solidFill>
                <a:latin typeface="Barlow Condensed" panose="00000506000000000000" pitchFamily="2" charset="0"/>
              </a:rPr>
              <a:t>d’invalidité</a:t>
            </a:r>
            <a:r>
              <a:rPr lang="fr-FR" sz="2000" dirty="0" smtClean="0">
                <a:solidFill>
                  <a:srgbClr val="D21D5A"/>
                </a:solidFill>
                <a:latin typeface="Barlow Condensed" panose="00000506000000000000" pitchFamily="2" charset="0"/>
              </a:rPr>
              <a:t> : </a:t>
            </a:r>
            <a:r>
              <a:rPr lang="fr-FR" sz="2000" dirty="0">
                <a:solidFill>
                  <a:prstClr val="black"/>
                </a:solidFill>
                <a:latin typeface="Barlow Condensed" panose="00000506000000000000" pitchFamily="2" charset="0"/>
              </a:rPr>
              <a:t>Photocopie de la pension d’invalidité.</a:t>
            </a:r>
          </a:p>
          <a:p>
            <a:pPr marL="514350" indent="-285750" algn="just">
              <a:lnSpc>
                <a:spcPct val="107000"/>
              </a:lnSpc>
              <a:spcAft>
                <a:spcPts val="800"/>
              </a:spcAft>
              <a:buFont typeface="Wingdings" panose="05000000000000000000" pitchFamily="2" charset="2"/>
              <a:buChar char="§"/>
            </a:pPr>
            <a:endParaRPr lang="fr-FR" dirty="0">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latin typeface="Barlow Condensed" panose="00000506000000000000" pitchFamily="2" charset="0"/>
            </a:endParaRPr>
          </a:p>
        </p:txBody>
      </p:sp>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64860" y="1730368"/>
            <a:ext cx="296053" cy="296053"/>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64859" y="4419947"/>
            <a:ext cx="296053" cy="296053"/>
          </a:xfrm>
          <a:prstGeom prst="rect">
            <a:avLst/>
          </a:prstGeom>
        </p:spPr>
      </p:pic>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64859" y="5253056"/>
            <a:ext cx="296053" cy="296053"/>
          </a:xfrm>
          <a:prstGeom prst="rect">
            <a:avLst/>
          </a:prstGeom>
        </p:spPr>
      </p:pic>
      <p:cxnSp>
        <p:nvCxnSpPr>
          <p:cNvPr id="8" name="Connecteur droit 7">
            <a:extLst>
              <a:ext uri="{FF2B5EF4-FFF2-40B4-BE49-F238E27FC236}">
                <a16:creationId xmlns:a16="http://schemas.microsoft.com/office/drawing/2014/main" id="{E26515BD-4EF6-5243-8E3E-8E186C145951}"/>
              </a:ext>
            </a:extLst>
          </p:cNvPr>
          <p:cNvCxnSpPr>
            <a:cxnSpLocks/>
          </p:cNvCxnSpPr>
          <p:nvPr/>
        </p:nvCxnSpPr>
        <p:spPr>
          <a:xfrm>
            <a:off x="642537" y="9435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127" y="943583"/>
            <a:ext cx="4470816" cy="4470816"/>
          </a:xfrm>
          <a:prstGeom prst="rect">
            <a:avLst/>
          </a:prstGeom>
        </p:spPr>
      </p:pic>
      <p:cxnSp>
        <p:nvCxnSpPr>
          <p:cNvPr id="10" name="Connecteur droit 9">
            <a:extLst>
              <a:ext uri="{FF2B5EF4-FFF2-40B4-BE49-F238E27FC236}">
                <a16:creationId xmlns:a16="http://schemas.microsoft.com/office/drawing/2014/main" id="{F40D4839-F9F3-F94C-9E35-720698E32093}"/>
              </a:ext>
            </a:extLst>
          </p:cNvPr>
          <p:cNvCxnSpPr>
            <a:cxnSpLocks/>
          </p:cNvCxnSpPr>
          <p:nvPr/>
        </p:nvCxnSpPr>
        <p:spPr>
          <a:xfrm>
            <a:off x="8015261" y="1217276"/>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37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Les Bénéficiaires de l’Obligation d’Emploi</a:t>
            </a:r>
            <a:endParaRPr lang="fr-FR" dirty="0"/>
          </a:p>
        </p:txBody>
      </p:sp>
      <p:sp>
        <p:nvSpPr>
          <p:cNvPr id="9" name="Espace réservé du texte 4"/>
          <p:cNvSpPr>
            <a:spLocks noGrp="1"/>
          </p:cNvSpPr>
          <p:nvPr>
            <p:ph type="body" sz="quarter" idx="15"/>
          </p:nvPr>
        </p:nvSpPr>
        <p:spPr>
          <a:xfrm>
            <a:off x="455682" y="1555572"/>
            <a:ext cx="6489868" cy="4087581"/>
          </a:xfrm>
        </p:spPr>
        <p:txBody>
          <a:bodyPr/>
          <a:lstStyle/>
          <a:p>
            <a:pPr marL="514350" indent="-285750" algn="just">
              <a:lnSpc>
                <a:spcPct val="107000"/>
              </a:lnSpc>
              <a:spcAft>
                <a:spcPts val="800"/>
              </a:spcAft>
              <a:buFont typeface="Wingdings" panose="05000000000000000000" pitchFamily="2" charset="2"/>
              <a:buChar char="§"/>
            </a:pPr>
            <a:endParaRPr lang="fr-FR" sz="2000" b="1" u="sng" dirty="0" smtClean="0">
              <a:latin typeface="Barlow Condensed" panose="00000506000000000000" pitchFamily="2" charset="0"/>
            </a:endParaRPr>
          </a:p>
          <a:p>
            <a:pPr marL="514350" indent="-285750" algn="just">
              <a:lnSpc>
                <a:spcPct val="107000"/>
              </a:lnSpc>
              <a:spcAft>
                <a:spcPts val="800"/>
              </a:spcAft>
              <a:buFont typeface="Wingdings" panose="05000000000000000000" pitchFamily="2" charset="2"/>
              <a:buChar char="§"/>
            </a:pPr>
            <a:r>
              <a:rPr lang="fr-FR" sz="2000" b="1" dirty="0" smtClean="0">
                <a:solidFill>
                  <a:srgbClr val="D21D5A"/>
                </a:solidFill>
                <a:latin typeface="Barlow Condensed" panose="00000506000000000000" pitchFamily="2" charset="0"/>
              </a:rPr>
              <a:t>Emplois </a:t>
            </a:r>
            <a:r>
              <a:rPr lang="fr-FR" sz="2000" b="1" dirty="0">
                <a:solidFill>
                  <a:srgbClr val="D21D5A"/>
                </a:solidFill>
                <a:latin typeface="Barlow Condensed" panose="00000506000000000000" pitchFamily="2" charset="0"/>
              </a:rPr>
              <a:t>réservés</a:t>
            </a:r>
            <a:r>
              <a:rPr lang="fr-FR" sz="2000" dirty="0">
                <a:solidFill>
                  <a:srgbClr val="D21D5A"/>
                </a:solidFill>
                <a:latin typeface="Barlow Condensed" panose="00000506000000000000" pitchFamily="2" charset="0"/>
              </a:rPr>
              <a:t> : </a:t>
            </a:r>
            <a:r>
              <a:rPr lang="fr-FR" sz="2000" dirty="0">
                <a:latin typeface="Barlow Condensed" panose="00000506000000000000" pitchFamily="2" charset="0"/>
              </a:rPr>
              <a:t>Arrêté de nomination sur un emploi réservé</a:t>
            </a:r>
            <a:r>
              <a:rPr lang="fr-FR" sz="2000" dirty="0" smtClean="0">
                <a:latin typeface="Barlow Condensed" panose="00000506000000000000" pitchFamily="2" charset="0"/>
              </a:rPr>
              <a:t>.</a:t>
            </a:r>
            <a:endParaRPr lang="fr-FR" sz="2000" b="1" u="sng" dirty="0" smtClean="0">
              <a:solidFill>
                <a:prstClr val="black"/>
              </a:solidFill>
              <a:latin typeface="Barlow Condensed" panose="00000506000000000000" pitchFamily="2" charset="0"/>
            </a:endParaRPr>
          </a:p>
          <a:p>
            <a:pPr marL="514350" lvl="0" indent="-285750" algn="just">
              <a:lnSpc>
                <a:spcPct val="107000"/>
              </a:lnSpc>
              <a:spcAft>
                <a:spcPts val="800"/>
              </a:spcAft>
              <a:buFont typeface="Wingdings" panose="05000000000000000000" pitchFamily="2" charset="2"/>
              <a:buChar char="§"/>
            </a:pPr>
            <a:r>
              <a:rPr lang="fr-FR" sz="2000" b="1" dirty="0" smtClean="0">
                <a:solidFill>
                  <a:srgbClr val="D21D5A"/>
                </a:solidFill>
                <a:latin typeface="Barlow Condensed" panose="00000506000000000000" pitchFamily="2" charset="0"/>
              </a:rPr>
              <a:t>Carte d’invalidité : </a:t>
            </a:r>
            <a:r>
              <a:rPr lang="fr-FR" sz="2000" dirty="0">
                <a:solidFill>
                  <a:prstClr val="black"/>
                </a:solidFill>
                <a:latin typeface="Barlow Condensed" panose="00000506000000000000" pitchFamily="2" charset="0"/>
              </a:rPr>
              <a:t>Photocopie de la carte d’invalidité ou de la carte mobilité inclusion avec la mention « invalidité ».</a:t>
            </a:r>
          </a:p>
          <a:p>
            <a:pPr marL="514350" lvl="0" indent="-285750" algn="just">
              <a:lnSpc>
                <a:spcPct val="107000"/>
              </a:lnSpc>
              <a:spcAft>
                <a:spcPts val="800"/>
              </a:spcAft>
              <a:buFont typeface="Wingdings" panose="05000000000000000000" pitchFamily="2" charset="2"/>
              <a:buChar char="§"/>
            </a:pPr>
            <a:r>
              <a:rPr lang="fr-FR" sz="2000" b="1" dirty="0">
                <a:solidFill>
                  <a:srgbClr val="D21D5A"/>
                </a:solidFill>
                <a:latin typeface="Barlow Condensed" panose="00000506000000000000" pitchFamily="2" charset="0"/>
              </a:rPr>
              <a:t>AAH </a:t>
            </a:r>
            <a:r>
              <a:rPr lang="fr-FR" sz="2000" b="1" dirty="0" smtClean="0">
                <a:solidFill>
                  <a:srgbClr val="D21D5A"/>
                </a:solidFill>
                <a:latin typeface="Barlow Condensed" panose="00000506000000000000" pitchFamily="2" charset="0"/>
              </a:rPr>
              <a:t>: </a:t>
            </a:r>
            <a:r>
              <a:rPr lang="fr-FR" sz="2000" dirty="0">
                <a:solidFill>
                  <a:prstClr val="black"/>
                </a:solidFill>
                <a:latin typeface="Barlow Condensed" panose="00000506000000000000" pitchFamily="2" charset="0"/>
              </a:rPr>
              <a:t>Photocopie du titre justifiant de la perception de l’AAH.</a:t>
            </a:r>
          </a:p>
          <a:p>
            <a:pPr marL="514350" lvl="0" indent="-285750" algn="just">
              <a:lnSpc>
                <a:spcPct val="107000"/>
              </a:lnSpc>
              <a:spcAft>
                <a:spcPts val="800"/>
              </a:spcAft>
              <a:buFont typeface="Wingdings" panose="05000000000000000000" pitchFamily="2" charset="2"/>
              <a:buChar char="§"/>
            </a:pPr>
            <a:r>
              <a:rPr lang="fr-FR" sz="2000" b="1" dirty="0">
                <a:solidFill>
                  <a:srgbClr val="D21D5A"/>
                </a:solidFill>
                <a:latin typeface="Barlow Condensed" panose="00000506000000000000" pitchFamily="2" charset="0"/>
              </a:rPr>
              <a:t> ATI </a:t>
            </a:r>
            <a:r>
              <a:rPr lang="fr-FR" sz="2000" b="1" dirty="0" smtClean="0">
                <a:solidFill>
                  <a:srgbClr val="D21D5A"/>
                </a:solidFill>
                <a:latin typeface="Barlow Condensed" panose="00000506000000000000" pitchFamily="2" charset="0"/>
              </a:rPr>
              <a:t>: </a:t>
            </a:r>
            <a:r>
              <a:rPr lang="fr-FR" sz="2000" dirty="0">
                <a:solidFill>
                  <a:prstClr val="black"/>
                </a:solidFill>
                <a:latin typeface="Barlow Condensed" panose="00000506000000000000" pitchFamily="2" charset="0"/>
              </a:rPr>
              <a:t>Photocopie du certificat constatant le droit à l’allocation temporaire d’invalidité, quel que soit le taux d’incapacité.</a:t>
            </a:r>
          </a:p>
          <a:p>
            <a:pPr marL="514350" indent="-285750" algn="just">
              <a:lnSpc>
                <a:spcPct val="107000"/>
              </a:lnSpc>
              <a:spcAft>
                <a:spcPts val="800"/>
              </a:spcAft>
              <a:buFont typeface="Wingdings" panose="05000000000000000000" pitchFamily="2" charset="2"/>
              <a:buChar char="§"/>
            </a:pPr>
            <a:endParaRPr lang="fr-FR" dirty="0">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latin typeface="Barlow Condensed" panose="00000506000000000000" pitchFamily="2" charset="0"/>
            </a:endParaRPr>
          </a:p>
        </p:txBody>
      </p:sp>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37005" y="2174958"/>
            <a:ext cx="296053" cy="296053"/>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44205" y="2707758"/>
            <a:ext cx="296053" cy="296053"/>
          </a:xfrm>
          <a:prstGeom prst="rect">
            <a:avLst/>
          </a:prstGeom>
        </p:spPr>
      </p:pic>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37005" y="3600558"/>
            <a:ext cx="296053" cy="296053"/>
          </a:xfrm>
          <a:prstGeom prst="rect">
            <a:avLst/>
          </a:prstGeom>
        </p:spPr>
      </p:pic>
      <p:pic>
        <p:nvPicPr>
          <p:cNvPr id="8" name="Image 7">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29805" y="4140558"/>
            <a:ext cx="296053" cy="296053"/>
          </a:xfrm>
          <a:prstGeom prst="rect">
            <a:avLst/>
          </a:prstGeom>
        </p:spPr>
      </p:pic>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637005" y="98249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697" y="1159212"/>
            <a:ext cx="5017851" cy="5017851"/>
          </a:xfrm>
          <a:prstGeom prst="rect">
            <a:avLst/>
          </a:prstGeom>
        </p:spPr>
      </p:pic>
      <p:cxnSp>
        <p:nvCxnSpPr>
          <p:cNvPr id="11" name="Connecteur droit 10">
            <a:extLst>
              <a:ext uri="{FF2B5EF4-FFF2-40B4-BE49-F238E27FC236}">
                <a16:creationId xmlns:a16="http://schemas.microsoft.com/office/drawing/2014/main" id="{F40D4839-F9F3-F94C-9E35-720698E32093}"/>
              </a:ext>
            </a:extLst>
          </p:cNvPr>
          <p:cNvCxnSpPr>
            <a:cxnSpLocks/>
          </p:cNvCxnSpPr>
          <p:nvPr/>
        </p:nvCxnSpPr>
        <p:spPr>
          <a:xfrm>
            <a:off x="7509423" y="139237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Les Bénéficiaires de l’Obligation d’Emploi</a:t>
            </a:r>
            <a:endParaRPr lang="fr-FR" dirty="0"/>
          </a:p>
        </p:txBody>
      </p:sp>
      <p:sp>
        <p:nvSpPr>
          <p:cNvPr id="9" name="Espace réservé du texte 4"/>
          <p:cNvSpPr>
            <a:spLocks noGrp="1"/>
          </p:cNvSpPr>
          <p:nvPr>
            <p:ph type="body" sz="quarter" idx="15"/>
          </p:nvPr>
        </p:nvSpPr>
        <p:spPr>
          <a:xfrm>
            <a:off x="1214438" y="1049734"/>
            <a:ext cx="5789478" cy="5137057"/>
          </a:xfrm>
        </p:spPr>
        <p:txBody>
          <a:bodyPr/>
          <a:lstStyle/>
          <a:p>
            <a:pPr marL="228600" algn="just">
              <a:lnSpc>
                <a:spcPct val="107000"/>
              </a:lnSpc>
              <a:spcAft>
                <a:spcPts val="800"/>
              </a:spcAft>
            </a:pPr>
            <a:r>
              <a:rPr lang="fr-FR" sz="2000" b="1" dirty="0" smtClean="0">
                <a:solidFill>
                  <a:srgbClr val="D21D5A"/>
                </a:solidFill>
                <a:latin typeface="Barlow Condensed" panose="00000506000000000000" pitchFamily="2" charset="0"/>
              </a:rPr>
              <a:t>Reclassement :</a:t>
            </a:r>
            <a:endParaRPr lang="fr-FR" sz="2000" b="1" dirty="0">
              <a:solidFill>
                <a:srgbClr val="D21D5A"/>
              </a:solidFill>
              <a:latin typeface="Barlow Condensed" panose="00000506000000000000" pitchFamily="2" charset="0"/>
            </a:endParaRPr>
          </a:p>
          <a:p>
            <a:pPr marL="220980" algn="just">
              <a:lnSpc>
                <a:spcPct val="107000"/>
              </a:lnSpc>
              <a:spcAft>
                <a:spcPts val="0"/>
              </a:spcAft>
            </a:pPr>
            <a:r>
              <a:rPr lang="fr-FR" sz="2000" b="1" dirty="0">
                <a:solidFill>
                  <a:prstClr val="black"/>
                </a:solidFill>
                <a:latin typeface="Barlow Condensed" panose="00000506000000000000" pitchFamily="2" charset="0"/>
              </a:rPr>
              <a:t>C</a:t>
            </a:r>
            <a:r>
              <a:rPr lang="fr-FR" sz="2000" b="1" dirty="0" smtClean="0">
                <a:solidFill>
                  <a:prstClr val="black"/>
                </a:solidFill>
                <a:latin typeface="Barlow Condensed" panose="00000506000000000000" pitchFamily="2" charset="0"/>
              </a:rPr>
              <a:t>hangement </a:t>
            </a:r>
            <a:r>
              <a:rPr lang="fr-FR" sz="2000" b="1" dirty="0">
                <a:solidFill>
                  <a:prstClr val="black"/>
                </a:solidFill>
                <a:latin typeface="Barlow Condensed" panose="00000506000000000000" pitchFamily="2" charset="0"/>
              </a:rPr>
              <a:t>d’affectation </a:t>
            </a:r>
            <a:r>
              <a:rPr lang="fr-FR" sz="2000" b="1" dirty="0" smtClean="0">
                <a:solidFill>
                  <a:prstClr val="black"/>
                </a:solidFill>
                <a:latin typeface="Barlow Condensed" panose="00000506000000000000" pitchFamily="2" charset="0"/>
              </a:rPr>
              <a:t>: </a:t>
            </a:r>
            <a:endParaRPr lang="fr-FR" sz="2000" b="1" dirty="0">
              <a:solidFill>
                <a:prstClr val="black"/>
              </a:solidFill>
              <a:latin typeface="Barlow Condensed" panose="00000506000000000000" pitchFamily="2" charset="0"/>
            </a:endParaRPr>
          </a:p>
          <a:p>
            <a:pPr marL="285750" lvl="0" indent="-285750" algn="just">
              <a:spcAft>
                <a:spcPts val="0"/>
              </a:spcAft>
              <a:buFont typeface="Arial" panose="020B0604020202020204" pitchFamily="34" charset="0"/>
              <a:buChar char="•"/>
            </a:pPr>
            <a:r>
              <a:rPr lang="fr-FR" dirty="0">
                <a:solidFill>
                  <a:prstClr val="black"/>
                </a:solidFill>
                <a:latin typeface="Barlow Condensed" panose="00000506000000000000" pitchFamily="2" charset="0"/>
              </a:rPr>
              <a:t>Avis du service de médecine professionnelle et de prévention ou du </a:t>
            </a:r>
            <a:r>
              <a:rPr lang="fr-FR" dirty="0" smtClean="0">
                <a:solidFill>
                  <a:prstClr val="black"/>
                </a:solidFill>
                <a:latin typeface="Barlow Condensed" panose="00000506000000000000" pitchFamily="2" charset="0"/>
              </a:rPr>
              <a:t>conseil médical reconnaissant </a:t>
            </a:r>
            <a:r>
              <a:rPr lang="fr-FR" dirty="0">
                <a:solidFill>
                  <a:prstClr val="black"/>
                </a:solidFill>
                <a:latin typeface="Barlow Condensed" panose="00000506000000000000" pitchFamily="2" charset="0"/>
              </a:rPr>
              <a:t>l’inaptitude de l’agent</a:t>
            </a:r>
          </a:p>
          <a:p>
            <a:pPr marL="285750" lvl="0" indent="-285750" algn="just">
              <a:spcAft>
                <a:spcPts val="0"/>
              </a:spcAft>
              <a:buFont typeface="Arial" panose="020B0604020202020204" pitchFamily="34" charset="0"/>
              <a:buChar char="•"/>
            </a:pPr>
            <a:r>
              <a:rPr lang="fr-FR" dirty="0">
                <a:solidFill>
                  <a:prstClr val="black"/>
                </a:solidFill>
                <a:latin typeface="Barlow Condensed" panose="00000506000000000000" pitchFamily="2" charset="0"/>
              </a:rPr>
              <a:t>Avis de la Commission Administrative Paritaire uniquement pour les changements d’affectation antérieurs au 1er janvier 2021</a:t>
            </a:r>
          </a:p>
          <a:p>
            <a:pPr marL="285750" lvl="0" indent="-285750" algn="just">
              <a:spcAft>
                <a:spcPts val="0"/>
              </a:spcAft>
              <a:buFont typeface="Arial" panose="020B0604020202020204" pitchFamily="34" charset="0"/>
              <a:buChar char="•"/>
            </a:pPr>
            <a:r>
              <a:rPr lang="fr-FR" dirty="0">
                <a:solidFill>
                  <a:prstClr val="black"/>
                </a:solidFill>
                <a:latin typeface="Barlow Condensed" panose="00000506000000000000" pitchFamily="2" charset="0"/>
              </a:rPr>
              <a:t>Note de service, décision de l’autorité compétente ou attestation affectant l’agent à ses nouvelles fonctions du fait de son inaptitude</a:t>
            </a:r>
            <a:r>
              <a:rPr lang="fr-FR" dirty="0" smtClean="0">
                <a:solidFill>
                  <a:prstClr val="black"/>
                </a:solidFill>
                <a:latin typeface="Barlow Condensed" panose="00000506000000000000" pitchFamily="2" charset="0"/>
              </a:rPr>
              <a:t>.</a:t>
            </a:r>
          </a:p>
          <a:p>
            <a:pPr marL="342900" lvl="0" indent="-342900" algn="just">
              <a:spcAft>
                <a:spcPts val="0"/>
              </a:spcAft>
              <a:buFont typeface="Times New Roman" panose="02020603050405020304" pitchFamily="18" charset="0"/>
              <a:buChar char="-"/>
            </a:pPr>
            <a:endParaRPr lang="fr-FR" dirty="0">
              <a:solidFill>
                <a:prstClr val="black"/>
              </a:solidFill>
              <a:latin typeface="Barlow Condensed" panose="00000506000000000000" pitchFamily="2" charset="0"/>
            </a:endParaRPr>
          </a:p>
          <a:p>
            <a:pPr marL="220980" algn="just">
              <a:lnSpc>
                <a:spcPct val="107000"/>
              </a:lnSpc>
              <a:spcAft>
                <a:spcPts val="0"/>
              </a:spcAft>
            </a:pPr>
            <a:r>
              <a:rPr lang="fr-FR" sz="2000" b="1" dirty="0">
                <a:solidFill>
                  <a:prstClr val="black"/>
                </a:solidFill>
                <a:latin typeface="Barlow Condensed" panose="00000506000000000000" pitchFamily="2" charset="0"/>
              </a:rPr>
              <a:t>R</a:t>
            </a:r>
            <a:r>
              <a:rPr lang="fr-FR" sz="2000" b="1" dirty="0" smtClean="0">
                <a:solidFill>
                  <a:prstClr val="black"/>
                </a:solidFill>
                <a:latin typeface="Barlow Condensed" panose="00000506000000000000" pitchFamily="2" charset="0"/>
              </a:rPr>
              <a:t>eclassement </a:t>
            </a:r>
            <a:r>
              <a:rPr lang="fr-FR" sz="2000" b="1" dirty="0">
                <a:solidFill>
                  <a:prstClr val="black"/>
                </a:solidFill>
                <a:latin typeface="Barlow Condensed" panose="00000506000000000000" pitchFamily="2" charset="0"/>
              </a:rPr>
              <a:t>statutaire </a:t>
            </a:r>
            <a:r>
              <a:rPr lang="fr-FR" sz="2000" b="1" dirty="0" smtClean="0">
                <a:solidFill>
                  <a:prstClr val="black"/>
                </a:solidFill>
                <a:latin typeface="Barlow Condensed" panose="00000506000000000000" pitchFamily="2" charset="0"/>
              </a:rPr>
              <a:t> </a:t>
            </a:r>
            <a:r>
              <a:rPr lang="fr-FR" sz="2000" b="1" dirty="0">
                <a:solidFill>
                  <a:prstClr val="black"/>
                </a:solidFill>
                <a:latin typeface="Barlow Condensed" panose="00000506000000000000" pitchFamily="2" charset="0"/>
              </a:rPr>
              <a:t>: </a:t>
            </a:r>
            <a:endParaRPr lang="fr-FR" sz="2000" b="1" dirty="0" smtClean="0">
              <a:solidFill>
                <a:prstClr val="black"/>
              </a:solidFill>
              <a:latin typeface="Barlow Condensed" panose="00000506000000000000" pitchFamily="2" charset="0"/>
            </a:endParaRPr>
          </a:p>
          <a:p>
            <a:pPr marL="220980" algn="just">
              <a:lnSpc>
                <a:spcPct val="107000"/>
              </a:lnSpc>
              <a:spcAft>
                <a:spcPts val="0"/>
              </a:spcAft>
            </a:pPr>
            <a:r>
              <a:rPr lang="fr-FR" dirty="0" smtClean="0">
                <a:solidFill>
                  <a:prstClr val="black"/>
                </a:solidFill>
                <a:latin typeface="Barlow Condensed" panose="00000506000000000000" pitchFamily="2" charset="0"/>
              </a:rPr>
              <a:t>Acte </a:t>
            </a:r>
            <a:r>
              <a:rPr lang="fr-FR" dirty="0">
                <a:solidFill>
                  <a:prstClr val="black"/>
                </a:solidFill>
                <a:latin typeface="Barlow Condensed" panose="00000506000000000000" pitchFamily="2" charset="0"/>
              </a:rPr>
              <a:t>administratif prononçant le détachement ou le reclassement statutaire, avec en visa, l’avis favorable du </a:t>
            </a:r>
            <a:r>
              <a:rPr lang="fr-FR" dirty="0" smtClean="0">
                <a:solidFill>
                  <a:prstClr val="black"/>
                </a:solidFill>
                <a:latin typeface="Barlow Condensed" panose="00000506000000000000" pitchFamily="2" charset="0"/>
              </a:rPr>
              <a:t>conseil médical ainsi </a:t>
            </a:r>
            <a:r>
              <a:rPr lang="fr-FR" dirty="0">
                <a:solidFill>
                  <a:prstClr val="black"/>
                </a:solidFill>
                <a:latin typeface="Barlow Condensed" panose="00000506000000000000" pitchFamily="2" charset="0"/>
              </a:rPr>
              <a:t>que la demande de l’intéressé(e).</a:t>
            </a:r>
          </a:p>
          <a:p>
            <a:pPr marL="228600" algn="just">
              <a:lnSpc>
                <a:spcPct val="107000"/>
              </a:lnSpc>
              <a:spcAft>
                <a:spcPts val="800"/>
              </a:spcAft>
            </a:pPr>
            <a:endParaRPr lang="fr-FR" dirty="0"/>
          </a:p>
          <a:p>
            <a:pPr marL="228600" algn="just">
              <a:lnSpc>
                <a:spcPct val="107000"/>
              </a:lnSpc>
              <a:spcAft>
                <a:spcPts val="800"/>
              </a:spcAft>
            </a:pPr>
            <a:endParaRPr lang="fr-FR" dirty="0">
              <a:latin typeface="Calisto MT" panose="02040603050505030304" pitchFamily="18"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endParaRPr>
          </a:p>
        </p:txBody>
      </p:sp>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980654" y="1075547"/>
            <a:ext cx="296053" cy="296053"/>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625501" y="933855"/>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40D4839-F9F3-F94C-9E35-720698E32093}"/>
              </a:ext>
            </a:extLst>
          </p:cNvPr>
          <p:cNvCxnSpPr>
            <a:cxnSpLocks/>
          </p:cNvCxnSpPr>
          <p:nvPr/>
        </p:nvCxnSpPr>
        <p:spPr>
          <a:xfrm>
            <a:off x="7755448" y="1489651"/>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8331" y="1489651"/>
            <a:ext cx="4328809" cy="4328809"/>
          </a:xfrm>
          <a:prstGeom prst="rect">
            <a:avLst/>
          </a:prstGeom>
        </p:spPr>
      </p:pic>
    </p:spTree>
    <p:extLst>
      <p:ext uri="{BB962C8B-B14F-4D97-AF65-F5344CB8AC3E}">
        <p14:creationId xmlns:p14="http://schemas.microsoft.com/office/powerpoint/2010/main" val="69136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Les Bénéficiaires de l’Obligation d’Emploi</a:t>
            </a:r>
            <a:endParaRPr lang="fr-FR" dirty="0"/>
          </a:p>
        </p:txBody>
      </p:sp>
      <p:sp>
        <p:nvSpPr>
          <p:cNvPr id="9" name="Espace réservé du texte 4"/>
          <p:cNvSpPr>
            <a:spLocks noGrp="1"/>
          </p:cNvSpPr>
          <p:nvPr>
            <p:ph type="body" sz="quarter" idx="15"/>
          </p:nvPr>
        </p:nvSpPr>
        <p:spPr>
          <a:xfrm>
            <a:off x="1214438" y="1555572"/>
            <a:ext cx="5225273" cy="4087581"/>
          </a:xfrm>
        </p:spPr>
        <p:txBody>
          <a:bodyPr/>
          <a:lstStyle/>
          <a:p>
            <a:pPr marL="228600" algn="just">
              <a:lnSpc>
                <a:spcPct val="107000"/>
              </a:lnSpc>
              <a:spcAft>
                <a:spcPts val="800"/>
              </a:spcAft>
            </a:pPr>
            <a:endParaRPr lang="fr-FR" sz="2000" b="1" u="sng" dirty="0" smtClean="0">
              <a:solidFill>
                <a:prstClr val="black"/>
              </a:solidFill>
            </a:endParaRPr>
          </a:p>
          <a:p>
            <a:pPr marL="228600" algn="just">
              <a:lnSpc>
                <a:spcPct val="107000"/>
              </a:lnSpc>
              <a:spcAft>
                <a:spcPts val="800"/>
              </a:spcAft>
            </a:pPr>
            <a:r>
              <a:rPr lang="fr-FR" sz="2000" b="1" dirty="0" smtClean="0">
                <a:solidFill>
                  <a:srgbClr val="D21D5A"/>
                </a:solidFill>
                <a:latin typeface="Barlow Condensed" panose="00000506000000000000" pitchFamily="2" charset="0"/>
              </a:rPr>
              <a:t>Reclassement :</a:t>
            </a:r>
            <a:endParaRPr lang="fr-FR" sz="2000" b="1" dirty="0">
              <a:solidFill>
                <a:srgbClr val="D21D5A"/>
              </a:solidFill>
              <a:latin typeface="Barlow Condensed" panose="00000506000000000000" pitchFamily="2" charset="0"/>
            </a:endParaRPr>
          </a:p>
          <a:p>
            <a:pPr marL="228600" algn="just">
              <a:lnSpc>
                <a:spcPct val="107000"/>
              </a:lnSpc>
              <a:spcAft>
                <a:spcPts val="800"/>
              </a:spcAft>
            </a:pPr>
            <a:r>
              <a:rPr lang="fr-FR" sz="2000" b="1" dirty="0" smtClean="0">
                <a:solidFill>
                  <a:prstClr val="black"/>
                </a:solidFill>
                <a:latin typeface="Barlow Condensed" panose="00000506000000000000" pitchFamily="2" charset="0"/>
              </a:rPr>
              <a:t>Période </a:t>
            </a:r>
            <a:r>
              <a:rPr lang="fr-FR" sz="2000" b="1" dirty="0">
                <a:solidFill>
                  <a:prstClr val="black"/>
                </a:solidFill>
                <a:latin typeface="Barlow Condensed" panose="00000506000000000000" pitchFamily="2" charset="0"/>
              </a:rPr>
              <a:t>de Préparation au Reclassement (PPR) </a:t>
            </a:r>
            <a:r>
              <a:rPr lang="fr-FR" sz="2000" b="1" dirty="0" smtClean="0">
                <a:solidFill>
                  <a:prstClr val="black"/>
                </a:solidFill>
                <a:latin typeface="Barlow Condensed" panose="00000506000000000000" pitchFamily="2" charset="0"/>
              </a:rPr>
              <a:t>:</a:t>
            </a:r>
          </a:p>
          <a:p>
            <a:pPr marL="514350" indent="-285750" algn="just">
              <a:lnSpc>
                <a:spcPct val="107000"/>
              </a:lnSpc>
              <a:spcAft>
                <a:spcPts val="800"/>
              </a:spcAft>
              <a:buFont typeface="Arial" panose="020B0604020202020204" pitchFamily="34" charset="0"/>
              <a:buChar char="•"/>
            </a:pPr>
            <a:r>
              <a:rPr lang="fr-FR" dirty="0" smtClean="0">
                <a:solidFill>
                  <a:prstClr val="black"/>
                </a:solidFill>
                <a:latin typeface="Barlow Condensed" panose="00000506000000000000" pitchFamily="2" charset="0"/>
              </a:rPr>
              <a:t>Avis </a:t>
            </a:r>
            <a:r>
              <a:rPr lang="fr-FR" dirty="0">
                <a:solidFill>
                  <a:prstClr val="black"/>
                </a:solidFill>
                <a:latin typeface="Barlow Condensed" panose="00000506000000000000" pitchFamily="2" charset="0"/>
              </a:rPr>
              <a:t>du </a:t>
            </a:r>
            <a:r>
              <a:rPr lang="fr-FR" dirty="0" smtClean="0">
                <a:solidFill>
                  <a:prstClr val="black"/>
                </a:solidFill>
                <a:latin typeface="Barlow Condensed" panose="00000506000000000000" pitchFamily="2" charset="0"/>
              </a:rPr>
              <a:t>conseil </a:t>
            </a:r>
            <a:r>
              <a:rPr lang="fr-FR" dirty="0">
                <a:solidFill>
                  <a:prstClr val="black"/>
                </a:solidFill>
                <a:latin typeface="Barlow Condensed" panose="00000506000000000000" pitchFamily="2" charset="0"/>
              </a:rPr>
              <a:t>médical et convention signée entre l’employeur et l’agent</a:t>
            </a:r>
            <a:r>
              <a:rPr lang="fr-FR" dirty="0" smtClean="0">
                <a:solidFill>
                  <a:prstClr val="black"/>
                </a:solidFill>
                <a:latin typeface="Barlow Condensed" panose="00000506000000000000" pitchFamily="2" charset="0"/>
              </a:rPr>
              <a:t>.</a:t>
            </a:r>
            <a:endParaRPr lang="fr-FR" dirty="0">
              <a:solidFill>
                <a:prstClr val="black"/>
              </a:solidFill>
              <a:latin typeface="Barlow Condensed" panose="00000506000000000000" pitchFamily="2" charset="0"/>
            </a:endParaRPr>
          </a:p>
          <a:p>
            <a:pPr marL="228600" algn="just">
              <a:lnSpc>
                <a:spcPct val="107000"/>
              </a:lnSpc>
              <a:spcAft>
                <a:spcPts val="800"/>
              </a:spcAft>
            </a:pPr>
            <a:r>
              <a:rPr lang="fr-FR" sz="2000" b="1" dirty="0">
                <a:solidFill>
                  <a:prstClr val="black"/>
                </a:solidFill>
                <a:latin typeface="Barlow Condensed" panose="00000506000000000000" pitchFamily="2" charset="0"/>
              </a:rPr>
              <a:t>Sapeurs-pompiers professionnels reclassés : </a:t>
            </a:r>
          </a:p>
          <a:p>
            <a:pPr marL="514350" indent="-285750" algn="just">
              <a:lnSpc>
                <a:spcPct val="107000"/>
              </a:lnSpc>
              <a:spcAft>
                <a:spcPts val="800"/>
              </a:spcAft>
              <a:buFont typeface="Arial" panose="020B0604020202020204" pitchFamily="34" charset="0"/>
              <a:buChar char="•"/>
            </a:pPr>
            <a:r>
              <a:rPr lang="fr-FR" dirty="0">
                <a:solidFill>
                  <a:prstClr val="black"/>
                </a:solidFill>
                <a:latin typeface="Barlow Condensed" panose="00000506000000000000" pitchFamily="2" charset="0"/>
              </a:rPr>
              <a:t>Acte administratif prononçant l’affectation sur une affectation non opérationnelle ou un reclassement pour raison opérationnelle</a:t>
            </a:r>
            <a:r>
              <a:rPr lang="fr-FR" dirty="0" smtClean="0">
                <a:solidFill>
                  <a:prstClr val="black"/>
                </a:solidFill>
                <a:latin typeface="Barlow Condensed" panose="00000506000000000000" pitchFamily="2" charset="0"/>
              </a:rPr>
              <a:t>.</a:t>
            </a:r>
            <a:endParaRPr lang="fr-FR" dirty="0">
              <a:solidFill>
                <a:prstClr val="black"/>
              </a:solidFill>
            </a:endParaRPr>
          </a:p>
          <a:p>
            <a:pPr marL="228600" algn="just">
              <a:lnSpc>
                <a:spcPct val="107000"/>
              </a:lnSpc>
              <a:spcAft>
                <a:spcPts val="800"/>
              </a:spcAft>
            </a:pPr>
            <a:endParaRPr lang="fr-FR" dirty="0"/>
          </a:p>
          <a:p>
            <a:pPr marL="228600" algn="just">
              <a:lnSpc>
                <a:spcPct val="107000"/>
              </a:lnSpc>
              <a:spcAft>
                <a:spcPts val="800"/>
              </a:spcAft>
            </a:pPr>
            <a:endParaRPr lang="fr-FR" dirty="0">
              <a:latin typeface="Calisto MT" panose="02040603050505030304" pitchFamily="18"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endParaRPr>
          </a:p>
        </p:txBody>
      </p:sp>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214437" y="2167758"/>
            <a:ext cx="296053" cy="296053"/>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625501" y="98731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341" y="1555572"/>
            <a:ext cx="4795736" cy="4795736"/>
          </a:xfrm>
          <a:prstGeom prst="rect">
            <a:avLst/>
          </a:prstGeom>
        </p:spPr>
      </p:pic>
      <p:cxnSp>
        <p:nvCxnSpPr>
          <p:cNvPr id="8" name="Connecteur droit 7">
            <a:extLst>
              <a:ext uri="{FF2B5EF4-FFF2-40B4-BE49-F238E27FC236}">
                <a16:creationId xmlns:a16="http://schemas.microsoft.com/office/drawing/2014/main" id="{F40D4839-F9F3-F94C-9E35-720698E32093}"/>
              </a:ext>
            </a:extLst>
          </p:cNvPr>
          <p:cNvCxnSpPr>
            <a:cxnSpLocks/>
          </p:cNvCxnSpPr>
          <p:nvPr/>
        </p:nvCxnSpPr>
        <p:spPr>
          <a:xfrm>
            <a:off x="7400798" y="1762025"/>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14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Calcul de l’ETP et de l’ETR</a:t>
            </a:r>
            <a:endParaRPr lang="fr-FR" dirty="0"/>
          </a:p>
        </p:txBody>
      </p:sp>
      <p:sp>
        <p:nvSpPr>
          <p:cNvPr id="9" name="Espace réservé du texte 4"/>
          <p:cNvSpPr>
            <a:spLocks noGrp="1"/>
          </p:cNvSpPr>
          <p:nvPr>
            <p:ph type="body" sz="quarter" idx="15"/>
          </p:nvPr>
        </p:nvSpPr>
        <p:spPr>
          <a:xfrm>
            <a:off x="1214438" y="1555572"/>
            <a:ext cx="5560435" cy="4087581"/>
          </a:xfrm>
        </p:spPr>
        <p:txBody>
          <a:bodyPr/>
          <a:lstStyle/>
          <a:p>
            <a:pPr marL="228600" algn="just">
              <a:lnSpc>
                <a:spcPct val="107000"/>
              </a:lnSpc>
              <a:spcAft>
                <a:spcPts val="800"/>
              </a:spcAft>
            </a:pPr>
            <a:endParaRPr lang="fr-FR" dirty="0" smtClean="0">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ndParaRPr>
          </a:p>
          <a:p>
            <a:pPr marL="228600">
              <a:lnSpc>
                <a:spcPct val="107000"/>
              </a:lnSpc>
              <a:spcAft>
                <a:spcPts val="800"/>
              </a:spcAft>
            </a:pPr>
            <a:r>
              <a:rPr lang="fr-FR" sz="2000" dirty="0" smtClean="0">
                <a:latin typeface="Barlow Condensed" panose="00000506000000000000" pitchFamily="2" charset="0"/>
              </a:rPr>
              <a:t>	ETP : Equivalent </a:t>
            </a:r>
            <a:r>
              <a:rPr lang="fr-FR" sz="2000" dirty="0">
                <a:latin typeface="Barlow Condensed" panose="00000506000000000000" pitchFamily="2" charset="0"/>
              </a:rPr>
              <a:t>T</a:t>
            </a:r>
            <a:r>
              <a:rPr lang="fr-FR" sz="2000" dirty="0" smtClean="0">
                <a:latin typeface="Barlow Condensed" panose="00000506000000000000" pitchFamily="2" charset="0"/>
              </a:rPr>
              <a:t>emps </a:t>
            </a:r>
            <a:r>
              <a:rPr lang="fr-FR" sz="2000" dirty="0">
                <a:latin typeface="Barlow Condensed" panose="00000506000000000000" pitchFamily="2" charset="0"/>
              </a:rPr>
              <a:t>P</a:t>
            </a:r>
            <a:r>
              <a:rPr lang="fr-FR" sz="2000" dirty="0" smtClean="0">
                <a:latin typeface="Barlow Condensed" panose="00000506000000000000" pitchFamily="2" charset="0"/>
              </a:rPr>
              <a:t>lein </a:t>
            </a:r>
          </a:p>
          <a:p>
            <a:pPr marL="228600">
              <a:lnSpc>
                <a:spcPct val="107000"/>
              </a:lnSpc>
              <a:spcAft>
                <a:spcPts val="800"/>
              </a:spcAft>
            </a:pPr>
            <a:r>
              <a:rPr lang="fr-FR" sz="2000" dirty="0" smtClean="0">
                <a:latin typeface="Barlow Condensed" panose="00000506000000000000" pitchFamily="2" charset="0"/>
              </a:rPr>
              <a:t>	ETR : Effectif Total rémunéré</a:t>
            </a:r>
            <a:endParaRPr lang="fr-FR" sz="2000" dirty="0">
              <a:latin typeface="Barlow Condensed" panose="00000506000000000000" pitchFamily="2" charset="0"/>
            </a:endParaRPr>
          </a:p>
          <a:p>
            <a:pPr marL="228600" algn="just">
              <a:lnSpc>
                <a:spcPct val="107000"/>
              </a:lnSpc>
              <a:spcAft>
                <a:spcPts val="800"/>
              </a:spcAft>
            </a:pPr>
            <a:endParaRPr lang="fr-FR" sz="2000" dirty="0" smtClean="0">
              <a:latin typeface="Barlow Condensed" panose="00000506000000000000" pitchFamily="2" charset="0"/>
            </a:endParaRPr>
          </a:p>
          <a:p>
            <a:pPr marL="228600" algn="just">
              <a:lnSpc>
                <a:spcPct val="107000"/>
              </a:lnSpc>
              <a:spcAft>
                <a:spcPts val="800"/>
              </a:spcAft>
            </a:pPr>
            <a:r>
              <a:rPr lang="fr-FR" sz="2200" dirty="0" smtClean="0">
                <a:latin typeface="Barlow Condensed" panose="00000506000000000000" pitchFamily="2" charset="0"/>
              </a:rPr>
              <a:t>L’effectif </a:t>
            </a:r>
            <a:r>
              <a:rPr lang="fr-FR" sz="2200" dirty="0">
                <a:latin typeface="Barlow Condensed" panose="00000506000000000000" pitchFamily="2" charset="0"/>
              </a:rPr>
              <a:t>en équivalent temps plein (ETP) et </a:t>
            </a:r>
            <a:r>
              <a:rPr lang="fr-FR" sz="2200" dirty="0" smtClean="0">
                <a:latin typeface="Barlow Condensed" panose="00000506000000000000" pitchFamily="2" charset="0"/>
              </a:rPr>
              <a:t>l’effectif </a:t>
            </a:r>
            <a:r>
              <a:rPr lang="fr-FR" sz="2200" dirty="0">
                <a:latin typeface="Barlow Condensed" panose="00000506000000000000" pitchFamily="2" charset="0"/>
              </a:rPr>
              <a:t>total rémunéré (ETR) </a:t>
            </a:r>
            <a:r>
              <a:rPr lang="fr-FR" sz="2200" dirty="0" smtClean="0">
                <a:latin typeface="Barlow Condensed" panose="00000506000000000000" pitchFamily="2" charset="0"/>
              </a:rPr>
              <a:t>sont </a:t>
            </a:r>
            <a:r>
              <a:rPr lang="fr-FR" sz="2200" b="1" dirty="0" smtClean="0">
                <a:latin typeface="Barlow Condensed" panose="00000506000000000000" pitchFamily="2" charset="0"/>
              </a:rPr>
              <a:t>calculés </a:t>
            </a:r>
            <a:r>
              <a:rPr lang="fr-FR" sz="2200" b="1" dirty="0">
                <a:latin typeface="Barlow Condensed" panose="00000506000000000000" pitchFamily="2" charset="0"/>
              </a:rPr>
              <a:t>pour les agents présents au 31 décembre de l'année </a:t>
            </a:r>
            <a:r>
              <a:rPr lang="fr-FR" sz="2200" b="1" dirty="0" smtClean="0">
                <a:latin typeface="Barlow Condensed" panose="00000506000000000000" pitchFamily="2" charset="0"/>
              </a:rPr>
              <a:t>N-1.</a:t>
            </a:r>
            <a:endParaRPr lang="fr-FR" sz="2200" dirty="0">
              <a:latin typeface="Barlow Condensed" panose="00000506000000000000" pitchFamily="2" charset="0"/>
            </a:endParaRPr>
          </a:p>
          <a:p>
            <a:pPr marL="514350" indent="-285750" algn="just">
              <a:lnSpc>
                <a:spcPct val="107000"/>
              </a:lnSpc>
              <a:spcAft>
                <a:spcPts val="800"/>
              </a:spcAft>
              <a:buFontTx/>
              <a:buChar char="-"/>
            </a:pPr>
            <a:endParaRPr lang="fr-FR" dirty="0">
              <a:solidFill>
                <a:prstClr val="black"/>
              </a:solidFill>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latin typeface="Barlow Condensed" panose="00000506000000000000" pitchFamily="2" charset="0"/>
            </a:endParaRPr>
          </a:p>
        </p:txBody>
      </p:sp>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766467" y="2716433"/>
            <a:ext cx="296053" cy="296053"/>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766467" y="3196458"/>
            <a:ext cx="296053" cy="296053"/>
          </a:xfrm>
          <a:prstGeom prst="rect">
            <a:avLst/>
          </a:prstGeom>
        </p:spPr>
      </p:pic>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594506" y="98249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40D4839-F9F3-F94C-9E35-720698E32093}"/>
              </a:ext>
            </a:extLst>
          </p:cNvPr>
          <p:cNvCxnSpPr>
            <a:cxnSpLocks/>
          </p:cNvCxnSpPr>
          <p:nvPr/>
        </p:nvCxnSpPr>
        <p:spPr>
          <a:xfrm>
            <a:off x="7392691" y="60443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559" y="983072"/>
            <a:ext cx="4590466" cy="4426772"/>
          </a:xfrm>
          <a:prstGeom prst="rect">
            <a:avLst/>
          </a:prstGeom>
        </p:spPr>
      </p:pic>
    </p:spTree>
    <p:extLst>
      <p:ext uri="{BB962C8B-B14F-4D97-AF65-F5344CB8AC3E}">
        <p14:creationId xmlns:p14="http://schemas.microsoft.com/office/powerpoint/2010/main" val="382321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Calcul de l’Equivalent Temps Plein</a:t>
            </a:r>
            <a:endParaRPr lang="fr-FR" dirty="0"/>
          </a:p>
        </p:txBody>
      </p:sp>
      <p:sp>
        <p:nvSpPr>
          <p:cNvPr id="9" name="Espace réservé du texte 4"/>
          <p:cNvSpPr>
            <a:spLocks noGrp="1"/>
          </p:cNvSpPr>
          <p:nvPr>
            <p:ph type="body" sz="quarter" idx="15"/>
          </p:nvPr>
        </p:nvSpPr>
        <p:spPr>
          <a:xfrm>
            <a:off x="1214436" y="1698447"/>
            <a:ext cx="5698982" cy="4087581"/>
          </a:xfrm>
        </p:spPr>
        <p:txBody>
          <a:bodyPr/>
          <a:lstStyle/>
          <a:p>
            <a:pPr marL="228600" algn="just">
              <a:lnSpc>
                <a:spcPct val="107000"/>
              </a:lnSpc>
              <a:spcAft>
                <a:spcPts val="800"/>
              </a:spcAft>
            </a:pPr>
            <a:r>
              <a:rPr lang="fr-FR" sz="2400" b="1" dirty="0" smtClean="0">
                <a:solidFill>
                  <a:srgbClr val="D21D5A"/>
                </a:solidFill>
                <a:latin typeface="Barlow Condensed" panose="00000506000000000000" pitchFamily="2" charset="0"/>
              </a:rPr>
              <a:t>Définition de l’INSEE :</a:t>
            </a:r>
            <a:endParaRPr lang="fr-FR" sz="2400" b="1" dirty="0">
              <a:solidFill>
                <a:srgbClr val="D21D5A"/>
              </a:solidFill>
              <a:latin typeface="Barlow Condensed" panose="00000506000000000000" pitchFamily="2" charset="0"/>
            </a:endParaRPr>
          </a:p>
          <a:p>
            <a:pPr marL="228600" algn="just">
              <a:lnSpc>
                <a:spcPct val="107000"/>
              </a:lnSpc>
              <a:spcAft>
                <a:spcPts val="800"/>
              </a:spcAft>
            </a:pPr>
            <a:r>
              <a:rPr lang="fr-FR" sz="2400" dirty="0" smtClean="0">
                <a:latin typeface="Barlow Condensed" panose="00000506000000000000" pitchFamily="2" charset="0"/>
              </a:rPr>
              <a:t>C’est le nombre d’heures travaillées divisé par la moyenne annuelle des heure travaillées dans des emplois à plein temps sur le territoire économique. </a:t>
            </a:r>
          </a:p>
          <a:p>
            <a:pPr marL="228600" algn="just">
              <a:lnSpc>
                <a:spcPct val="107000"/>
              </a:lnSpc>
              <a:spcAft>
                <a:spcPts val="800"/>
              </a:spcAft>
            </a:pPr>
            <a:endParaRPr lang="fr-FR" sz="2400" b="1" dirty="0">
              <a:solidFill>
                <a:srgbClr val="CC0066"/>
              </a:solidFill>
              <a:latin typeface="Barlow Condensed" panose="00000506000000000000" pitchFamily="2" charset="0"/>
            </a:endParaRPr>
          </a:p>
          <a:p>
            <a:pPr marL="228600" algn="just">
              <a:lnSpc>
                <a:spcPct val="107000"/>
              </a:lnSpc>
              <a:spcAft>
                <a:spcPts val="800"/>
              </a:spcAft>
            </a:pPr>
            <a:r>
              <a:rPr lang="fr-FR" sz="2800" b="1" dirty="0" smtClean="0">
                <a:solidFill>
                  <a:srgbClr val="CC0066"/>
                </a:solidFill>
                <a:latin typeface="Barlow Condensed" panose="00000506000000000000" pitchFamily="2" charset="0"/>
              </a:rPr>
              <a:t> 1 personne à temps plein = 1 ETP</a:t>
            </a:r>
            <a:endParaRPr lang="fr-FR" sz="2800" b="1" dirty="0">
              <a:solidFill>
                <a:srgbClr val="CC0066"/>
              </a:solidFill>
              <a:latin typeface="Barlow Condensed" panose="00000506000000000000" pitchFamily="2" charset="0"/>
            </a:endParaRPr>
          </a:p>
          <a:p>
            <a:pPr marL="514350" indent="-285750" algn="just">
              <a:lnSpc>
                <a:spcPct val="107000"/>
              </a:lnSpc>
              <a:spcAft>
                <a:spcPts val="800"/>
              </a:spcAft>
              <a:buFontTx/>
              <a:buChar char="-"/>
            </a:pPr>
            <a:endParaRPr lang="fr-FR" sz="2400" dirty="0" smtClean="0">
              <a:latin typeface="Barlow Condensed" panose="00000506000000000000" pitchFamily="2" charset="0"/>
            </a:endParaRPr>
          </a:p>
          <a:p>
            <a:pPr marL="514350" indent="-285750" algn="just">
              <a:lnSpc>
                <a:spcPct val="107000"/>
              </a:lnSpc>
              <a:spcAft>
                <a:spcPts val="800"/>
              </a:spcAft>
              <a:buFontTx/>
              <a:buChar char="-"/>
            </a:pPr>
            <a:endParaRPr lang="fr-FR" sz="2400" dirty="0">
              <a:latin typeface="Barlow Condensed" panose="00000506000000000000" pitchFamily="2" charset="0"/>
            </a:endParaRPr>
          </a:p>
          <a:p>
            <a:pPr marL="514350" indent="-285750" algn="just">
              <a:lnSpc>
                <a:spcPct val="107000"/>
              </a:lnSpc>
              <a:spcAft>
                <a:spcPts val="800"/>
              </a:spcAft>
              <a:buFontTx/>
              <a:buChar char="-"/>
            </a:pPr>
            <a:endParaRPr lang="fr-FR" sz="2400" dirty="0" smtClean="0">
              <a:latin typeface="Barlow Condensed" panose="00000506000000000000" pitchFamily="2" charset="0"/>
            </a:endParaRPr>
          </a:p>
          <a:p>
            <a:pPr marL="514350" indent="-285750" algn="just">
              <a:lnSpc>
                <a:spcPct val="107000"/>
              </a:lnSpc>
              <a:spcAft>
                <a:spcPts val="800"/>
              </a:spcAft>
              <a:buFontTx/>
              <a:buChar char="-"/>
            </a:pPr>
            <a:endParaRPr lang="fr-FR" sz="24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a:solidFill>
                <a:prstClr val="black"/>
              </a:solidFill>
              <a:latin typeface="Barlow Condensed" panose="00000506000000000000" pitchFamily="2" charset="0"/>
            </a:endParaRPr>
          </a:p>
          <a:p>
            <a:pPr marL="228600" algn="just">
              <a:lnSpc>
                <a:spcPct val="107000"/>
              </a:lnSpc>
              <a:spcAft>
                <a:spcPts val="800"/>
              </a:spcAft>
            </a:pPr>
            <a:endParaRPr lang="fr-FR" sz="2000" dirty="0">
              <a:latin typeface="Barlow Condensed" panose="00000506000000000000" pitchFamily="2" charset="0"/>
            </a:endParaRPr>
          </a:p>
          <a:p>
            <a:pPr marL="228600" algn="just">
              <a:lnSpc>
                <a:spcPct val="107000"/>
              </a:lnSpc>
              <a:spcAft>
                <a:spcPts val="800"/>
              </a:spcAft>
            </a:pPr>
            <a:endParaRPr lang="fr-FR" sz="2000"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sz="2000" dirty="0">
              <a:solidFill>
                <a:prstClr val="black"/>
              </a:solidFill>
              <a:latin typeface="Barlow Condensed" panose="00000506000000000000" pitchFamily="2" charset="0"/>
            </a:endParaRPr>
          </a:p>
        </p:txBody>
      </p:sp>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9" y="1784060"/>
            <a:ext cx="296053" cy="296053"/>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625500" y="1001949"/>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445" y="1439694"/>
            <a:ext cx="4182894" cy="4182894"/>
          </a:xfrm>
          <a:prstGeom prst="rect">
            <a:avLst/>
          </a:prstGeom>
        </p:spPr>
      </p:pic>
      <p:cxnSp>
        <p:nvCxnSpPr>
          <p:cNvPr id="8" name="Connecteur droit 7">
            <a:extLst>
              <a:ext uri="{FF2B5EF4-FFF2-40B4-BE49-F238E27FC236}">
                <a16:creationId xmlns:a16="http://schemas.microsoft.com/office/drawing/2014/main" id="{F40D4839-F9F3-F94C-9E35-720698E32093}"/>
              </a:ext>
            </a:extLst>
          </p:cNvPr>
          <p:cNvCxnSpPr>
            <a:cxnSpLocks/>
          </p:cNvCxnSpPr>
          <p:nvPr/>
        </p:nvCxnSpPr>
        <p:spPr>
          <a:xfrm>
            <a:off x="7369762" y="1051906"/>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64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Calcul de l’Equivalent Temps Plein</a:t>
            </a:r>
            <a:endParaRPr lang="fr-FR" dirty="0"/>
          </a:p>
        </p:txBody>
      </p:sp>
      <p:sp>
        <p:nvSpPr>
          <p:cNvPr id="9" name="Espace réservé du texte 4"/>
          <p:cNvSpPr>
            <a:spLocks noGrp="1"/>
          </p:cNvSpPr>
          <p:nvPr>
            <p:ph type="body" sz="quarter" idx="15"/>
          </p:nvPr>
        </p:nvSpPr>
        <p:spPr>
          <a:xfrm>
            <a:off x="1214435" y="1452096"/>
            <a:ext cx="6239309" cy="4087581"/>
          </a:xfrm>
        </p:spPr>
        <p:txBody>
          <a:bodyPr/>
          <a:lstStyle/>
          <a:p>
            <a:pPr marL="228600" algn="just">
              <a:lnSpc>
                <a:spcPct val="107000"/>
              </a:lnSpc>
              <a:spcAft>
                <a:spcPts val="800"/>
              </a:spcAft>
            </a:pPr>
            <a:r>
              <a:rPr lang="fr-FR" sz="2000" b="1" dirty="0" smtClean="0">
                <a:solidFill>
                  <a:srgbClr val="D21D5A"/>
                </a:solidFill>
                <a:latin typeface="Barlow Condensed" panose="00000506000000000000" pitchFamily="2" charset="0"/>
              </a:rPr>
              <a:t>Exemple agents </a:t>
            </a:r>
            <a:r>
              <a:rPr lang="fr-FR" sz="2000" b="1" dirty="0">
                <a:solidFill>
                  <a:srgbClr val="D21D5A"/>
                </a:solidFill>
                <a:latin typeface="Barlow Condensed" panose="00000506000000000000" pitchFamily="2" charset="0"/>
              </a:rPr>
              <a:t>à temps partiel </a:t>
            </a:r>
            <a:r>
              <a:rPr lang="fr-FR" sz="2000" dirty="0">
                <a:solidFill>
                  <a:srgbClr val="D21D5A"/>
                </a:solidFill>
                <a:latin typeface="Barlow Condensed" panose="00000506000000000000" pitchFamily="2" charset="0"/>
              </a:rPr>
              <a:t>: </a:t>
            </a:r>
            <a:endParaRPr lang="fr-FR" sz="2000" dirty="0" smtClean="0">
              <a:solidFill>
                <a:srgbClr val="D21D5A"/>
              </a:solidFill>
              <a:latin typeface="Barlow Condensed" panose="00000506000000000000" pitchFamily="2" charset="0"/>
            </a:endParaRPr>
          </a:p>
          <a:p>
            <a:pPr algn="just">
              <a:lnSpc>
                <a:spcPct val="107000"/>
              </a:lnSpc>
              <a:spcAft>
                <a:spcPts val="0"/>
              </a:spcAft>
            </a:pPr>
            <a:r>
              <a:rPr lang="fr-FR" i="1" dirty="0" smtClean="0">
                <a:solidFill>
                  <a:schemeClr val="bg2">
                    <a:lumMod val="50000"/>
                  </a:schemeClr>
                </a:solidFill>
                <a:latin typeface="Barlow Condensed" panose="00000506000000000000" pitchFamily="2" charset="0"/>
              </a:rPr>
              <a:t>Au </a:t>
            </a:r>
            <a:r>
              <a:rPr lang="fr-FR" i="1" dirty="0">
                <a:solidFill>
                  <a:schemeClr val="bg2">
                    <a:lumMod val="50000"/>
                  </a:schemeClr>
                </a:solidFill>
                <a:latin typeface="Barlow Condensed" panose="00000506000000000000" pitchFamily="2" charset="0"/>
              </a:rPr>
              <a:t>31 décembre de l’année N-1, vous rémunérez 20 agents à temps plein, 2 agents travaillant à 80 %, 1 agent à 75 %, et 2 agents à 60 %.             </a:t>
            </a:r>
          </a:p>
          <a:p>
            <a:pPr algn="just">
              <a:lnSpc>
                <a:spcPct val="107000"/>
              </a:lnSpc>
              <a:spcAft>
                <a:spcPts val="0"/>
              </a:spcAft>
            </a:pPr>
            <a:r>
              <a:rPr lang="fr-FR" i="1" dirty="0">
                <a:solidFill>
                  <a:schemeClr val="bg2">
                    <a:lumMod val="50000"/>
                  </a:schemeClr>
                </a:solidFill>
                <a:latin typeface="Barlow Condensed" panose="00000506000000000000" pitchFamily="2" charset="0"/>
              </a:rPr>
              <a:t>Effectif en nombre de personnes physiques : 25 agents</a:t>
            </a:r>
          </a:p>
          <a:p>
            <a:pPr algn="just">
              <a:lnSpc>
                <a:spcPct val="107000"/>
              </a:lnSpc>
              <a:spcAft>
                <a:spcPts val="0"/>
              </a:spcAft>
            </a:pPr>
            <a:r>
              <a:rPr lang="fr-FR" i="1" dirty="0">
                <a:solidFill>
                  <a:schemeClr val="bg2">
                    <a:lumMod val="50000"/>
                  </a:schemeClr>
                </a:solidFill>
                <a:latin typeface="Barlow Condensed" panose="00000506000000000000" pitchFamily="2" charset="0"/>
              </a:rPr>
              <a:t>Effectif en équivalent temps plein : (20 x1) + (2 x 0,8) + (1 x 0,75) + (2 x 0,6) = </a:t>
            </a:r>
            <a:r>
              <a:rPr lang="fr-FR" b="1" dirty="0">
                <a:solidFill>
                  <a:srgbClr val="CC0066"/>
                </a:solidFill>
                <a:latin typeface="Barlow Condensed" panose="00000506000000000000" pitchFamily="2" charset="0"/>
              </a:rPr>
              <a:t>23,55 </a:t>
            </a:r>
            <a:r>
              <a:rPr lang="fr-FR" b="1" dirty="0" smtClean="0">
                <a:solidFill>
                  <a:srgbClr val="CC0066"/>
                </a:solidFill>
                <a:latin typeface="Barlow Condensed" panose="00000506000000000000" pitchFamily="2" charset="0"/>
              </a:rPr>
              <a:t>ETP</a:t>
            </a:r>
          </a:p>
          <a:p>
            <a:pPr algn="ctr">
              <a:lnSpc>
                <a:spcPct val="107000"/>
              </a:lnSpc>
              <a:spcAft>
                <a:spcPts val="0"/>
              </a:spcAft>
            </a:pPr>
            <a:r>
              <a:rPr lang="fr-FR" sz="2000" b="1" dirty="0" smtClean="0">
                <a:latin typeface="Barlow Condensed" panose="00000506000000000000" pitchFamily="2" charset="0"/>
              </a:rPr>
              <a:t>Ou</a:t>
            </a:r>
          </a:p>
          <a:p>
            <a:pPr algn="just"/>
            <a:r>
              <a:rPr lang="fr-FR" i="1" dirty="0" smtClean="0">
                <a:solidFill>
                  <a:schemeClr val="bg2">
                    <a:lumMod val="50000"/>
                  </a:schemeClr>
                </a:solidFill>
                <a:latin typeface="Barlow Condensed" panose="00000506000000000000" pitchFamily="2" charset="0"/>
              </a:rPr>
              <a:t>Au 31 </a:t>
            </a:r>
            <a:r>
              <a:rPr lang="fr-FR" i="1" dirty="0">
                <a:solidFill>
                  <a:schemeClr val="bg2">
                    <a:lumMod val="50000"/>
                  </a:schemeClr>
                </a:solidFill>
                <a:latin typeface="Barlow Condensed" panose="00000506000000000000" pitchFamily="2" charset="0"/>
              </a:rPr>
              <a:t>décembre de l’année N-1, 1 agent à temps non complet de 18 heures, 1 de 24 heures, 1 de 32 heures.</a:t>
            </a:r>
          </a:p>
          <a:p>
            <a:pPr algn="just"/>
            <a:r>
              <a:rPr lang="fr-FR" i="1" dirty="0">
                <a:solidFill>
                  <a:schemeClr val="bg2">
                    <a:lumMod val="50000"/>
                  </a:schemeClr>
                </a:solidFill>
                <a:latin typeface="Barlow Condensed" panose="00000506000000000000" pitchFamily="2" charset="0"/>
              </a:rPr>
              <a:t>Effectif en nombre de personnes physiques : </a:t>
            </a:r>
            <a:r>
              <a:rPr lang="fr-FR" i="1" dirty="0" smtClean="0">
                <a:solidFill>
                  <a:schemeClr val="bg2">
                    <a:lumMod val="50000"/>
                  </a:schemeClr>
                </a:solidFill>
                <a:latin typeface="Barlow Condensed" panose="00000506000000000000" pitchFamily="2" charset="0"/>
              </a:rPr>
              <a:t>3 agents</a:t>
            </a:r>
            <a:endParaRPr lang="fr-FR" i="1" dirty="0">
              <a:solidFill>
                <a:schemeClr val="bg2">
                  <a:lumMod val="50000"/>
                </a:schemeClr>
              </a:solidFill>
              <a:latin typeface="Barlow Condensed" panose="00000506000000000000" pitchFamily="2" charset="0"/>
            </a:endParaRPr>
          </a:p>
          <a:p>
            <a:pPr algn="just"/>
            <a:r>
              <a:rPr lang="fr-FR" i="1" dirty="0">
                <a:solidFill>
                  <a:schemeClr val="bg2">
                    <a:lumMod val="50000"/>
                  </a:schemeClr>
                </a:solidFill>
                <a:latin typeface="Barlow Condensed" panose="00000506000000000000" pitchFamily="2" charset="0"/>
              </a:rPr>
              <a:t>Effectif en équivalent temps plein : (18 + 24 + 32) /35 = </a:t>
            </a:r>
            <a:r>
              <a:rPr lang="fr-FR" b="1" dirty="0">
                <a:solidFill>
                  <a:srgbClr val="CC0066"/>
                </a:solidFill>
                <a:latin typeface="Barlow Condensed" panose="00000506000000000000" pitchFamily="2" charset="0"/>
              </a:rPr>
              <a:t>2,1 ETP</a:t>
            </a:r>
          </a:p>
          <a:p>
            <a:pPr algn="just">
              <a:lnSpc>
                <a:spcPct val="107000"/>
              </a:lnSpc>
              <a:spcAft>
                <a:spcPts val="0"/>
              </a:spcAft>
            </a:pPr>
            <a:endParaRPr lang="fr-FR" sz="2000" dirty="0">
              <a:solidFill>
                <a:srgbClr val="CC0066"/>
              </a:solidFill>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dirty="0">
              <a:solidFill>
                <a:prstClr val="black"/>
              </a:solidFill>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latin typeface="Barlow Condensed" panose="00000506000000000000" pitchFamily="2" charset="0"/>
            </a:endParaRPr>
          </a:p>
        </p:txBody>
      </p:sp>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8" y="1576788"/>
            <a:ext cx="296053" cy="296053"/>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625499" y="972766"/>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771" y="1550280"/>
            <a:ext cx="4182894" cy="4182894"/>
          </a:xfrm>
          <a:prstGeom prst="rect">
            <a:avLst/>
          </a:prstGeom>
        </p:spPr>
      </p:pic>
      <p:cxnSp>
        <p:nvCxnSpPr>
          <p:cNvPr id="10" name="Connecteur droit 9">
            <a:extLst>
              <a:ext uri="{FF2B5EF4-FFF2-40B4-BE49-F238E27FC236}">
                <a16:creationId xmlns:a16="http://schemas.microsoft.com/office/drawing/2014/main" id="{F40D4839-F9F3-F94C-9E35-720698E32093}"/>
              </a:ext>
            </a:extLst>
          </p:cNvPr>
          <p:cNvCxnSpPr>
            <a:cxnSpLocks/>
          </p:cNvCxnSpPr>
          <p:nvPr/>
        </p:nvCxnSpPr>
        <p:spPr>
          <a:xfrm>
            <a:off x="7910088" y="1162492"/>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86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Calcul de l’Effectif Total Rémunéré</a:t>
            </a:r>
            <a:endParaRPr lang="fr-FR" dirty="0"/>
          </a:p>
        </p:txBody>
      </p:sp>
      <p:sp>
        <p:nvSpPr>
          <p:cNvPr id="9" name="Espace réservé du texte 4"/>
          <p:cNvSpPr>
            <a:spLocks noGrp="1"/>
          </p:cNvSpPr>
          <p:nvPr>
            <p:ph type="body" sz="quarter" idx="15"/>
          </p:nvPr>
        </p:nvSpPr>
        <p:spPr>
          <a:xfrm>
            <a:off x="1362462" y="1798460"/>
            <a:ext cx="5620229" cy="4087581"/>
          </a:xfrm>
        </p:spPr>
        <p:txBody>
          <a:bodyPr/>
          <a:lstStyle/>
          <a:p>
            <a:pPr algn="just">
              <a:lnSpc>
                <a:spcPct val="107000"/>
              </a:lnSpc>
              <a:spcAft>
                <a:spcPts val="0"/>
              </a:spcAft>
            </a:pPr>
            <a:r>
              <a:rPr lang="fr-FR" sz="2000" dirty="0" smtClean="0">
                <a:solidFill>
                  <a:srgbClr val="D21D5A"/>
                </a:solidFill>
                <a:latin typeface="Barlow Condensed" panose="00000506000000000000" pitchFamily="2" charset="0"/>
              </a:rPr>
              <a:t>  </a:t>
            </a:r>
            <a:r>
              <a:rPr lang="fr-FR" sz="2000" b="1" dirty="0" smtClean="0">
                <a:solidFill>
                  <a:srgbClr val="D21D5A"/>
                </a:solidFill>
                <a:latin typeface="Barlow Condensed" panose="00000506000000000000" pitchFamily="2" charset="0"/>
              </a:rPr>
              <a:t>C’est l’effectif </a:t>
            </a:r>
            <a:r>
              <a:rPr lang="fr-FR" sz="2000" b="1" dirty="0">
                <a:solidFill>
                  <a:srgbClr val="D21D5A"/>
                </a:solidFill>
                <a:latin typeface="Barlow Condensed" panose="00000506000000000000" pitchFamily="2" charset="0"/>
              </a:rPr>
              <a:t>en nombre de personnes </a:t>
            </a:r>
            <a:r>
              <a:rPr lang="fr-FR" sz="2000" b="1" dirty="0" smtClean="0">
                <a:solidFill>
                  <a:srgbClr val="D21D5A"/>
                </a:solidFill>
                <a:latin typeface="Barlow Condensed" panose="00000506000000000000" pitchFamily="2" charset="0"/>
              </a:rPr>
              <a:t>physiques.</a:t>
            </a:r>
            <a:endParaRPr lang="fr-FR" sz="2000" b="1" dirty="0">
              <a:solidFill>
                <a:srgbClr val="D21D5A"/>
              </a:solidFill>
              <a:latin typeface="Barlow Condensed" panose="00000506000000000000" pitchFamily="2" charset="0"/>
            </a:endParaRPr>
          </a:p>
          <a:p>
            <a:pPr algn="just">
              <a:lnSpc>
                <a:spcPct val="107000"/>
              </a:lnSpc>
              <a:spcAft>
                <a:spcPts val="0"/>
              </a:spcAft>
            </a:pPr>
            <a:endParaRPr lang="fr-FR" sz="2000" b="1" u="sng" dirty="0" smtClean="0">
              <a:latin typeface="Barlow Condensed" panose="00000506000000000000" pitchFamily="2" charset="0"/>
            </a:endParaRPr>
          </a:p>
          <a:p>
            <a:pPr algn="just">
              <a:lnSpc>
                <a:spcPct val="107000"/>
              </a:lnSpc>
              <a:spcAft>
                <a:spcPts val="0"/>
              </a:spcAft>
            </a:pPr>
            <a:r>
              <a:rPr lang="fr-FR" sz="2000" b="1" u="sng" dirty="0" smtClean="0">
                <a:latin typeface="Barlow Condensed" panose="00000506000000000000" pitchFamily="2" charset="0"/>
              </a:rPr>
              <a:t>Exemple :</a:t>
            </a:r>
          </a:p>
          <a:p>
            <a:pPr algn="just"/>
            <a:r>
              <a:rPr lang="fr-FR" i="1" dirty="0">
                <a:solidFill>
                  <a:schemeClr val="bg2">
                    <a:lumMod val="50000"/>
                  </a:schemeClr>
                </a:solidFill>
                <a:latin typeface="Barlow Condensed" panose="00000506000000000000" pitchFamily="2" charset="0"/>
              </a:rPr>
              <a:t>Vous rémunérez, au 31 décembre de l’année N-1, </a:t>
            </a:r>
            <a:r>
              <a:rPr lang="fr-FR" i="1" dirty="0" smtClean="0">
                <a:solidFill>
                  <a:schemeClr val="bg2">
                    <a:lumMod val="50000"/>
                  </a:schemeClr>
                </a:solidFill>
                <a:latin typeface="Barlow Condensed" panose="00000506000000000000" pitchFamily="2" charset="0"/>
              </a:rPr>
              <a:t>1 </a:t>
            </a:r>
            <a:r>
              <a:rPr lang="fr-FR" i="1" dirty="0">
                <a:solidFill>
                  <a:schemeClr val="bg2">
                    <a:lumMod val="50000"/>
                  </a:schemeClr>
                </a:solidFill>
                <a:latin typeface="Barlow Condensed" panose="00000506000000000000" pitchFamily="2" charset="0"/>
              </a:rPr>
              <a:t>agent rémunéré à 50 </a:t>
            </a:r>
            <a:r>
              <a:rPr lang="fr-FR" i="1" dirty="0" smtClean="0">
                <a:solidFill>
                  <a:schemeClr val="bg2">
                    <a:lumMod val="50000"/>
                  </a:schemeClr>
                </a:solidFill>
                <a:latin typeface="Barlow Condensed" panose="00000506000000000000" pitchFamily="2" charset="0"/>
              </a:rPr>
              <a:t>%.</a:t>
            </a:r>
            <a:endParaRPr lang="fr-FR" i="1" dirty="0">
              <a:solidFill>
                <a:schemeClr val="bg2">
                  <a:lumMod val="50000"/>
                </a:schemeClr>
              </a:solidFill>
              <a:latin typeface="Barlow Condensed" panose="00000506000000000000" pitchFamily="2" charset="0"/>
            </a:endParaRPr>
          </a:p>
          <a:p>
            <a:pPr algn="just"/>
            <a:r>
              <a:rPr lang="fr-FR" i="1" dirty="0">
                <a:solidFill>
                  <a:schemeClr val="bg2">
                    <a:lumMod val="50000"/>
                  </a:schemeClr>
                </a:solidFill>
                <a:latin typeface="Barlow Condensed" panose="00000506000000000000" pitchFamily="2" charset="0"/>
              </a:rPr>
              <a:t>Effectif en nombre de personnes physiques </a:t>
            </a:r>
            <a:r>
              <a:rPr lang="fr-FR" i="1" dirty="0" smtClean="0">
                <a:solidFill>
                  <a:schemeClr val="bg2">
                    <a:lumMod val="50000"/>
                  </a:schemeClr>
                </a:solidFill>
                <a:latin typeface="Barlow Condensed" panose="00000506000000000000" pitchFamily="2" charset="0"/>
              </a:rPr>
              <a:t>= </a:t>
            </a:r>
            <a:r>
              <a:rPr lang="fr-FR" b="1" i="1" dirty="0" smtClean="0">
                <a:solidFill>
                  <a:srgbClr val="A80054"/>
                </a:solidFill>
                <a:latin typeface="Barlow Condensed" panose="00000506000000000000" pitchFamily="2" charset="0"/>
              </a:rPr>
              <a:t>ETR : </a:t>
            </a:r>
            <a:r>
              <a:rPr lang="fr-FR" b="1" i="1" dirty="0">
                <a:solidFill>
                  <a:srgbClr val="A80054"/>
                </a:solidFill>
                <a:latin typeface="Barlow Condensed" panose="00000506000000000000" pitchFamily="2" charset="0"/>
              </a:rPr>
              <a:t>1 agent</a:t>
            </a:r>
          </a:p>
          <a:p>
            <a:pPr algn="just"/>
            <a:r>
              <a:rPr lang="fr-FR" i="1" dirty="0">
                <a:solidFill>
                  <a:schemeClr val="bg2">
                    <a:lumMod val="50000"/>
                  </a:schemeClr>
                </a:solidFill>
                <a:latin typeface="Barlow Condensed" panose="00000506000000000000" pitchFamily="2" charset="0"/>
              </a:rPr>
              <a:t>Effectif en équivalent temps plein : </a:t>
            </a:r>
            <a:r>
              <a:rPr lang="fr-FR" i="1" dirty="0" smtClean="0">
                <a:solidFill>
                  <a:schemeClr val="bg2">
                    <a:lumMod val="50000"/>
                  </a:schemeClr>
                </a:solidFill>
                <a:latin typeface="Barlow Condensed" panose="00000506000000000000" pitchFamily="2" charset="0"/>
              </a:rPr>
              <a:t>1x0,5 </a:t>
            </a:r>
            <a:r>
              <a:rPr lang="fr-FR" i="1" dirty="0">
                <a:solidFill>
                  <a:schemeClr val="bg2">
                    <a:lumMod val="50000"/>
                  </a:schemeClr>
                </a:solidFill>
                <a:latin typeface="Barlow Condensed" panose="00000506000000000000" pitchFamily="2" charset="0"/>
              </a:rPr>
              <a:t>= </a:t>
            </a:r>
            <a:r>
              <a:rPr lang="fr-FR" i="1" dirty="0" smtClean="0">
                <a:solidFill>
                  <a:schemeClr val="bg2">
                    <a:lumMod val="50000"/>
                  </a:schemeClr>
                </a:solidFill>
                <a:latin typeface="Barlow Condensed" panose="00000506000000000000" pitchFamily="2" charset="0"/>
              </a:rPr>
              <a:t>0,5 ETP</a:t>
            </a:r>
          </a:p>
          <a:p>
            <a:pPr algn="just"/>
            <a:endParaRPr lang="fr-FR" dirty="0">
              <a:latin typeface="Barlow Condensed" panose="00000506000000000000" pitchFamily="2" charset="0"/>
            </a:endParaRPr>
          </a:p>
          <a:p>
            <a:pPr algn="just"/>
            <a:r>
              <a:rPr lang="fr-FR" sz="2000" dirty="0" smtClean="0">
                <a:latin typeface="Barlow Condensed" panose="00000506000000000000" pitchFamily="2" charset="0"/>
              </a:rPr>
              <a:t>Cet effectif est utilisé </a:t>
            </a:r>
            <a:r>
              <a:rPr lang="fr-FR" sz="2000" b="1" dirty="0" smtClean="0">
                <a:latin typeface="Barlow Condensed" panose="00000506000000000000" pitchFamily="2" charset="0"/>
              </a:rPr>
              <a:t>pour déterminer le taux d’emploi </a:t>
            </a:r>
            <a:r>
              <a:rPr lang="fr-FR" sz="2000" dirty="0" smtClean="0">
                <a:latin typeface="Barlow Condensed" panose="00000506000000000000" pitchFamily="2" charset="0"/>
              </a:rPr>
              <a:t>des travailleurs handicapés au sein de votre organisme.</a:t>
            </a:r>
            <a:endParaRPr lang="fr-FR" sz="2000" dirty="0">
              <a:latin typeface="Barlow Condensed" panose="00000506000000000000" pitchFamily="2" charset="0"/>
            </a:endParaRPr>
          </a:p>
          <a:p>
            <a:pPr algn="just">
              <a:lnSpc>
                <a:spcPct val="107000"/>
              </a:lnSpc>
              <a:spcAft>
                <a:spcPts val="0"/>
              </a:spcAft>
            </a:pPr>
            <a:endParaRPr lang="fr-FR" sz="2000" dirty="0">
              <a:solidFill>
                <a:srgbClr val="CC0066"/>
              </a:solidFill>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dirty="0">
              <a:solidFill>
                <a:prstClr val="black"/>
              </a:solidFill>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latin typeface="Barlow Condensed" panose="00000506000000000000" pitchFamily="2" charset="0"/>
            </a:endParaRPr>
          </a:p>
        </p:txBody>
      </p:sp>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9" y="1844708"/>
            <a:ext cx="296053" cy="296053"/>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576569" y="1001949"/>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445" y="1439694"/>
            <a:ext cx="4182894" cy="4182894"/>
          </a:xfrm>
          <a:prstGeom prst="rect">
            <a:avLst/>
          </a:prstGeom>
        </p:spPr>
      </p:pic>
      <p:cxnSp>
        <p:nvCxnSpPr>
          <p:cNvPr id="10" name="Connecteur droit 9">
            <a:extLst>
              <a:ext uri="{FF2B5EF4-FFF2-40B4-BE49-F238E27FC236}">
                <a16:creationId xmlns:a16="http://schemas.microsoft.com/office/drawing/2014/main" id="{F40D4839-F9F3-F94C-9E35-720698E32093}"/>
              </a:ext>
            </a:extLst>
          </p:cNvPr>
          <p:cNvCxnSpPr>
            <a:cxnSpLocks/>
          </p:cNvCxnSpPr>
          <p:nvPr/>
        </p:nvCxnSpPr>
        <p:spPr>
          <a:xfrm>
            <a:off x="7369762" y="1051906"/>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09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Calcul </a:t>
            </a:r>
            <a:r>
              <a:rPr lang="fr-FR" dirty="0"/>
              <a:t>de l’ETP et de l’ETR</a:t>
            </a:r>
          </a:p>
          <a:p>
            <a:endParaRPr lang="fr-FR" dirty="0"/>
          </a:p>
        </p:txBody>
      </p:sp>
      <p:sp>
        <p:nvSpPr>
          <p:cNvPr id="9" name="Espace réservé du texte 4"/>
          <p:cNvSpPr>
            <a:spLocks noGrp="1"/>
          </p:cNvSpPr>
          <p:nvPr>
            <p:ph type="body" sz="quarter" idx="15"/>
          </p:nvPr>
        </p:nvSpPr>
        <p:spPr>
          <a:xfrm>
            <a:off x="1362462" y="1775036"/>
            <a:ext cx="10103939" cy="4616628"/>
          </a:xfrm>
        </p:spPr>
        <p:txBody>
          <a:bodyPr/>
          <a:lstStyle/>
          <a:p>
            <a:pPr algn="just">
              <a:lnSpc>
                <a:spcPct val="107000"/>
              </a:lnSpc>
              <a:spcAft>
                <a:spcPts val="0"/>
              </a:spcAft>
            </a:pPr>
            <a:r>
              <a:rPr lang="fr-FR" sz="2000" b="1" dirty="0" smtClean="0">
                <a:latin typeface="Barlow Condensed" panose="00000506000000000000" pitchFamily="2" charset="0"/>
              </a:rPr>
              <a:t>  Ne sont comptabilisés ni en ETP, ni en ETR </a:t>
            </a:r>
            <a:r>
              <a:rPr lang="fr-FR" sz="2000" dirty="0" smtClean="0">
                <a:latin typeface="Barlow Condensed" panose="00000506000000000000" pitchFamily="2" charset="0"/>
              </a:rPr>
              <a:t>:</a:t>
            </a:r>
          </a:p>
          <a:p>
            <a:pPr marL="342900" lvl="0" indent="-342900" algn="just">
              <a:spcAft>
                <a:spcPts val="0"/>
              </a:spcAft>
              <a:buFont typeface="Times New Roman" panose="02020603050405020304" pitchFamily="18" charset="0"/>
              <a:buChar char="-"/>
            </a:pPr>
            <a:r>
              <a:rPr lang="fr-FR" dirty="0">
                <a:solidFill>
                  <a:prstClr val="black"/>
                </a:solidFill>
                <a:latin typeface="Barlow Condensed" panose="00000506000000000000" pitchFamily="2" charset="0"/>
              </a:rPr>
              <a:t>Les élus qui ne perçoivent pas une rémunération mais une indemnité de fonction.</a:t>
            </a:r>
          </a:p>
          <a:p>
            <a:pPr marL="342900" lvl="0" indent="-342900" algn="just">
              <a:spcAft>
                <a:spcPts val="0"/>
              </a:spcAft>
              <a:buFont typeface="Times New Roman" panose="02020603050405020304" pitchFamily="18" charset="0"/>
              <a:buChar char="-"/>
            </a:pPr>
            <a:r>
              <a:rPr lang="fr-FR" dirty="0">
                <a:solidFill>
                  <a:prstClr val="black"/>
                </a:solidFill>
                <a:latin typeface="Barlow Condensed" panose="00000506000000000000" pitchFamily="2" charset="0"/>
              </a:rPr>
              <a:t>Les apprentis, les emplois aidés (CUI/CAE, PEC) car ils ne font pas partis des emplois permanents.</a:t>
            </a:r>
          </a:p>
          <a:p>
            <a:pPr marL="342900" lvl="0" indent="-342900" algn="just">
              <a:spcAft>
                <a:spcPts val="0"/>
              </a:spcAft>
              <a:buFont typeface="Times New Roman" panose="02020603050405020304" pitchFamily="18" charset="0"/>
              <a:buChar char="-"/>
            </a:pPr>
            <a:r>
              <a:rPr lang="fr-FR" dirty="0">
                <a:solidFill>
                  <a:prstClr val="black"/>
                </a:solidFill>
                <a:latin typeface="Barlow Condensed" panose="00000506000000000000" pitchFamily="2" charset="0"/>
              </a:rPr>
              <a:t>Les services civiques</a:t>
            </a:r>
          </a:p>
          <a:p>
            <a:pPr marL="342900" lvl="0" indent="-342900" algn="just">
              <a:spcAft>
                <a:spcPts val="0"/>
              </a:spcAft>
              <a:buFont typeface="Times New Roman" panose="02020603050405020304" pitchFamily="18" charset="0"/>
              <a:buChar char="-"/>
            </a:pPr>
            <a:r>
              <a:rPr lang="fr-FR" dirty="0">
                <a:solidFill>
                  <a:prstClr val="black"/>
                </a:solidFill>
                <a:latin typeface="Barlow Condensed" panose="00000506000000000000" pitchFamily="2" charset="0"/>
              </a:rPr>
              <a:t>Les stagiaires (même s’ils perçoivent une indemnité).</a:t>
            </a:r>
          </a:p>
          <a:p>
            <a:pPr marL="342900" lvl="0" indent="-342900" algn="just">
              <a:spcAft>
                <a:spcPts val="0"/>
              </a:spcAft>
              <a:buFont typeface="Times New Roman" panose="02020603050405020304" pitchFamily="18" charset="0"/>
              <a:buChar char="-"/>
            </a:pPr>
            <a:r>
              <a:rPr lang="fr-FR" dirty="0">
                <a:solidFill>
                  <a:prstClr val="black"/>
                </a:solidFill>
                <a:latin typeface="Barlow Condensed" panose="00000506000000000000" pitchFamily="2" charset="0"/>
              </a:rPr>
              <a:t>Les agents en disponibilité (pour maladie ou pour convenances personnelles) ou en congé parental.</a:t>
            </a:r>
          </a:p>
          <a:p>
            <a:pPr marL="342900" lvl="0" indent="-342900" algn="just">
              <a:spcAft>
                <a:spcPts val="0"/>
              </a:spcAft>
              <a:buFont typeface="Times New Roman" panose="02020603050405020304" pitchFamily="18" charset="0"/>
              <a:buChar char="-"/>
            </a:pPr>
            <a:r>
              <a:rPr lang="fr-FR" dirty="0">
                <a:solidFill>
                  <a:prstClr val="black"/>
                </a:solidFill>
                <a:latin typeface="Barlow Condensed" panose="00000506000000000000" pitchFamily="2" charset="0"/>
              </a:rPr>
              <a:t>Les agents non titulaires lorsqu’ils remplacent les agents permanents momentanément indisponibles que vous continuez à rémunérer (congé de maladie, maternité, …).</a:t>
            </a:r>
          </a:p>
          <a:p>
            <a:pPr marL="342900" lvl="0" indent="-342900" algn="just">
              <a:spcAft>
                <a:spcPts val="0"/>
              </a:spcAft>
              <a:buFont typeface="Times New Roman" panose="02020603050405020304" pitchFamily="18" charset="0"/>
              <a:buChar char="-"/>
            </a:pPr>
            <a:r>
              <a:rPr lang="fr-FR" dirty="0">
                <a:solidFill>
                  <a:prstClr val="black"/>
                </a:solidFill>
                <a:latin typeface="Barlow Condensed" panose="00000506000000000000" pitchFamily="2" charset="0"/>
              </a:rPr>
              <a:t>Les agents non titulaires affectés sur des emplois non permanents lorsqu'ils ont été rémunérés pendant une période inférieure à six mois au 31 décembre de l'année N-1.</a:t>
            </a:r>
          </a:p>
          <a:p>
            <a:pPr marL="342900" lvl="0" indent="-342900" algn="just">
              <a:spcAft>
                <a:spcPts val="0"/>
              </a:spcAft>
              <a:buFont typeface="Times New Roman" panose="02020603050405020304" pitchFamily="18" charset="0"/>
              <a:buChar char="-"/>
            </a:pPr>
            <a:r>
              <a:rPr lang="fr-FR" dirty="0">
                <a:solidFill>
                  <a:prstClr val="black"/>
                </a:solidFill>
                <a:latin typeface="Barlow Condensed" panose="00000506000000000000" pitchFamily="2" charset="0"/>
              </a:rPr>
              <a:t>Le personnel médical pour les établissements publics de santé, les établissements publics sociaux et médico-sociaux.</a:t>
            </a:r>
          </a:p>
          <a:p>
            <a:pPr algn="just">
              <a:lnSpc>
                <a:spcPct val="107000"/>
              </a:lnSpc>
              <a:spcAft>
                <a:spcPts val="0"/>
              </a:spcAft>
            </a:pPr>
            <a:endParaRPr lang="fr-FR" sz="2000" b="1" u="sng" dirty="0" smtClean="0">
              <a:latin typeface="Barlow Condensed" panose="00000506000000000000" pitchFamily="2" charset="0"/>
            </a:endParaRPr>
          </a:p>
          <a:p>
            <a:pPr algn="just">
              <a:lnSpc>
                <a:spcPct val="107000"/>
              </a:lnSpc>
              <a:spcAft>
                <a:spcPts val="0"/>
              </a:spcAft>
            </a:pPr>
            <a:endParaRPr lang="fr-FR" sz="2000" dirty="0">
              <a:solidFill>
                <a:srgbClr val="CC0066"/>
              </a:solidFill>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dirty="0">
              <a:solidFill>
                <a:prstClr val="black"/>
              </a:solidFill>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latin typeface="Barlow Condensed" panose="00000506000000000000" pitchFamily="2" charset="0"/>
            </a:endParaRPr>
          </a:p>
        </p:txBody>
      </p:sp>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9" y="1775036"/>
            <a:ext cx="296053" cy="296053"/>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496389" y="933855"/>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0949" y="-1118681"/>
            <a:ext cx="4503906" cy="4503906"/>
          </a:xfrm>
          <a:prstGeom prst="rect">
            <a:avLst/>
          </a:prstGeom>
        </p:spPr>
      </p:pic>
    </p:spTree>
    <p:extLst>
      <p:ext uri="{BB962C8B-B14F-4D97-AF65-F5344CB8AC3E}">
        <p14:creationId xmlns:p14="http://schemas.microsoft.com/office/powerpoint/2010/main" val="332409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671830" y="609219"/>
            <a:ext cx="5147079" cy="670941"/>
          </a:xfrm>
        </p:spPr>
        <p:txBody>
          <a:bodyPr>
            <a:normAutofit/>
          </a:bodyPr>
          <a:lstStyle/>
          <a:p>
            <a:r>
              <a:rPr lang="fr-FR" dirty="0" smtClean="0"/>
              <a:t>Sommaire</a:t>
            </a:r>
            <a:endParaRPr lang="fr-FR" dirty="0"/>
          </a:p>
        </p:txBody>
      </p:sp>
      <p:sp>
        <p:nvSpPr>
          <p:cNvPr id="5" name="Espace réservé du texte 4"/>
          <p:cNvSpPr>
            <a:spLocks noGrp="1"/>
          </p:cNvSpPr>
          <p:nvPr>
            <p:ph type="body" sz="quarter" idx="15"/>
          </p:nvPr>
        </p:nvSpPr>
        <p:spPr>
          <a:xfrm>
            <a:off x="1692797" y="1476207"/>
            <a:ext cx="8508909" cy="3469865"/>
          </a:xfrm>
        </p:spPr>
        <p:txBody>
          <a:bodyPr/>
          <a:lstStyle/>
          <a:p>
            <a:pPr algn="ctr"/>
            <a:endParaRPr lang="fr-FR" sz="2400" dirty="0" smtClean="0">
              <a:latin typeface="Barlow Condensed" panose="00000506000000000000" pitchFamily="2" charset="0"/>
            </a:endParaRPr>
          </a:p>
          <a:p>
            <a:pPr algn="ctr"/>
            <a:r>
              <a:rPr lang="fr-FR" sz="2400" dirty="0" smtClean="0">
                <a:latin typeface="Barlow Condensed" panose="00000506000000000000" pitchFamily="2" charset="0"/>
              </a:rPr>
              <a:t>	</a:t>
            </a:r>
          </a:p>
          <a:p>
            <a:pPr marL="342900" indent="-342900">
              <a:buFont typeface="Wingdings" panose="05000000000000000000" pitchFamily="2" charset="2"/>
              <a:buChar char="§"/>
            </a:pPr>
            <a:r>
              <a:rPr lang="fr-FR" sz="2400" dirty="0" smtClean="0">
                <a:latin typeface="Barlow Condensed" panose="00000506000000000000" pitchFamily="2" charset="0"/>
              </a:rPr>
              <a:t>Les grands principes de la Déclaration d’Obligatoire d’Emploi des Travailleurs Handicapés</a:t>
            </a:r>
          </a:p>
          <a:p>
            <a:pPr marL="342900" indent="-342900">
              <a:buFont typeface="Wingdings" panose="05000000000000000000" pitchFamily="2" charset="2"/>
              <a:buChar char="§"/>
            </a:pPr>
            <a:r>
              <a:rPr lang="fr-FR" sz="2400" dirty="0" smtClean="0">
                <a:latin typeface="Barlow Condensed" panose="00000506000000000000" pitchFamily="2" charset="0"/>
              </a:rPr>
              <a:t>Les employeurs concernés </a:t>
            </a:r>
          </a:p>
          <a:p>
            <a:pPr marL="342900" indent="-342900">
              <a:buFont typeface="Wingdings" panose="05000000000000000000" pitchFamily="2" charset="2"/>
              <a:buChar char="§"/>
            </a:pPr>
            <a:r>
              <a:rPr lang="fr-FR" sz="2400" dirty="0" smtClean="0">
                <a:latin typeface="Barlow Condensed" panose="00000506000000000000" pitchFamily="2" charset="0"/>
              </a:rPr>
              <a:t>Les Bénéficiaires de l’Obligation d’Emploi</a:t>
            </a:r>
            <a:endParaRPr lang="fr-FR" sz="2400" dirty="0">
              <a:latin typeface="Barlow Condensed" panose="00000506000000000000" pitchFamily="2" charset="0"/>
            </a:endParaRPr>
          </a:p>
          <a:p>
            <a:pPr marL="342900" indent="-342900">
              <a:buFont typeface="Wingdings" panose="05000000000000000000" pitchFamily="2" charset="2"/>
              <a:buChar char="§"/>
            </a:pPr>
            <a:r>
              <a:rPr lang="fr-FR" sz="2400" dirty="0" smtClean="0">
                <a:latin typeface="Barlow Condensed" panose="00000506000000000000" pitchFamily="2" charset="0"/>
              </a:rPr>
              <a:t>Le calcul de l’ETP et de l’ETR</a:t>
            </a:r>
          </a:p>
          <a:p>
            <a:pPr marL="342900" indent="-342900">
              <a:buFont typeface="Wingdings" panose="05000000000000000000" pitchFamily="2" charset="2"/>
              <a:buChar char="§"/>
            </a:pPr>
            <a:r>
              <a:rPr lang="fr-FR" sz="2400" dirty="0" smtClean="0">
                <a:latin typeface="Barlow Condensed" panose="00000506000000000000" pitchFamily="2" charset="0"/>
              </a:rPr>
              <a:t>Le calcul de la contribution</a:t>
            </a:r>
          </a:p>
          <a:p>
            <a:pPr marL="342900" indent="-342900">
              <a:buFont typeface="Wingdings" panose="05000000000000000000" pitchFamily="2" charset="2"/>
              <a:buChar char="§"/>
            </a:pPr>
            <a:r>
              <a:rPr lang="fr-FR" sz="2400" dirty="0" smtClean="0">
                <a:latin typeface="Barlow Condensed" panose="00000506000000000000" pitchFamily="2" charset="0"/>
              </a:rPr>
              <a:t>Les modalités de valorisation des actions à destination des BOE</a:t>
            </a:r>
          </a:p>
          <a:p>
            <a:pPr marL="342900" indent="-342900">
              <a:buFont typeface="Wingdings" panose="05000000000000000000" pitchFamily="2" charset="2"/>
              <a:buChar char="§"/>
            </a:pPr>
            <a:r>
              <a:rPr lang="fr-FR" sz="2400" dirty="0" smtClean="0">
                <a:latin typeface="Barlow Condensed" panose="00000506000000000000" pitchFamily="2" charset="0"/>
              </a:rPr>
              <a:t>Les statistiques</a:t>
            </a:r>
            <a:endParaRPr lang="fr-FR" sz="2400" dirty="0">
              <a:latin typeface="Barlow Condensed" panose="00000506000000000000" pitchFamily="2" charset="0"/>
            </a:endParaRPr>
          </a:p>
        </p:txBody>
      </p:sp>
      <p:pic>
        <p:nvPicPr>
          <p:cNvPr id="1026" name="Picture 2" descr="Vecteur gratuit ensemble de personnes dive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6977207" cy="23799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2389208" y="128016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66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3900" dirty="0" smtClean="0"/>
              <a:t>Le calcul de la contribution</a:t>
            </a:r>
          </a:p>
          <a:p>
            <a:pPr algn="l"/>
            <a:r>
              <a:rPr lang="fr-FR" sz="2600" dirty="0">
                <a:solidFill>
                  <a:schemeClr val="tx1"/>
                </a:solidFill>
              </a:rPr>
              <a:t> (au 31/12 N-1)</a:t>
            </a:r>
          </a:p>
          <a:p>
            <a:endParaRPr lang="fr-FR" dirty="0"/>
          </a:p>
        </p:txBody>
      </p:sp>
      <p:sp>
        <p:nvSpPr>
          <p:cNvPr id="9" name="Espace réservé du texte 4"/>
          <p:cNvSpPr>
            <a:spLocks noGrp="1"/>
          </p:cNvSpPr>
          <p:nvPr>
            <p:ph type="body" sz="quarter" idx="15"/>
          </p:nvPr>
        </p:nvSpPr>
        <p:spPr>
          <a:xfrm>
            <a:off x="1362461" y="1775036"/>
            <a:ext cx="10153263" cy="4616628"/>
          </a:xfrm>
        </p:spPr>
        <p:txBody>
          <a:bodyPr/>
          <a:lstStyle/>
          <a:p>
            <a:pPr algn="just">
              <a:lnSpc>
                <a:spcPct val="100000"/>
              </a:lnSpc>
              <a:spcBef>
                <a:spcPts val="0"/>
              </a:spcBef>
              <a:spcAft>
                <a:spcPts val="0"/>
              </a:spcAft>
            </a:pPr>
            <a:r>
              <a:rPr lang="fr-FR" sz="2000" b="1" dirty="0" smtClean="0">
                <a:latin typeface="Barlow Condensed" panose="00000506000000000000" pitchFamily="2" charset="0"/>
              </a:rPr>
              <a:t>Nombre légal de BOE </a:t>
            </a:r>
            <a:r>
              <a:rPr lang="fr-FR" sz="2000" dirty="0" smtClean="0">
                <a:latin typeface="Barlow Condensed" panose="00000506000000000000" pitchFamily="2" charset="0"/>
              </a:rPr>
              <a:t>= 0,06 x ETR </a:t>
            </a:r>
            <a:endParaRPr lang="fr-FR" sz="2000" u="sng" dirty="0" smtClean="0">
              <a:latin typeface="Barlow Condensed" panose="00000506000000000000" pitchFamily="2" charset="0"/>
            </a:endParaRPr>
          </a:p>
          <a:p>
            <a:pPr algn="just">
              <a:lnSpc>
                <a:spcPct val="100000"/>
              </a:lnSpc>
              <a:spcBef>
                <a:spcPts val="0"/>
              </a:spcBef>
              <a:spcAft>
                <a:spcPts val="0"/>
              </a:spcAft>
            </a:pPr>
            <a:r>
              <a:rPr lang="fr-FR" sz="2000" b="1" dirty="0" smtClean="0">
                <a:latin typeface="Barlow Condensed" panose="00000506000000000000" pitchFamily="2" charset="0"/>
              </a:rPr>
              <a:t>  </a:t>
            </a:r>
          </a:p>
          <a:p>
            <a:pPr algn="just">
              <a:lnSpc>
                <a:spcPct val="100000"/>
              </a:lnSpc>
              <a:spcBef>
                <a:spcPts val="0"/>
              </a:spcBef>
              <a:spcAft>
                <a:spcPts val="0"/>
              </a:spcAft>
            </a:pPr>
            <a:r>
              <a:rPr lang="fr-FR" sz="2000" b="1" dirty="0" smtClean="0">
                <a:latin typeface="Barlow Condensed" panose="00000506000000000000" pitchFamily="2" charset="0"/>
              </a:rPr>
              <a:t>Nombre d’unités manquantes = </a:t>
            </a:r>
            <a:r>
              <a:rPr lang="fr-FR" sz="2000" dirty="0" smtClean="0">
                <a:latin typeface="Barlow Condensed" panose="00000506000000000000" pitchFamily="2" charset="0"/>
              </a:rPr>
              <a:t>Nombre légal de BOE - Nombre de BOE total</a:t>
            </a:r>
          </a:p>
          <a:p>
            <a:pPr algn="just">
              <a:lnSpc>
                <a:spcPct val="100000"/>
              </a:lnSpc>
              <a:spcBef>
                <a:spcPts val="0"/>
              </a:spcBef>
              <a:spcAft>
                <a:spcPts val="0"/>
              </a:spcAft>
            </a:pPr>
            <a:endParaRPr lang="fr-FR" sz="2000" dirty="0">
              <a:latin typeface="Barlow Condensed" panose="00000506000000000000" pitchFamily="2" charset="0"/>
            </a:endParaRPr>
          </a:p>
          <a:p>
            <a:pPr algn="just">
              <a:lnSpc>
                <a:spcPct val="100000"/>
              </a:lnSpc>
              <a:spcBef>
                <a:spcPts val="0"/>
              </a:spcBef>
              <a:spcAft>
                <a:spcPts val="0"/>
              </a:spcAft>
            </a:pPr>
            <a:r>
              <a:rPr lang="fr-FR" sz="2000" b="1" dirty="0" smtClean="0">
                <a:latin typeface="Barlow Condensed" panose="00000506000000000000" pitchFamily="2" charset="0"/>
              </a:rPr>
              <a:t>Contribution annuelle </a:t>
            </a:r>
            <a:r>
              <a:rPr lang="fr-FR" sz="2000" dirty="0" smtClean="0">
                <a:latin typeface="Barlow Condensed" panose="00000506000000000000" pitchFamily="2" charset="0"/>
              </a:rPr>
              <a:t>= Nombre d’unités manquantes x N x SMIC horaire (au 31/12 N-1)</a:t>
            </a:r>
          </a:p>
          <a:p>
            <a:pPr algn="just">
              <a:lnSpc>
                <a:spcPct val="100000"/>
              </a:lnSpc>
              <a:spcBef>
                <a:spcPts val="0"/>
              </a:spcBef>
              <a:spcAft>
                <a:spcPts val="0"/>
              </a:spcAft>
            </a:pPr>
            <a:endParaRPr lang="fr-FR" sz="2000" dirty="0">
              <a:latin typeface="Barlow Condensed" panose="00000506000000000000" pitchFamily="2" charset="0"/>
            </a:endParaRPr>
          </a:p>
          <a:p>
            <a:pPr algn="just">
              <a:lnSpc>
                <a:spcPct val="100000"/>
              </a:lnSpc>
              <a:spcBef>
                <a:spcPts val="0"/>
              </a:spcBef>
              <a:spcAft>
                <a:spcPts val="0"/>
              </a:spcAft>
            </a:pPr>
            <a:r>
              <a:rPr lang="fr-FR" sz="2000" b="1" dirty="0" smtClean="0">
                <a:latin typeface="Barlow Condensed" panose="00000506000000000000" pitchFamily="2" charset="0"/>
              </a:rPr>
              <a:t>Contribution exigible </a:t>
            </a:r>
            <a:r>
              <a:rPr lang="fr-FR" sz="2000" dirty="0" smtClean="0">
                <a:latin typeface="Barlow Condensed" panose="00000506000000000000" pitchFamily="2" charset="0"/>
              </a:rPr>
              <a:t>= Contribution annuelle - montant sous </a:t>
            </a:r>
            <a:r>
              <a:rPr lang="fr-FR" sz="2000" dirty="0" err="1" smtClean="0">
                <a:latin typeface="Barlow Condensed" panose="00000506000000000000" pitchFamily="2" charset="0"/>
              </a:rPr>
              <a:t>traitance</a:t>
            </a:r>
            <a:r>
              <a:rPr lang="fr-FR" sz="2000" dirty="0" smtClean="0">
                <a:latin typeface="Barlow Condensed" panose="00000506000000000000" pitchFamily="2" charset="0"/>
              </a:rPr>
              <a:t> EA, ESAT, TIH </a:t>
            </a:r>
          </a:p>
          <a:p>
            <a:pPr algn="just">
              <a:lnSpc>
                <a:spcPct val="100000"/>
              </a:lnSpc>
              <a:spcBef>
                <a:spcPts val="0"/>
              </a:spcBef>
              <a:spcAft>
                <a:spcPts val="0"/>
              </a:spcAft>
            </a:pPr>
            <a:r>
              <a:rPr lang="fr-FR" sz="2000" dirty="0">
                <a:latin typeface="Barlow Condensed" panose="00000506000000000000" pitchFamily="2" charset="0"/>
              </a:rPr>
              <a:t>	</a:t>
            </a:r>
            <a:r>
              <a:rPr lang="fr-FR" sz="2000" dirty="0" smtClean="0">
                <a:latin typeface="Barlow Condensed" panose="00000506000000000000" pitchFamily="2" charset="0"/>
              </a:rPr>
              <a:t>	          - montant dépense insertion , maintien en emploi </a:t>
            </a:r>
          </a:p>
          <a:p>
            <a:pPr algn="just">
              <a:lnSpc>
                <a:spcPct val="100000"/>
              </a:lnSpc>
              <a:spcBef>
                <a:spcPts val="0"/>
              </a:spcBef>
              <a:spcAft>
                <a:spcPts val="0"/>
              </a:spcAft>
            </a:pPr>
            <a:endParaRPr lang="fr-FR" sz="2000" dirty="0">
              <a:latin typeface="Barlow Condensed" panose="00000506000000000000" pitchFamily="2" charset="0"/>
            </a:endParaRPr>
          </a:p>
          <a:p>
            <a:pPr algn="just">
              <a:lnSpc>
                <a:spcPct val="100000"/>
              </a:lnSpc>
              <a:spcBef>
                <a:spcPts val="0"/>
              </a:spcBef>
              <a:spcAft>
                <a:spcPts val="0"/>
              </a:spcAft>
            </a:pPr>
            <a:r>
              <a:rPr lang="fr-FR" sz="2000" b="1" dirty="0" smtClean="0">
                <a:latin typeface="Barlow Condensed" panose="00000506000000000000" pitchFamily="2" charset="0"/>
              </a:rPr>
              <a:t>CONTRIBUTION DUE </a:t>
            </a:r>
            <a:r>
              <a:rPr lang="fr-FR" sz="2000" dirty="0" smtClean="0">
                <a:latin typeface="Barlow Condensed" panose="00000506000000000000" pitchFamily="2" charset="0"/>
              </a:rPr>
              <a:t>= Contribution exigible - montant retenu d’aide aux élèves ou aux étudiants</a:t>
            </a:r>
          </a:p>
          <a:p>
            <a:pPr lvl="0">
              <a:lnSpc>
                <a:spcPct val="100000"/>
              </a:lnSpc>
              <a:spcBef>
                <a:spcPts val="0"/>
              </a:spcBef>
            </a:pPr>
            <a:endParaRPr lang="fr-FR" sz="1400" b="1" u="sng" dirty="0" smtClean="0">
              <a:solidFill>
                <a:prstClr val="black"/>
              </a:solidFill>
              <a:latin typeface="Barlow Condensed" panose="00000506000000000000" pitchFamily="2" charset="0"/>
            </a:endParaRPr>
          </a:p>
          <a:p>
            <a:pPr lvl="0">
              <a:lnSpc>
                <a:spcPct val="100000"/>
              </a:lnSpc>
              <a:spcBef>
                <a:spcPts val="0"/>
              </a:spcBef>
            </a:pPr>
            <a:r>
              <a:rPr lang="fr-FR" sz="1400" b="1" u="sng" dirty="0" smtClean="0">
                <a:solidFill>
                  <a:prstClr val="black"/>
                </a:solidFill>
                <a:latin typeface="Barlow Condensed" panose="00000506000000000000" pitchFamily="2" charset="0"/>
              </a:rPr>
              <a:t>N </a:t>
            </a:r>
            <a:r>
              <a:rPr lang="fr-FR" sz="1400" b="1" u="sng" dirty="0">
                <a:solidFill>
                  <a:prstClr val="black"/>
                </a:solidFill>
                <a:latin typeface="Barlow Condensed" panose="00000506000000000000" pitchFamily="2" charset="0"/>
              </a:rPr>
              <a:t>est égal à :</a:t>
            </a:r>
            <a:endParaRPr lang="fr-FR" sz="1400" dirty="0">
              <a:solidFill>
                <a:prstClr val="black"/>
              </a:solidFill>
              <a:latin typeface="Barlow Condensed" panose="00000506000000000000" pitchFamily="2" charset="0"/>
            </a:endParaRPr>
          </a:p>
          <a:p>
            <a:pPr lvl="0">
              <a:lnSpc>
                <a:spcPct val="100000"/>
              </a:lnSpc>
              <a:spcBef>
                <a:spcPts val="0"/>
              </a:spcBef>
            </a:pPr>
            <a:r>
              <a:rPr lang="fr-FR" sz="1400" dirty="0">
                <a:solidFill>
                  <a:prstClr val="black"/>
                </a:solidFill>
                <a:latin typeface="Barlow Condensed" panose="00000506000000000000" pitchFamily="2" charset="0"/>
              </a:rPr>
              <a:t>400 pour les employeurs dont l'effectif total est compris entre 20 et 249,</a:t>
            </a:r>
          </a:p>
          <a:p>
            <a:pPr lvl="0">
              <a:lnSpc>
                <a:spcPct val="100000"/>
              </a:lnSpc>
              <a:spcBef>
                <a:spcPts val="0"/>
              </a:spcBef>
            </a:pPr>
            <a:r>
              <a:rPr lang="fr-FR" sz="1400" dirty="0">
                <a:solidFill>
                  <a:prstClr val="black"/>
                </a:solidFill>
                <a:latin typeface="Barlow Condensed" panose="00000506000000000000" pitchFamily="2" charset="0"/>
              </a:rPr>
              <a:t>500 pour les employeurs dont l'effectif total est compris entre 250 et 749,</a:t>
            </a:r>
          </a:p>
          <a:p>
            <a:pPr lvl="0">
              <a:lnSpc>
                <a:spcPct val="100000"/>
              </a:lnSpc>
              <a:spcBef>
                <a:spcPts val="0"/>
              </a:spcBef>
            </a:pPr>
            <a:r>
              <a:rPr lang="fr-FR" sz="1400" dirty="0">
                <a:solidFill>
                  <a:prstClr val="black"/>
                </a:solidFill>
                <a:latin typeface="Barlow Condensed" panose="00000506000000000000" pitchFamily="2" charset="0"/>
              </a:rPr>
              <a:t>600 pour les employeurs dont l'effectif total est supérieur ou égal à 750.</a:t>
            </a:r>
          </a:p>
          <a:p>
            <a:pPr marL="514350" indent="-285750" algn="just">
              <a:lnSpc>
                <a:spcPct val="107000"/>
              </a:lnSpc>
              <a:spcAft>
                <a:spcPts val="800"/>
              </a:spcAft>
              <a:buFontTx/>
              <a:buChar char="-"/>
            </a:pPr>
            <a:endParaRPr lang="fr-FR" sz="2000" dirty="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dirty="0">
              <a:solidFill>
                <a:prstClr val="black"/>
              </a:solidFill>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latin typeface="Barlow Condensed" panose="00000506000000000000" pitchFamily="2" charset="0"/>
            </a:endParaRPr>
          </a:p>
        </p:txBody>
      </p:sp>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9" y="1775036"/>
            <a:ext cx="296053" cy="296053"/>
          </a:xfrm>
          <a:prstGeom prst="rect">
            <a:avLst/>
          </a:prstGeom>
        </p:spPr>
      </p:pic>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9" y="2474525"/>
            <a:ext cx="296053" cy="296053"/>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399" y="3646894"/>
            <a:ext cx="296053" cy="296053"/>
          </a:xfrm>
          <a:prstGeom prst="rect">
            <a:avLst/>
          </a:prstGeom>
        </p:spPr>
      </p:pic>
      <p:pic>
        <p:nvPicPr>
          <p:cNvPr id="8" name="Image 7">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7" y="3034116"/>
            <a:ext cx="296053" cy="296053"/>
          </a:xfrm>
          <a:prstGeom prst="rect">
            <a:avLst/>
          </a:prstGeom>
        </p:spPr>
      </p:pic>
      <p:pic>
        <p:nvPicPr>
          <p:cNvPr id="10" name="Image 9">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0" y="4564863"/>
            <a:ext cx="296053" cy="296053"/>
          </a:xfrm>
          <a:prstGeom prst="rect">
            <a:avLst/>
          </a:prstGeom>
        </p:spPr>
      </p:pic>
      <p:cxnSp>
        <p:nvCxnSpPr>
          <p:cNvPr id="12" name="Connecteur droit 11">
            <a:extLst>
              <a:ext uri="{FF2B5EF4-FFF2-40B4-BE49-F238E27FC236}">
                <a16:creationId xmlns:a16="http://schemas.microsoft.com/office/drawing/2014/main" id="{E26515BD-4EF6-5243-8E3E-8E186C145951}"/>
              </a:ext>
            </a:extLst>
          </p:cNvPr>
          <p:cNvCxnSpPr>
            <a:cxnSpLocks/>
          </p:cNvCxnSpPr>
          <p:nvPr/>
        </p:nvCxnSpPr>
        <p:spPr>
          <a:xfrm>
            <a:off x="625208" y="13716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013" y="-1610190"/>
            <a:ext cx="5082964" cy="5082964"/>
          </a:xfrm>
          <a:prstGeom prst="rect">
            <a:avLst/>
          </a:prstGeom>
        </p:spPr>
      </p:pic>
    </p:spTree>
    <p:extLst>
      <p:ext uri="{BB962C8B-B14F-4D97-AF65-F5344CB8AC3E}">
        <p14:creationId xmlns:p14="http://schemas.microsoft.com/office/powerpoint/2010/main" val="114778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3900" dirty="0" smtClean="0"/>
              <a:t>Le calcul de la contribution</a:t>
            </a:r>
          </a:p>
          <a:p>
            <a:pPr algn="l"/>
            <a:r>
              <a:rPr lang="fr-FR" sz="2600" dirty="0">
                <a:solidFill>
                  <a:schemeClr val="tx1"/>
                </a:solidFill>
              </a:rPr>
              <a:t> (au 31/12 N-1)</a:t>
            </a:r>
          </a:p>
          <a:p>
            <a:endParaRPr lang="fr-FR" dirty="0"/>
          </a:p>
        </p:txBody>
      </p:sp>
      <p:sp>
        <p:nvSpPr>
          <p:cNvPr id="9" name="Espace réservé du texte 4"/>
          <p:cNvSpPr>
            <a:spLocks noGrp="1"/>
          </p:cNvSpPr>
          <p:nvPr>
            <p:ph type="body" sz="quarter" idx="15"/>
          </p:nvPr>
        </p:nvSpPr>
        <p:spPr>
          <a:xfrm>
            <a:off x="1362461" y="1775036"/>
            <a:ext cx="10153263" cy="4616628"/>
          </a:xfrm>
        </p:spPr>
        <p:txBody>
          <a:bodyPr/>
          <a:lstStyle/>
          <a:p>
            <a:pPr algn="just">
              <a:lnSpc>
                <a:spcPct val="100000"/>
              </a:lnSpc>
              <a:spcBef>
                <a:spcPts val="0"/>
              </a:spcBef>
              <a:spcAft>
                <a:spcPts val="0"/>
              </a:spcAft>
            </a:pPr>
            <a:r>
              <a:rPr lang="fr-FR" sz="2000" b="1" dirty="0" smtClean="0">
                <a:latin typeface="Barlow Condensed" panose="00000506000000000000" pitchFamily="2" charset="0"/>
              </a:rPr>
              <a:t>Nombre légal de BOE </a:t>
            </a:r>
            <a:r>
              <a:rPr lang="fr-FR" sz="2000" dirty="0" smtClean="0">
                <a:latin typeface="Barlow Condensed" panose="00000506000000000000" pitchFamily="2" charset="0"/>
              </a:rPr>
              <a:t>= 0,06 x ETR </a:t>
            </a:r>
            <a:endParaRPr lang="fr-FR" sz="2000" u="sng" dirty="0" smtClean="0">
              <a:latin typeface="Barlow Condensed" panose="00000506000000000000" pitchFamily="2" charset="0"/>
            </a:endParaRPr>
          </a:p>
          <a:p>
            <a:pPr algn="just">
              <a:lnSpc>
                <a:spcPct val="100000"/>
              </a:lnSpc>
              <a:spcBef>
                <a:spcPts val="0"/>
              </a:spcBef>
              <a:spcAft>
                <a:spcPts val="0"/>
              </a:spcAft>
            </a:pPr>
            <a:r>
              <a:rPr lang="fr-FR" sz="2000" b="1" dirty="0" smtClean="0">
                <a:latin typeface="Barlow Condensed" panose="00000506000000000000" pitchFamily="2" charset="0"/>
              </a:rPr>
              <a:t>  </a:t>
            </a:r>
          </a:p>
          <a:p>
            <a:pPr algn="just">
              <a:lnSpc>
                <a:spcPct val="100000"/>
              </a:lnSpc>
              <a:spcBef>
                <a:spcPts val="0"/>
              </a:spcBef>
              <a:spcAft>
                <a:spcPts val="0"/>
              </a:spcAft>
            </a:pPr>
            <a:r>
              <a:rPr lang="fr-FR" sz="2000" b="1" dirty="0" smtClean="0">
                <a:latin typeface="Barlow Condensed" panose="00000506000000000000" pitchFamily="2" charset="0"/>
              </a:rPr>
              <a:t>Nombre d’unités manquantes = </a:t>
            </a:r>
            <a:r>
              <a:rPr lang="fr-FR" sz="2000" dirty="0" smtClean="0">
                <a:latin typeface="Barlow Condensed" panose="00000506000000000000" pitchFamily="2" charset="0"/>
              </a:rPr>
              <a:t>Nombre légal de BOE - Nombre de BOE total</a:t>
            </a:r>
          </a:p>
          <a:p>
            <a:pPr algn="just">
              <a:lnSpc>
                <a:spcPct val="100000"/>
              </a:lnSpc>
              <a:spcBef>
                <a:spcPts val="0"/>
              </a:spcBef>
              <a:spcAft>
                <a:spcPts val="0"/>
              </a:spcAft>
            </a:pPr>
            <a:endParaRPr lang="fr-FR" sz="2000" dirty="0">
              <a:latin typeface="Barlow Condensed" panose="00000506000000000000" pitchFamily="2" charset="0"/>
            </a:endParaRPr>
          </a:p>
          <a:p>
            <a:pPr algn="just">
              <a:lnSpc>
                <a:spcPct val="100000"/>
              </a:lnSpc>
              <a:spcBef>
                <a:spcPts val="0"/>
              </a:spcBef>
              <a:spcAft>
                <a:spcPts val="0"/>
              </a:spcAft>
            </a:pPr>
            <a:r>
              <a:rPr lang="fr-FR" sz="2000" b="1" dirty="0" smtClean="0">
                <a:latin typeface="Barlow Condensed" panose="00000506000000000000" pitchFamily="2" charset="0"/>
              </a:rPr>
              <a:t>Contribution annuelle </a:t>
            </a:r>
            <a:r>
              <a:rPr lang="fr-FR" sz="2000" dirty="0" smtClean="0">
                <a:latin typeface="Barlow Condensed" panose="00000506000000000000" pitchFamily="2" charset="0"/>
              </a:rPr>
              <a:t>= Nombre d’unités manquantes x N x SMIC horaire (au 31/12 N-1)</a:t>
            </a:r>
          </a:p>
          <a:p>
            <a:pPr lvl="0">
              <a:lnSpc>
                <a:spcPct val="100000"/>
              </a:lnSpc>
              <a:spcBef>
                <a:spcPts val="0"/>
              </a:spcBef>
            </a:pPr>
            <a:endParaRPr lang="fr-FR" i="1" u="sng" dirty="0" smtClean="0">
              <a:solidFill>
                <a:schemeClr val="bg2">
                  <a:lumMod val="50000"/>
                </a:schemeClr>
              </a:solidFill>
              <a:latin typeface="Barlow Condensed" panose="00000506000000000000" pitchFamily="2" charset="0"/>
            </a:endParaRPr>
          </a:p>
          <a:p>
            <a:pPr lvl="0">
              <a:lnSpc>
                <a:spcPct val="100000"/>
              </a:lnSpc>
              <a:spcBef>
                <a:spcPts val="0"/>
              </a:spcBef>
            </a:pPr>
            <a:r>
              <a:rPr lang="fr-FR" i="1" u="sng" dirty="0" smtClean="0">
                <a:solidFill>
                  <a:schemeClr val="bg2">
                    <a:lumMod val="50000"/>
                  </a:schemeClr>
                </a:solidFill>
                <a:latin typeface="Barlow Condensed" panose="00000506000000000000" pitchFamily="2" charset="0"/>
              </a:rPr>
              <a:t>Exemple</a:t>
            </a:r>
            <a:r>
              <a:rPr lang="fr-FR" i="1" dirty="0" smtClean="0">
                <a:solidFill>
                  <a:schemeClr val="bg2">
                    <a:lumMod val="50000"/>
                  </a:schemeClr>
                </a:solidFill>
                <a:latin typeface="Barlow Condensed" panose="00000506000000000000" pitchFamily="2" charset="0"/>
              </a:rPr>
              <a:t> : Pour une collectivité avec un ETR = 50 (50 agents) qui compte 1 agent BOE</a:t>
            </a:r>
          </a:p>
          <a:p>
            <a:pPr lvl="0">
              <a:lnSpc>
                <a:spcPct val="100000"/>
              </a:lnSpc>
              <a:spcBef>
                <a:spcPts val="0"/>
              </a:spcBef>
            </a:pPr>
            <a:r>
              <a:rPr lang="fr-FR" i="1" dirty="0">
                <a:solidFill>
                  <a:schemeClr val="bg2">
                    <a:lumMod val="50000"/>
                  </a:schemeClr>
                </a:solidFill>
                <a:latin typeface="Barlow Condensed" panose="00000506000000000000" pitchFamily="2" charset="0"/>
              </a:rPr>
              <a:t>	</a:t>
            </a:r>
            <a:r>
              <a:rPr lang="fr-FR" i="1" dirty="0" smtClean="0">
                <a:solidFill>
                  <a:schemeClr val="bg2">
                    <a:lumMod val="50000"/>
                  </a:schemeClr>
                </a:solidFill>
                <a:latin typeface="Barlow Condensed" panose="00000506000000000000" pitchFamily="2" charset="0"/>
              </a:rPr>
              <a:t>Nombre légal de BOE = 0,06 x 50 = 3</a:t>
            </a:r>
          </a:p>
          <a:p>
            <a:pPr lvl="0">
              <a:lnSpc>
                <a:spcPct val="100000"/>
              </a:lnSpc>
              <a:spcBef>
                <a:spcPts val="0"/>
              </a:spcBef>
            </a:pPr>
            <a:r>
              <a:rPr lang="fr-FR" i="1" dirty="0">
                <a:solidFill>
                  <a:schemeClr val="bg2">
                    <a:lumMod val="50000"/>
                  </a:schemeClr>
                </a:solidFill>
                <a:latin typeface="Barlow Condensed" panose="00000506000000000000" pitchFamily="2" charset="0"/>
              </a:rPr>
              <a:t>	</a:t>
            </a:r>
            <a:r>
              <a:rPr lang="fr-FR" i="1" dirty="0" smtClean="0">
                <a:solidFill>
                  <a:schemeClr val="bg2">
                    <a:lumMod val="50000"/>
                  </a:schemeClr>
                </a:solidFill>
                <a:latin typeface="Barlow Condensed" panose="00000506000000000000" pitchFamily="2" charset="0"/>
              </a:rPr>
              <a:t>NUM = 3 – 1 = 2</a:t>
            </a:r>
          </a:p>
          <a:p>
            <a:pPr lvl="0">
              <a:lnSpc>
                <a:spcPct val="100000"/>
              </a:lnSpc>
              <a:spcBef>
                <a:spcPts val="0"/>
              </a:spcBef>
            </a:pPr>
            <a:r>
              <a:rPr lang="fr-FR" i="1" dirty="0">
                <a:solidFill>
                  <a:schemeClr val="bg2">
                    <a:lumMod val="50000"/>
                  </a:schemeClr>
                </a:solidFill>
                <a:latin typeface="Barlow Condensed" panose="00000506000000000000" pitchFamily="2" charset="0"/>
              </a:rPr>
              <a:t>	</a:t>
            </a:r>
            <a:r>
              <a:rPr lang="fr-FR" i="1" dirty="0" smtClean="0">
                <a:solidFill>
                  <a:schemeClr val="bg2">
                    <a:lumMod val="50000"/>
                  </a:schemeClr>
                </a:solidFill>
                <a:latin typeface="Barlow Condensed" panose="00000506000000000000" pitchFamily="2" charset="0"/>
              </a:rPr>
              <a:t>Contribution annuelle = 2 x 400 x 11,52 = 9216 euros</a:t>
            </a:r>
          </a:p>
          <a:p>
            <a:pPr lvl="0">
              <a:lnSpc>
                <a:spcPct val="100000"/>
              </a:lnSpc>
              <a:spcBef>
                <a:spcPts val="0"/>
              </a:spcBef>
            </a:pPr>
            <a:endParaRPr lang="fr-FR" sz="1400" b="1" u="sng" dirty="0" smtClean="0">
              <a:solidFill>
                <a:prstClr val="black"/>
              </a:solidFill>
              <a:latin typeface="Barlow Condensed" panose="00000506000000000000" pitchFamily="2" charset="0"/>
            </a:endParaRPr>
          </a:p>
          <a:p>
            <a:pPr lvl="0">
              <a:lnSpc>
                <a:spcPct val="100000"/>
              </a:lnSpc>
              <a:spcBef>
                <a:spcPts val="0"/>
              </a:spcBef>
            </a:pPr>
            <a:endParaRPr lang="fr-FR" sz="1400" b="1" u="sng" dirty="0" smtClean="0">
              <a:solidFill>
                <a:prstClr val="black"/>
              </a:solidFill>
              <a:latin typeface="Barlow Condensed" panose="00000506000000000000" pitchFamily="2" charset="0"/>
            </a:endParaRPr>
          </a:p>
          <a:p>
            <a:pPr lvl="0">
              <a:lnSpc>
                <a:spcPct val="100000"/>
              </a:lnSpc>
              <a:spcBef>
                <a:spcPts val="0"/>
              </a:spcBef>
            </a:pPr>
            <a:r>
              <a:rPr lang="fr-FR" sz="1400" b="1" u="sng" dirty="0" smtClean="0">
                <a:solidFill>
                  <a:prstClr val="black"/>
                </a:solidFill>
                <a:latin typeface="Barlow Condensed" panose="00000506000000000000" pitchFamily="2" charset="0"/>
              </a:rPr>
              <a:t>N </a:t>
            </a:r>
            <a:r>
              <a:rPr lang="fr-FR" sz="1400" b="1" u="sng" dirty="0">
                <a:solidFill>
                  <a:prstClr val="black"/>
                </a:solidFill>
                <a:latin typeface="Barlow Condensed" panose="00000506000000000000" pitchFamily="2" charset="0"/>
              </a:rPr>
              <a:t>est égal à :</a:t>
            </a:r>
            <a:endParaRPr lang="fr-FR" sz="1400" dirty="0">
              <a:solidFill>
                <a:prstClr val="black"/>
              </a:solidFill>
              <a:latin typeface="Barlow Condensed" panose="00000506000000000000" pitchFamily="2" charset="0"/>
            </a:endParaRPr>
          </a:p>
          <a:p>
            <a:pPr lvl="0">
              <a:lnSpc>
                <a:spcPct val="100000"/>
              </a:lnSpc>
              <a:spcBef>
                <a:spcPts val="0"/>
              </a:spcBef>
            </a:pPr>
            <a:r>
              <a:rPr lang="fr-FR" sz="1400" dirty="0">
                <a:solidFill>
                  <a:prstClr val="black"/>
                </a:solidFill>
                <a:latin typeface="Barlow Condensed" panose="00000506000000000000" pitchFamily="2" charset="0"/>
              </a:rPr>
              <a:t>400 pour les employeurs dont l'effectif total est compris entre 20 et 249,</a:t>
            </a:r>
          </a:p>
          <a:p>
            <a:pPr lvl="0">
              <a:lnSpc>
                <a:spcPct val="100000"/>
              </a:lnSpc>
              <a:spcBef>
                <a:spcPts val="0"/>
              </a:spcBef>
            </a:pPr>
            <a:r>
              <a:rPr lang="fr-FR" sz="1400" dirty="0">
                <a:solidFill>
                  <a:prstClr val="black"/>
                </a:solidFill>
                <a:latin typeface="Barlow Condensed" panose="00000506000000000000" pitchFamily="2" charset="0"/>
              </a:rPr>
              <a:t>500 pour les employeurs dont l'effectif total est compris entre 250 et 749,</a:t>
            </a:r>
          </a:p>
          <a:p>
            <a:pPr lvl="0">
              <a:lnSpc>
                <a:spcPct val="100000"/>
              </a:lnSpc>
              <a:spcBef>
                <a:spcPts val="0"/>
              </a:spcBef>
            </a:pPr>
            <a:r>
              <a:rPr lang="fr-FR" sz="1400" dirty="0">
                <a:solidFill>
                  <a:prstClr val="black"/>
                </a:solidFill>
                <a:latin typeface="Barlow Condensed" panose="00000506000000000000" pitchFamily="2" charset="0"/>
              </a:rPr>
              <a:t>600 pour les employeurs dont l'effectif total est supérieur ou égal à 750.</a:t>
            </a:r>
          </a:p>
          <a:p>
            <a:pPr marL="514350" indent="-285750" algn="just">
              <a:lnSpc>
                <a:spcPct val="107000"/>
              </a:lnSpc>
              <a:spcAft>
                <a:spcPts val="800"/>
              </a:spcAft>
              <a:buFontTx/>
              <a:buChar char="-"/>
            </a:pPr>
            <a:endParaRPr lang="fr-FR" sz="2000" dirty="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smtClean="0">
              <a:latin typeface="Barlow Condensed" panose="00000506000000000000" pitchFamily="2" charset="0"/>
            </a:endParaRPr>
          </a:p>
          <a:p>
            <a:pPr marL="514350" indent="-285750" algn="just">
              <a:lnSpc>
                <a:spcPct val="107000"/>
              </a:lnSpc>
              <a:spcAft>
                <a:spcPts val="800"/>
              </a:spcAft>
              <a:buFontTx/>
              <a:buChar char="-"/>
            </a:pPr>
            <a:endParaRPr lang="fr-FR" dirty="0">
              <a:solidFill>
                <a:prstClr val="black"/>
              </a:solidFill>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ndParaRPr>
          </a:p>
          <a:p>
            <a:pPr marL="228600" algn="just">
              <a:lnSpc>
                <a:spcPct val="107000"/>
              </a:lnSpc>
              <a:spcAft>
                <a:spcPts val="800"/>
              </a:spcAft>
            </a:pPr>
            <a:endParaRPr lang="fr-FR"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dirty="0">
              <a:solidFill>
                <a:prstClr val="black"/>
              </a:solidFill>
              <a:latin typeface="Barlow Condensed" panose="00000506000000000000" pitchFamily="2" charset="0"/>
            </a:endParaRPr>
          </a:p>
        </p:txBody>
      </p:sp>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9" y="1775036"/>
            <a:ext cx="296053" cy="296053"/>
          </a:xfrm>
          <a:prstGeom prst="rect">
            <a:avLst/>
          </a:prstGeom>
        </p:spPr>
      </p:pic>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9" y="2474525"/>
            <a:ext cx="296053" cy="296053"/>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399" y="3646894"/>
            <a:ext cx="296053" cy="296053"/>
          </a:xfrm>
          <a:prstGeom prst="rect">
            <a:avLst/>
          </a:prstGeom>
        </p:spPr>
      </p:pic>
      <p:pic>
        <p:nvPicPr>
          <p:cNvPr id="8" name="Image 7">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7" y="3034116"/>
            <a:ext cx="296053" cy="296053"/>
          </a:xfrm>
          <a:prstGeom prst="rect">
            <a:avLst/>
          </a:prstGeom>
        </p:spPr>
      </p:pic>
      <p:pic>
        <p:nvPicPr>
          <p:cNvPr id="10" name="Image 9">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400" y="4564863"/>
            <a:ext cx="296053"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625208" y="13716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0404" y="-513263"/>
            <a:ext cx="4191000" cy="4191000"/>
          </a:xfrm>
          <a:prstGeom prst="rect">
            <a:avLst/>
          </a:prstGeom>
        </p:spPr>
      </p:pic>
    </p:spTree>
    <p:extLst>
      <p:ext uri="{BB962C8B-B14F-4D97-AF65-F5344CB8AC3E}">
        <p14:creationId xmlns:p14="http://schemas.microsoft.com/office/powerpoint/2010/main" val="322998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527436"/>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3900" dirty="0" smtClean="0"/>
              <a:t>Les catégories de dépenses déductibles</a:t>
            </a:r>
          </a:p>
        </p:txBody>
      </p:sp>
      <p:sp>
        <p:nvSpPr>
          <p:cNvPr id="9" name="Espace réservé du texte 4"/>
          <p:cNvSpPr>
            <a:spLocks noGrp="1"/>
          </p:cNvSpPr>
          <p:nvPr>
            <p:ph type="body" sz="quarter" idx="15"/>
          </p:nvPr>
        </p:nvSpPr>
        <p:spPr>
          <a:xfrm>
            <a:off x="1362461" y="1775036"/>
            <a:ext cx="5952739" cy="4616628"/>
          </a:xfrm>
        </p:spPr>
        <p:txBody>
          <a:bodyPr/>
          <a:lstStyle/>
          <a:p>
            <a:r>
              <a:rPr lang="fr-FR" sz="2400" b="1" dirty="0" smtClean="0">
                <a:solidFill>
                  <a:prstClr val="black"/>
                </a:solidFill>
                <a:latin typeface="Barlow Condensed" panose="00000506000000000000" pitchFamily="2" charset="0"/>
              </a:rPr>
              <a:t>Contrat </a:t>
            </a:r>
            <a:r>
              <a:rPr lang="fr-FR" sz="2400" b="1" dirty="0">
                <a:solidFill>
                  <a:prstClr val="black"/>
                </a:solidFill>
                <a:latin typeface="Barlow Condensed" panose="00000506000000000000" pitchFamily="2" charset="0"/>
              </a:rPr>
              <a:t>de fourniture, de sous-traitance ou de prestations de service </a:t>
            </a:r>
            <a:r>
              <a:rPr lang="fr-FR" sz="2400" dirty="0">
                <a:solidFill>
                  <a:prstClr val="black"/>
                </a:solidFill>
                <a:latin typeface="Barlow Condensed" panose="00000506000000000000" pitchFamily="2" charset="0"/>
              </a:rPr>
              <a:t>avec des entreprises adaptées, des établissements ou services d’aide par le travail ou avec des travailleurs indépendants handicapés</a:t>
            </a:r>
            <a:r>
              <a:rPr lang="fr-FR" sz="2400" dirty="0" smtClean="0">
                <a:solidFill>
                  <a:prstClr val="black"/>
                </a:solidFill>
                <a:latin typeface="Barlow Condensed" panose="00000506000000000000" pitchFamily="2" charset="0"/>
              </a:rPr>
              <a:t>;</a:t>
            </a:r>
          </a:p>
          <a:p>
            <a:pPr lvl="1" algn="just"/>
            <a:endParaRPr lang="fr-FR" dirty="0">
              <a:solidFill>
                <a:prstClr val="black"/>
              </a:solidFill>
              <a:latin typeface="Barlow Condensed" panose="00000506000000000000" pitchFamily="2" charset="0"/>
            </a:endParaRPr>
          </a:p>
          <a:p>
            <a:pPr lvl="2" algn="just"/>
            <a:r>
              <a:rPr lang="fr-FR" dirty="0" smtClean="0">
                <a:solidFill>
                  <a:prstClr val="black"/>
                </a:solidFill>
                <a:latin typeface="Barlow Condensed" panose="00000506000000000000" pitchFamily="2" charset="0"/>
              </a:rPr>
              <a:t>Le montant à valoriser est indiquée sur l’attestation fournie par votre prestataire</a:t>
            </a:r>
          </a:p>
          <a:p>
            <a:pPr lvl="2" algn="just"/>
            <a:endParaRPr lang="fr-FR" dirty="0" smtClean="0">
              <a:solidFill>
                <a:prstClr val="black"/>
              </a:solidFill>
              <a:latin typeface="Barlow Condensed" panose="00000506000000000000" pitchFamily="2" charset="0"/>
            </a:endParaRPr>
          </a:p>
          <a:p>
            <a:pPr lvl="2" algn="just"/>
            <a:r>
              <a:rPr lang="fr-FR" dirty="0" smtClean="0">
                <a:solidFill>
                  <a:prstClr val="black"/>
                </a:solidFill>
                <a:latin typeface="Barlow Condensed" panose="00000506000000000000" pitchFamily="2" charset="0"/>
              </a:rPr>
              <a:t>Le montant déclaré est plafonné à 50% ou à 75% de la contribution annuelle en fonction de votre taux d’emploi direct</a:t>
            </a:r>
          </a:p>
          <a:p>
            <a:pPr marL="514350" indent="-285750" algn="just">
              <a:lnSpc>
                <a:spcPct val="107000"/>
              </a:lnSpc>
              <a:spcAft>
                <a:spcPts val="800"/>
              </a:spcAft>
              <a:buFontTx/>
              <a:buChar char="-"/>
            </a:pPr>
            <a:endParaRPr lang="fr-FR" sz="2400" dirty="0" smtClean="0">
              <a:latin typeface="Barlow Condensed" panose="00000506000000000000" pitchFamily="2" charset="0"/>
            </a:endParaRPr>
          </a:p>
          <a:p>
            <a:pPr marL="514350" indent="-285750" algn="just">
              <a:lnSpc>
                <a:spcPct val="107000"/>
              </a:lnSpc>
              <a:spcAft>
                <a:spcPts val="800"/>
              </a:spcAft>
              <a:buFontTx/>
              <a:buChar char="-"/>
            </a:pPr>
            <a:endParaRPr lang="fr-FR" sz="2000" dirty="0">
              <a:solidFill>
                <a:prstClr val="black"/>
              </a:solidFill>
              <a:latin typeface="Barlow Condensed" panose="00000506000000000000" pitchFamily="2" charset="0"/>
            </a:endParaRPr>
          </a:p>
          <a:p>
            <a:pPr marL="228600" algn="just">
              <a:lnSpc>
                <a:spcPct val="107000"/>
              </a:lnSpc>
              <a:spcAft>
                <a:spcPts val="800"/>
              </a:spcAft>
            </a:pPr>
            <a:endParaRPr lang="fr-FR" sz="2000" dirty="0">
              <a:latin typeface="Barlow Condensed" panose="00000506000000000000" pitchFamily="2" charset="0"/>
            </a:endParaRPr>
          </a:p>
          <a:p>
            <a:pPr marL="228600" algn="just">
              <a:lnSpc>
                <a:spcPct val="107000"/>
              </a:lnSpc>
              <a:spcAft>
                <a:spcPts val="800"/>
              </a:spcAft>
            </a:pPr>
            <a:endParaRPr lang="fr-FR" sz="2000"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sz="2000" dirty="0">
              <a:solidFill>
                <a:prstClr val="black"/>
              </a:solidFill>
              <a:latin typeface="Barlow Condensed" panose="00000506000000000000" pitchFamily="2" charset="0"/>
            </a:endParaRPr>
          </a:p>
        </p:txBody>
      </p:sp>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1066117" y="1919712"/>
            <a:ext cx="296053" cy="296053"/>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625208" y="13716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2723" y="1478603"/>
            <a:ext cx="4377447" cy="4377447"/>
          </a:xfrm>
          <a:prstGeom prst="rect">
            <a:avLst/>
          </a:prstGeom>
        </p:spPr>
      </p:pic>
      <p:cxnSp>
        <p:nvCxnSpPr>
          <p:cNvPr id="8" name="Connecteur droit 7">
            <a:extLst>
              <a:ext uri="{FF2B5EF4-FFF2-40B4-BE49-F238E27FC236}">
                <a16:creationId xmlns:a16="http://schemas.microsoft.com/office/drawing/2014/main" id="{F40D4839-F9F3-F94C-9E35-720698E32093}"/>
              </a:ext>
            </a:extLst>
          </p:cNvPr>
          <p:cNvCxnSpPr>
            <a:cxnSpLocks/>
          </p:cNvCxnSpPr>
          <p:nvPr/>
        </p:nvCxnSpPr>
        <p:spPr>
          <a:xfrm>
            <a:off x="7504157" y="1478603"/>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2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3900" dirty="0" smtClean="0"/>
              <a:t>Les catégories de dépenses déductibles</a:t>
            </a:r>
          </a:p>
        </p:txBody>
      </p:sp>
      <p:sp>
        <p:nvSpPr>
          <p:cNvPr id="9" name="Espace réservé du texte 4"/>
          <p:cNvSpPr>
            <a:spLocks noGrp="1"/>
          </p:cNvSpPr>
          <p:nvPr>
            <p:ph type="body" sz="quarter" idx="15"/>
          </p:nvPr>
        </p:nvSpPr>
        <p:spPr>
          <a:xfrm>
            <a:off x="1362462" y="1775036"/>
            <a:ext cx="5841902" cy="3752928"/>
          </a:xfrm>
        </p:spPr>
        <p:txBody>
          <a:bodyPr/>
          <a:lstStyle/>
          <a:p>
            <a:r>
              <a:rPr lang="fr-FR" sz="2400" dirty="0" smtClean="0">
                <a:solidFill>
                  <a:prstClr val="black"/>
                </a:solidFill>
                <a:latin typeface="Barlow Condensed" panose="00000506000000000000" pitchFamily="2" charset="0"/>
              </a:rPr>
              <a:t>Dépenses </a:t>
            </a:r>
            <a:r>
              <a:rPr lang="fr-FR" sz="2400" dirty="0">
                <a:solidFill>
                  <a:prstClr val="black"/>
                </a:solidFill>
                <a:latin typeface="Barlow Condensed" panose="00000506000000000000" pitchFamily="2" charset="0"/>
              </a:rPr>
              <a:t>déductibles affectées à des mesures adoptées en vue de </a:t>
            </a:r>
            <a:r>
              <a:rPr lang="fr-FR" sz="2400" b="1" dirty="0">
                <a:solidFill>
                  <a:prstClr val="black"/>
                </a:solidFill>
                <a:latin typeface="Barlow Condensed" panose="00000506000000000000" pitchFamily="2" charset="0"/>
              </a:rPr>
              <a:t>faciliter l’accueil, l’insertion ou le maintien dans l’emploi </a:t>
            </a:r>
            <a:r>
              <a:rPr lang="fr-FR" sz="2400" dirty="0">
                <a:solidFill>
                  <a:prstClr val="black"/>
                </a:solidFill>
                <a:latin typeface="Barlow Condensed" panose="00000506000000000000" pitchFamily="2" charset="0"/>
              </a:rPr>
              <a:t>des personnes </a:t>
            </a:r>
            <a:r>
              <a:rPr lang="fr-FR" sz="2400" dirty="0" smtClean="0">
                <a:solidFill>
                  <a:prstClr val="black"/>
                </a:solidFill>
                <a:latin typeface="Barlow Condensed" panose="00000506000000000000" pitchFamily="2" charset="0"/>
              </a:rPr>
              <a:t>handicapées</a:t>
            </a:r>
          </a:p>
          <a:p>
            <a:pPr lvl="1" algn="just"/>
            <a:endParaRPr lang="fr-FR" dirty="0">
              <a:solidFill>
                <a:prstClr val="black"/>
              </a:solidFill>
              <a:latin typeface="Barlow Condensed" panose="00000506000000000000" pitchFamily="2" charset="0"/>
            </a:endParaRPr>
          </a:p>
          <a:p>
            <a:pPr lvl="2" algn="just"/>
            <a:r>
              <a:rPr lang="fr-FR" sz="1800" dirty="0" smtClean="0">
                <a:solidFill>
                  <a:prstClr val="black"/>
                </a:solidFill>
                <a:latin typeface="Barlow Condensed" panose="00000506000000000000" pitchFamily="2" charset="0"/>
              </a:rPr>
              <a:t>Montant total HT, le montant déclaré est plafonné à 10% du montant de la contribution </a:t>
            </a:r>
          </a:p>
          <a:p>
            <a:pPr marL="914400" lvl="2" indent="0" algn="just">
              <a:buNone/>
            </a:pPr>
            <a:r>
              <a:rPr lang="fr-FR" sz="1800" i="1" dirty="0" smtClean="0">
                <a:solidFill>
                  <a:schemeClr val="bg2">
                    <a:lumMod val="50000"/>
                  </a:schemeClr>
                </a:solidFill>
                <a:latin typeface="Barlow Condensed" panose="00000506000000000000" pitchFamily="2" charset="0"/>
              </a:rPr>
              <a:t>exemple : facture de – 200 € non prises en charge par le FIPHFP</a:t>
            </a:r>
            <a:endParaRPr lang="fr-FR" sz="1800" i="1" dirty="0">
              <a:solidFill>
                <a:schemeClr val="bg2">
                  <a:lumMod val="50000"/>
                </a:schemeClr>
              </a:solidFill>
              <a:latin typeface="Barlow Condensed" panose="00000506000000000000" pitchFamily="2" charset="0"/>
            </a:endParaRPr>
          </a:p>
        </p:txBody>
      </p:sp>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991625" y="1841092"/>
            <a:ext cx="296053" cy="296053"/>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595117" y="107977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40D4839-F9F3-F94C-9E35-720698E32093}"/>
              </a:ext>
            </a:extLst>
          </p:cNvPr>
          <p:cNvCxnSpPr>
            <a:cxnSpLocks/>
          </p:cNvCxnSpPr>
          <p:nvPr/>
        </p:nvCxnSpPr>
        <p:spPr>
          <a:xfrm>
            <a:off x="7369762" y="1051906"/>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3902" y="1079770"/>
            <a:ext cx="5251315" cy="5251315"/>
          </a:xfrm>
          <a:prstGeom prst="rect">
            <a:avLst/>
          </a:prstGeom>
        </p:spPr>
      </p:pic>
    </p:spTree>
    <p:extLst>
      <p:ext uri="{BB962C8B-B14F-4D97-AF65-F5344CB8AC3E}">
        <p14:creationId xmlns:p14="http://schemas.microsoft.com/office/powerpoint/2010/main" val="288823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3900" dirty="0" smtClean="0"/>
              <a:t>Les catégories de dépenses déductibles</a:t>
            </a:r>
          </a:p>
        </p:txBody>
      </p:sp>
      <p:sp>
        <p:nvSpPr>
          <p:cNvPr id="9" name="Espace réservé du texte 4"/>
          <p:cNvSpPr>
            <a:spLocks noGrp="1"/>
          </p:cNvSpPr>
          <p:nvPr>
            <p:ph type="body" sz="quarter" idx="15"/>
          </p:nvPr>
        </p:nvSpPr>
        <p:spPr>
          <a:xfrm>
            <a:off x="967517" y="1643975"/>
            <a:ext cx="6091284" cy="4616628"/>
          </a:xfrm>
        </p:spPr>
        <p:txBody>
          <a:bodyPr/>
          <a:lstStyle/>
          <a:p>
            <a:r>
              <a:rPr lang="fr-FR" sz="2800" dirty="0" smtClean="0">
                <a:solidFill>
                  <a:prstClr val="black"/>
                </a:solidFill>
                <a:latin typeface="Barlow Condensed" panose="00000506000000000000" pitchFamily="2" charset="0"/>
              </a:rPr>
              <a:t>Dépenses </a:t>
            </a:r>
            <a:r>
              <a:rPr lang="fr-FR" sz="2800" dirty="0">
                <a:solidFill>
                  <a:prstClr val="black"/>
                </a:solidFill>
                <a:latin typeface="Barlow Condensed" panose="00000506000000000000" pitchFamily="2" charset="0"/>
              </a:rPr>
              <a:t>consacrées à la rémunération des personnels affectés à des missions </a:t>
            </a:r>
            <a:r>
              <a:rPr lang="fr-FR" sz="2800" b="1" dirty="0" smtClean="0">
                <a:solidFill>
                  <a:prstClr val="black"/>
                </a:solidFill>
                <a:latin typeface="Barlow Condensed" panose="00000506000000000000" pitchFamily="2" charset="0"/>
              </a:rPr>
              <a:t>d’aide à l’accueil, à </a:t>
            </a:r>
            <a:r>
              <a:rPr lang="fr-FR" sz="2800" b="1" dirty="0">
                <a:solidFill>
                  <a:prstClr val="black"/>
                </a:solidFill>
                <a:latin typeface="Barlow Condensed" panose="00000506000000000000" pitchFamily="2" charset="0"/>
              </a:rPr>
              <a:t>l’intégration et à l’accompagnement des élèves ou étudiants </a:t>
            </a:r>
            <a:r>
              <a:rPr lang="fr-FR" sz="2800" b="1" dirty="0" smtClean="0">
                <a:solidFill>
                  <a:prstClr val="black"/>
                </a:solidFill>
                <a:latin typeface="Barlow Condensed" panose="00000506000000000000" pitchFamily="2" charset="0"/>
              </a:rPr>
              <a:t>…</a:t>
            </a:r>
          </a:p>
          <a:p>
            <a:pPr marL="457200" lvl="1" indent="0" algn="just">
              <a:buNone/>
            </a:pPr>
            <a:endParaRPr lang="fr-FR" sz="2800" dirty="0">
              <a:latin typeface="Barlow Condensed" panose="00000506000000000000" pitchFamily="2" charset="0"/>
            </a:endParaRPr>
          </a:p>
          <a:p>
            <a:pPr lvl="2" algn="just"/>
            <a:r>
              <a:rPr lang="fr-FR" dirty="0" smtClean="0">
                <a:solidFill>
                  <a:prstClr val="black"/>
                </a:solidFill>
                <a:latin typeface="Barlow Condensed" panose="00000506000000000000" pitchFamily="2" charset="0"/>
              </a:rPr>
              <a:t>Le coût chargé des rémunérations versées entre le 1</a:t>
            </a:r>
            <a:r>
              <a:rPr lang="fr-FR" baseline="30000" dirty="0" smtClean="0">
                <a:solidFill>
                  <a:prstClr val="black"/>
                </a:solidFill>
                <a:latin typeface="Barlow Condensed" panose="00000506000000000000" pitchFamily="2" charset="0"/>
              </a:rPr>
              <a:t>er</a:t>
            </a:r>
            <a:r>
              <a:rPr lang="fr-FR" dirty="0" smtClean="0">
                <a:solidFill>
                  <a:prstClr val="black"/>
                </a:solidFill>
                <a:latin typeface="Barlow Condensed" panose="00000506000000000000" pitchFamily="2" charset="0"/>
              </a:rPr>
              <a:t> janvier et le 31 décembre N-1, déduction faite des aides versés par les pouvoirs publics au titre de ces contrats. Plafonné à 80% de la contribution exigible.</a:t>
            </a:r>
            <a:endParaRPr lang="fr-FR" sz="2800" dirty="0" smtClean="0">
              <a:latin typeface="Barlow Condensed" panose="00000506000000000000" pitchFamily="2" charset="0"/>
            </a:endParaRPr>
          </a:p>
          <a:p>
            <a:pPr marL="514350" indent="-285750" algn="just">
              <a:lnSpc>
                <a:spcPct val="107000"/>
              </a:lnSpc>
              <a:spcAft>
                <a:spcPts val="800"/>
              </a:spcAft>
              <a:buFontTx/>
              <a:buChar char="-"/>
            </a:pPr>
            <a:endParaRPr lang="fr-FR" sz="2400" dirty="0">
              <a:solidFill>
                <a:prstClr val="black"/>
              </a:solidFill>
              <a:latin typeface="Barlow Condensed" panose="00000506000000000000" pitchFamily="2" charset="0"/>
            </a:endParaRPr>
          </a:p>
          <a:p>
            <a:pPr marL="228600" algn="just">
              <a:lnSpc>
                <a:spcPct val="107000"/>
              </a:lnSpc>
              <a:spcAft>
                <a:spcPts val="800"/>
              </a:spcAft>
            </a:pPr>
            <a:endParaRPr lang="fr-FR" sz="2400" dirty="0">
              <a:latin typeface="Barlow Condensed" panose="00000506000000000000" pitchFamily="2" charset="0"/>
            </a:endParaRPr>
          </a:p>
          <a:p>
            <a:pPr marL="228600" algn="just">
              <a:lnSpc>
                <a:spcPct val="107000"/>
              </a:lnSpc>
              <a:spcAft>
                <a:spcPts val="800"/>
              </a:spcAft>
            </a:pPr>
            <a:endParaRPr lang="fr-FR" sz="2400" dirty="0">
              <a:latin typeface="Barlow Condensed" panose="00000506000000000000" pitchFamily="2" charset="0"/>
              <a:ea typeface="Calisto MT" panose="02040603050505030304" pitchFamily="18" charset="0"/>
              <a:cs typeface="Times New Roman" panose="02020603050405020304" pitchFamily="18" charset="0"/>
            </a:endParaRPr>
          </a:p>
          <a:p>
            <a:pPr marL="342900" indent="-342900" algn="just">
              <a:buFont typeface="Wingdings" panose="05000000000000000000" pitchFamily="2" charset="2"/>
              <a:buChar char="§"/>
            </a:pPr>
            <a:endParaRPr lang="fr-FR" sz="2400" dirty="0">
              <a:solidFill>
                <a:prstClr val="black"/>
              </a:solidFill>
              <a:latin typeface="Barlow Condensed" panose="00000506000000000000" pitchFamily="2" charset="0"/>
            </a:endParaRPr>
          </a:p>
        </p:txBody>
      </p:sp>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496389" y="1727761"/>
            <a:ext cx="296053" cy="296053"/>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622826" y="1050588"/>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40D4839-F9F3-F94C-9E35-720698E32093}"/>
              </a:ext>
            </a:extLst>
          </p:cNvPr>
          <p:cNvCxnSpPr>
            <a:cxnSpLocks/>
          </p:cNvCxnSpPr>
          <p:nvPr/>
        </p:nvCxnSpPr>
        <p:spPr>
          <a:xfrm>
            <a:off x="7369762" y="1051906"/>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4202" y="845024"/>
            <a:ext cx="4813570" cy="4813570"/>
          </a:xfrm>
          <a:prstGeom prst="rect">
            <a:avLst/>
          </a:prstGeom>
        </p:spPr>
      </p:pic>
    </p:spTree>
    <p:extLst>
      <p:ext uri="{BB962C8B-B14F-4D97-AF65-F5344CB8AC3E}">
        <p14:creationId xmlns:p14="http://schemas.microsoft.com/office/powerpoint/2010/main" val="95151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p:txBody>
          <a:bodyPr>
            <a:normAutofit/>
          </a:bodyPr>
          <a:lstStyle/>
          <a:p>
            <a:pPr algn="l"/>
            <a:r>
              <a:rPr lang="fr-FR" dirty="0" smtClean="0"/>
              <a:t>Préparer sa déclaration</a:t>
            </a:r>
            <a:endParaRPr lang="fr-FR" dirty="0"/>
          </a:p>
        </p:txBody>
      </p:sp>
      <p:sp>
        <p:nvSpPr>
          <p:cNvPr id="6" name="Espace réservé du texte 5"/>
          <p:cNvSpPr>
            <a:spLocks noGrp="1"/>
          </p:cNvSpPr>
          <p:nvPr>
            <p:ph type="body" sz="quarter" idx="15"/>
          </p:nvPr>
        </p:nvSpPr>
        <p:spPr>
          <a:xfrm>
            <a:off x="671829" y="1790706"/>
            <a:ext cx="6443664" cy="4087580"/>
          </a:xfrm>
        </p:spPr>
        <p:txBody>
          <a:bodyPr/>
          <a:lstStyle/>
          <a:p>
            <a:r>
              <a:rPr lang="fr-FR" sz="2400" b="1" dirty="0">
                <a:latin typeface="Barlow Condensed" panose="00000506000000000000" pitchFamily="2" charset="0"/>
              </a:rPr>
              <a:t>Les éléments nécessaires à la déclaration</a:t>
            </a:r>
            <a:endParaRPr lang="fr-FR" sz="2400" dirty="0">
              <a:latin typeface="Barlow Condensed" panose="00000506000000000000" pitchFamily="2" charset="0"/>
            </a:endParaRPr>
          </a:p>
          <a:p>
            <a:pPr fontAlgn="base"/>
            <a:endParaRPr lang="fr-FR" sz="2400" dirty="0">
              <a:solidFill>
                <a:prstClr val="black"/>
              </a:solidFill>
              <a:latin typeface="Barlow Condensed" panose="00000506000000000000" pitchFamily="2" charset="0"/>
            </a:endParaRPr>
          </a:p>
          <a:p>
            <a:pPr marL="342900" indent="-342900" fontAlgn="base">
              <a:buFont typeface="Wingdings" panose="05000000000000000000" pitchFamily="2" charset="2"/>
              <a:buChar char="§"/>
            </a:pPr>
            <a:r>
              <a:rPr lang="fr-FR" sz="2400" dirty="0" smtClean="0">
                <a:solidFill>
                  <a:prstClr val="black"/>
                </a:solidFill>
                <a:latin typeface="Barlow Condensed" panose="00000506000000000000" pitchFamily="2" charset="0"/>
              </a:rPr>
              <a:t>Effectif </a:t>
            </a:r>
            <a:r>
              <a:rPr lang="fr-FR" sz="2400" dirty="0">
                <a:solidFill>
                  <a:prstClr val="black"/>
                </a:solidFill>
                <a:latin typeface="Barlow Condensed" panose="00000506000000000000" pitchFamily="2" charset="0"/>
              </a:rPr>
              <a:t>en nombre d’agents en équivalent </a:t>
            </a:r>
            <a:r>
              <a:rPr lang="fr-FR" sz="2400" dirty="0" smtClean="0">
                <a:solidFill>
                  <a:prstClr val="black"/>
                </a:solidFill>
                <a:latin typeface="Barlow Condensed" panose="00000506000000000000" pitchFamily="2" charset="0"/>
              </a:rPr>
              <a:t>temps plein</a:t>
            </a:r>
            <a:r>
              <a:rPr lang="fr-FR" sz="2400" dirty="0">
                <a:solidFill>
                  <a:prstClr val="black"/>
                </a:solidFill>
                <a:latin typeface="Barlow Condensed" panose="00000506000000000000" pitchFamily="2" charset="0"/>
              </a:rPr>
              <a:t> </a:t>
            </a:r>
            <a:r>
              <a:rPr lang="fr-FR" sz="2400" dirty="0" smtClean="0">
                <a:solidFill>
                  <a:prstClr val="black"/>
                </a:solidFill>
                <a:latin typeface="Barlow Condensed" panose="00000506000000000000" pitchFamily="2" charset="0"/>
              </a:rPr>
              <a:t>:</a:t>
            </a:r>
            <a:r>
              <a:rPr lang="fr-FR" sz="2400" dirty="0">
                <a:solidFill>
                  <a:prstClr val="black"/>
                </a:solidFill>
                <a:latin typeface="Barlow Condensed" panose="00000506000000000000" pitchFamily="2" charset="0"/>
              </a:rPr>
              <a:t> ETP au 31 décembre </a:t>
            </a:r>
            <a:r>
              <a:rPr lang="fr-FR" sz="2400" dirty="0" smtClean="0">
                <a:solidFill>
                  <a:prstClr val="black"/>
                </a:solidFill>
                <a:latin typeface="Barlow Condensed" panose="00000506000000000000" pitchFamily="2" charset="0"/>
              </a:rPr>
              <a:t>2023</a:t>
            </a:r>
            <a:endParaRPr lang="fr-FR" sz="2400" dirty="0">
              <a:solidFill>
                <a:prstClr val="black"/>
              </a:solidFill>
              <a:latin typeface="Barlow Condensed" panose="00000506000000000000" pitchFamily="2" charset="0"/>
            </a:endParaRPr>
          </a:p>
          <a:p>
            <a:pPr marL="342900" indent="-342900" fontAlgn="base">
              <a:buFont typeface="Wingdings" panose="05000000000000000000" pitchFamily="2" charset="2"/>
              <a:buChar char="§"/>
            </a:pPr>
            <a:r>
              <a:rPr lang="fr-FR" sz="2400" dirty="0" smtClean="0">
                <a:solidFill>
                  <a:prstClr val="black"/>
                </a:solidFill>
                <a:latin typeface="Barlow Condensed" panose="00000506000000000000" pitchFamily="2" charset="0"/>
              </a:rPr>
              <a:t>Effectif </a:t>
            </a:r>
            <a:r>
              <a:rPr lang="fr-FR" sz="2400" dirty="0">
                <a:solidFill>
                  <a:prstClr val="black"/>
                </a:solidFill>
                <a:latin typeface="Barlow Condensed" panose="00000506000000000000" pitchFamily="2" charset="0"/>
              </a:rPr>
              <a:t>total rémunéré (ETR ) au 31 décembre </a:t>
            </a:r>
            <a:r>
              <a:rPr lang="fr-FR" sz="2400" dirty="0" smtClean="0">
                <a:solidFill>
                  <a:prstClr val="black"/>
                </a:solidFill>
                <a:latin typeface="Barlow Condensed" panose="00000506000000000000" pitchFamily="2" charset="0"/>
              </a:rPr>
              <a:t>2023 </a:t>
            </a:r>
            <a:r>
              <a:rPr lang="fr-FR" sz="2400" dirty="0">
                <a:solidFill>
                  <a:prstClr val="black"/>
                </a:solidFill>
                <a:latin typeface="Barlow Condensed" panose="00000506000000000000" pitchFamily="2" charset="0"/>
              </a:rPr>
              <a:t> </a:t>
            </a:r>
          </a:p>
          <a:p>
            <a:pPr marL="342900" indent="-342900" fontAlgn="base">
              <a:buFont typeface="Wingdings" panose="05000000000000000000" pitchFamily="2" charset="2"/>
              <a:buChar char="§"/>
            </a:pPr>
            <a:r>
              <a:rPr lang="fr-FR" sz="2400" dirty="0">
                <a:solidFill>
                  <a:prstClr val="black"/>
                </a:solidFill>
                <a:latin typeface="Barlow Condensed" panose="00000506000000000000" pitchFamily="2" charset="0"/>
              </a:rPr>
              <a:t>Nombre de bénéficiaires de l’obligation d’emploi (BOE ) au 31 décembre </a:t>
            </a:r>
            <a:r>
              <a:rPr lang="fr-FR" sz="2400" dirty="0" smtClean="0">
                <a:solidFill>
                  <a:prstClr val="black"/>
                </a:solidFill>
                <a:latin typeface="Barlow Condensed" panose="00000506000000000000" pitchFamily="2" charset="0"/>
              </a:rPr>
              <a:t>2023</a:t>
            </a:r>
            <a:endParaRPr lang="fr-FR" sz="2400" dirty="0">
              <a:solidFill>
                <a:prstClr val="black"/>
              </a:solidFill>
              <a:latin typeface="Barlow Condensed" panose="00000506000000000000" pitchFamily="2" charset="0"/>
            </a:endParaRPr>
          </a:p>
          <a:p>
            <a:pPr marL="342900" indent="-342900" fontAlgn="base">
              <a:buFont typeface="Wingdings" panose="05000000000000000000" pitchFamily="2" charset="2"/>
              <a:buChar char="§"/>
            </a:pPr>
            <a:r>
              <a:rPr lang="fr-FR" sz="2400" dirty="0">
                <a:solidFill>
                  <a:prstClr val="black"/>
                </a:solidFill>
                <a:latin typeface="Barlow Condensed" panose="00000506000000000000" pitchFamily="2" charset="0"/>
              </a:rPr>
              <a:t>Dépenses </a:t>
            </a:r>
            <a:r>
              <a:rPr lang="fr-FR" sz="2400" dirty="0" smtClean="0">
                <a:solidFill>
                  <a:prstClr val="black"/>
                </a:solidFill>
                <a:latin typeface="Barlow Condensed" panose="00000506000000000000" pitchFamily="2" charset="0"/>
              </a:rPr>
              <a:t>2023 </a:t>
            </a:r>
            <a:r>
              <a:rPr lang="fr-FR" sz="2400" dirty="0">
                <a:solidFill>
                  <a:prstClr val="black"/>
                </a:solidFill>
                <a:latin typeface="Barlow Condensed" panose="00000506000000000000" pitchFamily="2" charset="0"/>
              </a:rPr>
              <a:t>ouvrant droit à réduction de </a:t>
            </a:r>
            <a:r>
              <a:rPr lang="fr-FR" sz="2400" dirty="0" smtClean="0">
                <a:solidFill>
                  <a:prstClr val="black"/>
                </a:solidFill>
                <a:latin typeface="Barlow Condensed" panose="00000506000000000000" pitchFamily="2" charset="0"/>
              </a:rPr>
              <a:t>contribution</a:t>
            </a:r>
            <a:endParaRPr lang="fr-FR" sz="2400" dirty="0">
              <a:solidFill>
                <a:prstClr val="black"/>
              </a:solidFill>
              <a:latin typeface="Barlow Condensed" panose="00000506000000000000" pitchFamily="2" charset="0"/>
            </a:endParaRPr>
          </a:p>
          <a:p>
            <a:endParaRPr lang="fr-FR" sz="2000" dirty="0">
              <a:latin typeface="Barlow Condensed" panose="00000506000000000000" pitchFamily="2" charset="0"/>
            </a:endParaRPr>
          </a:p>
          <a:p>
            <a:endParaRPr lang="fr-FR" sz="2000" dirty="0">
              <a:latin typeface="Barlow Condensed" panose="00000506000000000000" pitchFamily="2" charset="0"/>
            </a:endParaRPr>
          </a:p>
        </p:txBody>
      </p:sp>
      <p:pic>
        <p:nvPicPr>
          <p:cNvPr id="3" name="Espace réservé pour une image  2"/>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1526" r="11526"/>
          <a:stretch>
            <a:fillRect/>
          </a:stretch>
        </p:blipFill>
        <p:spPr/>
      </p:pic>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771123" y="128016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6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p:txBody>
          <a:bodyPr>
            <a:normAutofit/>
          </a:bodyPr>
          <a:lstStyle/>
          <a:p>
            <a:pPr algn="l"/>
            <a:r>
              <a:rPr lang="fr-FR" dirty="0"/>
              <a:t>Préparer sa </a:t>
            </a:r>
            <a:r>
              <a:rPr lang="fr-FR" dirty="0" smtClean="0"/>
              <a:t>déclaration</a:t>
            </a:r>
            <a:endParaRPr lang="fr-FR" dirty="0"/>
          </a:p>
        </p:txBody>
      </p:sp>
      <p:sp>
        <p:nvSpPr>
          <p:cNvPr id="6" name="Espace réservé du texte 5"/>
          <p:cNvSpPr>
            <a:spLocks noGrp="1"/>
          </p:cNvSpPr>
          <p:nvPr>
            <p:ph type="body" sz="quarter" idx="15"/>
          </p:nvPr>
        </p:nvSpPr>
        <p:spPr>
          <a:xfrm>
            <a:off x="671829" y="1790706"/>
            <a:ext cx="6443663" cy="3098535"/>
          </a:xfrm>
        </p:spPr>
        <p:txBody>
          <a:bodyPr/>
          <a:lstStyle/>
          <a:p>
            <a:r>
              <a:rPr lang="fr-FR" sz="2400" b="1" dirty="0">
                <a:latin typeface="Barlow Condensed" panose="00000506000000000000" pitchFamily="2" charset="0"/>
              </a:rPr>
              <a:t>Les éléments nécessaires au recueil statistique</a:t>
            </a:r>
            <a:endParaRPr lang="fr-FR" sz="2400" dirty="0">
              <a:latin typeface="Barlow Condensed" panose="00000506000000000000" pitchFamily="2" charset="0"/>
            </a:endParaRPr>
          </a:p>
          <a:p>
            <a:endParaRPr lang="fr-FR" sz="2400" dirty="0">
              <a:latin typeface="Barlow Condensed" panose="00000506000000000000" pitchFamily="2" charset="0"/>
            </a:endParaRPr>
          </a:p>
          <a:p>
            <a:pPr marL="285750" lvl="0" indent="-285750" fontAlgn="base">
              <a:buFont typeface="Wingdings" panose="05000000000000000000" pitchFamily="2" charset="2"/>
              <a:buChar char="§"/>
            </a:pPr>
            <a:r>
              <a:rPr lang="fr-FR" sz="2400" dirty="0" smtClean="0">
                <a:latin typeface="Barlow Condensed" panose="00000506000000000000" pitchFamily="2" charset="0"/>
              </a:rPr>
              <a:t>Catégorie </a:t>
            </a:r>
            <a:r>
              <a:rPr lang="fr-FR" sz="2400" dirty="0">
                <a:latin typeface="Barlow Condensed" panose="00000506000000000000" pitchFamily="2" charset="0"/>
              </a:rPr>
              <a:t>de bénéficiaires </a:t>
            </a:r>
          </a:p>
          <a:p>
            <a:pPr marL="285750" lvl="0" indent="-285750" fontAlgn="base">
              <a:buFont typeface="Wingdings" panose="05000000000000000000" pitchFamily="2" charset="2"/>
              <a:buChar char="§"/>
            </a:pPr>
            <a:r>
              <a:rPr lang="fr-FR" sz="2400" dirty="0">
                <a:latin typeface="Barlow Condensed" panose="00000506000000000000" pitchFamily="2" charset="0"/>
              </a:rPr>
              <a:t>Catégorie hiérarchique </a:t>
            </a:r>
          </a:p>
          <a:p>
            <a:pPr marL="285750" lvl="0" indent="-285750" fontAlgn="base">
              <a:buFont typeface="Wingdings" panose="05000000000000000000" pitchFamily="2" charset="2"/>
              <a:buChar char="§"/>
            </a:pPr>
            <a:r>
              <a:rPr lang="fr-FR" sz="2400" dirty="0">
                <a:latin typeface="Barlow Condensed" panose="00000506000000000000" pitchFamily="2" charset="0"/>
              </a:rPr>
              <a:t>Sexe </a:t>
            </a:r>
          </a:p>
          <a:p>
            <a:pPr marL="285750" lvl="0" indent="-285750" fontAlgn="base">
              <a:buFont typeface="Wingdings" panose="05000000000000000000" pitchFamily="2" charset="2"/>
              <a:buChar char="§"/>
            </a:pPr>
            <a:r>
              <a:rPr lang="fr-FR" sz="2400" dirty="0">
                <a:latin typeface="Barlow Condensed" panose="00000506000000000000" pitchFamily="2" charset="0"/>
              </a:rPr>
              <a:t>Tranche d’âge </a:t>
            </a:r>
          </a:p>
          <a:p>
            <a:pPr marL="285750" lvl="0" indent="-285750" fontAlgn="base">
              <a:buFont typeface="Wingdings" panose="05000000000000000000" pitchFamily="2" charset="2"/>
              <a:buChar char="§"/>
            </a:pPr>
            <a:r>
              <a:rPr lang="fr-FR" sz="2400" dirty="0">
                <a:latin typeface="Barlow Condensed" panose="00000506000000000000" pitchFamily="2" charset="0"/>
              </a:rPr>
              <a:t>Mode de </a:t>
            </a:r>
            <a:r>
              <a:rPr lang="fr-FR" sz="2400" dirty="0" smtClean="0">
                <a:latin typeface="Barlow Condensed" panose="00000506000000000000" pitchFamily="2" charset="0"/>
              </a:rPr>
              <a:t>recrutement</a:t>
            </a:r>
            <a:endParaRPr lang="fr-FR" sz="2400" dirty="0">
              <a:latin typeface="Barlow Condensed" panose="00000506000000000000" pitchFamily="2" charset="0"/>
            </a:endParaRPr>
          </a:p>
          <a:p>
            <a:pPr algn="just" fontAlgn="base">
              <a:buFont typeface="Wingdings" panose="05000000000000000000" pitchFamily="2" charset="2"/>
              <a:buChar char="§"/>
            </a:pPr>
            <a:endParaRPr lang="fr-FR" sz="2400" dirty="0">
              <a:latin typeface="Barlow Condensed" panose="00000506000000000000" pitchFamily="2" charset="0"/>
            </a:endParaRPr>
          </a:p>
          <a:p>
            <a:endParaRPr lang="fr-FR" sz="2400" dirty="0">
              <a:latin typeface="Barlow Condensed" panose="00000506000000000000" pitchFamily="2" charset="0"/>
            </a:endParaRP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761395" y="128016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9" name="Espace réservé pour une image  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1526" r="11526"/>
          <a:stretch>
            <a:fillRect/>
          </a:stretch>
        </p:blipFill>
        <p:spPr>
          <a:xfrm>
            <a:off x="7529209" y="650875"/>
            <a:ext cx="3738059" cy="5034165"/>
          </a:xfrm>
        </p:spPr>
      </p:pic>
    </p:spTree>
    <p:extLst>
      <p:ext uri="{BB962C8B-B14F-4D97-AF65-F5344CB8AC3E}">
        <p14:creationId xmlns:p14="http://schemas.microsoft.com/office/powerpoint/2010/main" val="211610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671830" y="462799"/>
            <a:ext cx="7259190" cy="670941"/>
          </a:xfrm>
        </p:spPr>
        <p:txBody>
          <a:bodyPr>
            <a:noAutofit/>
          </a:bodyPr>
          <a:lstStyle/>
          <a:p>
            <a:pPr algn="l">
              <a:lnSpc>
                <a:spcPct val="110000"/>
              </a:lnSpc>
            </a:pPr>
            <a:r>
              <a:rPr lang="fr-FR" dirty="0"/>
              <a:t>Comment déclarer?</a:t>
            </a:r>
            <a:br>
              <a:rPr lang="fr-FR" dirty="0"/>
            </a:br>
            <a:endParaRPr lang="fr-FR" dirty="0"/>
          </a:p>
        </p:txBody>
      </p:sp>
      <p:sp>
        <p:nvSpPr>
          <p:cNvPr id="5" name="Espace réservé du texte 4"/>
          <p:cNvSpPr>
            <a:spLocks noGrp="1"/>
          </p:cNvSpPr>
          <p:nvPr>
            <p:ph type="body" sz="quarter" idx="15"/>
          </p:nvPr>
        </p:nvSpPr>
        <p:spPr>
          <a:xfrm>
            <a:off x="671830" y="1334874"/>
            <a:ext cx="6585004" cy="4180114"/>
          </a:xfrm>
        </p:spPr>
        <p:txBody>
          <a:bodyPr/>
          <a:lstStyle/>
          <a:p>
            <a:r>
              <a:rPr lang="fr-FR" sz="2000" dirty="0">
                <a:latin typeface="Barlow Condensed" panose="00000506000000000000" pitchFamily="2" charset="0"/>
              </a:rPr>
              <a:t>La déclaration annuelle s’effectue en ligne sur le portail sécurisé de la Caisse des Dépôts, sur votre espace employeur accessible sur la </a:t>
            </a:r>
            <a:r>
              <a:rPr lang="fr-FR" sz="2000" u="sng" dirty="0">
                <a:latin typeface="Barlow Condensed" panose="00000506000000000000" pitchFamily="2" charset="0"/>
                <a:hlinkClick r:id="rId3" tooltip="plateforme Pep’s (nouvelle fenêtre)"/>
              </a:rPr>
              <a:t>plateforme </a:t>
            </a:r>
            <a:r>
              <a:rPr lang="fr-FR" sz="2000" u="sng" dirty="0" err="1">
                <a:latin typeface="Barlow Condensed" panose="00000506000000000000" pitchFamily="2" charset="0"/>
                <a:hlinkClick r:id="rId3" tooltip="plateforme Pep’s (nouvelle fenêtre)"/>
              </a:rPr>
              <a:t>Pep’s</a:t>
            </a:r>
            <a:r>
              <a:rPr lang="fr-FR" sz="2000" dirty="0">
                <a:latin typeface="Barlow Condensed" panose="00000506000000000000" pitchFamily="2" charset="0"/>
              </a:rPr>
              <a:t>.</a:t>
            </a:r>
          </a:p>
          <a:p>
            <a:endParaRPr lang="fr-FR" sz="2000" dirty="0">
              <a:latin typeface="Barlow Condensed" panose="00000506000000000000" pitchFamily="2" charset="0"/>
            </a:endParaRPr>
          </a:p>
          <a:p>
            <a:r>
              <a:rPr lang="fr-FR" sz="2000" dirty="0">
                <a:latin typeface="Barlow Condensed" panose="00000506000000000000" pitchFamily="2" charset="0"/>
              </a:rPr>
              <a:t>Si vous n’êtes pas encore inscrit sur ce portail, vous pouvez le faire dès à présent en vous munissant :</a:t>
            </a:r>
            <a:br>
              <a:rPr lang="fr-FR" sz="2000" dirty="0">
                <a:latin typeface="Barlow Condensed" panose="00000506000000000000" pitchFamily="2" charset="0"/>
              </a:rPr>
            </a:br>
            <a:r>
              <a:rPr lang="fr-FR" sz="2000" dirty="0">
                <a:latin typeface="Barlow Condensed" panose="00000506000000000000" pitchFamily="2" charset="0"/>
              </a:rPr>
              <a:t>    •    du </a:t>
            </a:r>
            <a:r>
              <a:rPr lang="fr-FR" sz="2000" dirty="0" err="1">
                <a:latin typeface="Barlow Condensed" panose="00000506000000000000" pitchFamily="2" charset="0"/>
              </a:rPr>
              <a:t>n°SIRET</a:t>
            </a:r>
            <a:r>
              <a:rPr lang="fr-FR" sz="2000" dirty="0">
                <a:latin typeface="Barlow Condensed" panose="00000506000000000000" pitchFamily="2" charset="0"/>
              </a:rPr>
              <a:t> de votre établissement ;</a:t>
            </a:r>
            <a:br>
              <a:rPr lang="fr-FR" sz="2000" dirty="0">
                <a:latin typeface="Barlow Condensed" panose="00000506000000000000" pitchFamily="2" charset="0"/>
              </a:rPr>
            </a:br>
            <a:r>
              <a:rPr lang="fr-FR" sz="2000" dirty="0">
                <a:latin typeface="Barlow Condensed" panose="00000506000000000000" pitchFamily="2" charset="0"/>
              </a:rPr>
              <a:t>    •    du </a:t>
            </a:r>
            <a:r>
              <a:rPr lang="fr-FR" sz="2000" dirty="0" err="1">
                <a:latin typeface="Barlow Condensed" panose="00000506000000000000" pitchFamily="2" charset="0"/>
              </a:rPr>
              <a:t>n°BCR</a:t>
            </a:r>
            <a:r>
              <a:rPr lang="fr-FR" sz="2000" dirty="0">
                <a:latin typeface="Barlow Condensed" panose="00000506000000000000" pitchFamily="2" charset="0"/>
              </a:rPr>
              <a:t> indiqué sur les courriers adressés par la Direction des retraites et de la solidarité ;</a:t>
            </a:r>
            <a:br>
              <a:rPr lang="fr-FR" sz="2000" dirty="0">
                <a:latin typeface="Barlow Condensed" panose="00000506000000000000" pitchFamily="2" charset="0"/>
              </a:rPr>
            </a:br>
            <a:r>
              <a:rPr lang="fr-FR" sz="2000" dirty="0">
                <a:latin typeface="Barlow Condensed" panose="00000506000000000000" pitchFamily="2" charset="0"/>
              </a:rPr>
              <a:t>    •    d’une adresse courriel valide.</a:t>
            </a:r>
          </a:p>
          <a:p>
            <a:endParaRPr lang="fr-FR" sz="2000" dirty="0">
              <a:latin typeface="Barlow Condensed" panose="00000506000000000000" pitchFamily="2" charset="0"/>
            </a:endParaRPr>
          </a:p>
          <a:p>
            <a:r>
              <a:rPr lang="fr-FR" sz="2000" dirty="0">
                <a:latin typeface="Barlow Condensed" panose="00000506000000000000" pitchFamily="2" charset="0"/>
              </a:rPr>
              <a:t>Si vous êtes déjà inscrit, vous pouvez d’ores et déjà :</a:t>
            </a:r>
            <a:br>
              <a:rPr lang="fr-FR" sz="2000" dirty="0">
                <a:latin typeface="Barlow Condensed" panose="00000506000000000000" pitchFamily="2" charset="0"/>
              </a:rPr>
            </a:br>
            <a:r>
              <a:rPr lang="fr-FR" sz="2000" dirty="0">
                <a:latin typeface="Barlow Condensed" panose="00000506000000000000" pitchFamily="2" charset="0"/>
              </a:rPr>
              <a:t>    •    consulter les déclarations que vous avez effectuées les années précédentes ;</a:t>
            </a:r>
            <a:br>
              <a:rPr lang="fr-FR" sz="2000" dirty="0">
                <a:latin typeface="Barlow Condensed" panose="00000506000000000000" pitchFamily="2" charset="0"/>
              </a:rPr>
            </a:br>
            <a:r>
              <a:rPr lang="fr-FR" sz="2000" dirty="0">
                <a:latin typeface="Barlow Condensed" panose="00000506000000000000" pitchFamily="2" charset="0"/>
              </a:rPr>
              <a:t>    •    évaluer le montant de votre contribution </a:t>
            </a:r>
            <a:r>
              <a:rPr lang="fr-FR" sz="2000" dirty="0" smtClean="0">
                <a:latin typeface="Barlow Condensed" panose="00000506000000000000" pitchFamily="2" charset="0"/>
              </a:rPr>
              <a:t>2024.</a:t>
            </a:r>
            <a:endParaRPr lang="fr-FR" sz="2000" dirty="0">
              <a:latin typeface="Barlow Condensed" panose="00000506000000000000" pitchFamily="2" charset="0"/>
            </a:endParaRPr>
          </a:p>
          <a:p>
            <a:pPr lvl="0"/>
            <a:endParaRPr lang="fr-FR" sz="1050" dirty="0">
              <a:latin typeface="Barlow Condensed" panose="00000506000000000000" pitchFamily="2" charset="0"/>
            </a:endParaRPr>
          </a:p>
        </p:txBody>
      </p:sp>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751668" y="1153195"/>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020" y="1153195"/>
            <a:ext cx="4119369" cy="3820349"/>
          </a:xfrm>
          <a:prstGeom prst="rect">
            <a:avLst/>
          </a:prstGeom>
        </p:spPr>
      </p:pic>
      <p:cxnSp>
        <p:nvCxnSpPr>
          <p:cNvPr id="7" name="Connecteur droit 6">
            <a:extLst>
              <a:ext uri="{FF2B5EF4-FFF2-40B4-BE49-F238E27FC236}">
                <a16:creationId xmlns:a16="http://schemas.microsoft.com/office/drawing/2014/main" id="{F40D4839-F9F3-F94C-9E35-720698E32093}"/>
              </a:ext>
            </a:extLst>
          </p:cNvPr>
          <p:cNvCxnSpPr>
            <a:cxnSpLocks/>
          </p:cNvCxnSpPr>
          <p:nvPr/>
        </p:nvCxnSpPr>
        <p:spPr>
          <a:xfrm>
            <a:off x="7749141" y="1153195"/>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8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516188" y="244894"/>
            <a:ext cx="7259190" cy="670941"/>
          </a:xfrm>
        </p:spPr>
        <p:txBody>
          <a:bodyPr>
            <a:noAutofit/>
          </a:bodyPr>
          <a:lstStyle/>
          <a:p>
            <a:pPr algn="l">
              <a:lnSpc>
                <a:spcPct val="110000"/>
              </a:lnSpc>
            </a:pPr>
            <a:r>
              <a:rPr lang="fr-FR" dirty="0"/>
              <a:t>Comment déclarer?</a:t>
            </a:r>
            <a:br>
              <a:rPr lang="fr-FR" dirty="0"/>
            </a:br>
            <a:endParaRPr lang="fr-FR" dirty="0"/>
          </a:p>
        </p:txBody>
      </p:sp>
      <p:pic>
        <p:nvPicPr>
          <p:cNvPr id="6" name="Espace réservé du contenu 5"/>
          <p:cNvPicPr>
            <a:picLocks noGrp="1" noChangeAspect="1"/>
          </p:cNvPicPr>
          <p:nvPr>
            <p:ph idx="1"/>
          </p:nvPr>
        </p:nvPicPr>
        <p:blipFill>
          <a:blip r:embed="rId3"/>
          <a:stretch>
            <a:fillRect/>
          </a:stretch>
        </p:blipFill>
        <p:spPr>
          <a:xfrm>
            <a:off x="1037590" y="1131011"/>
            <a:ext cx="10666730" cy="4855083"/>
          </a:xfrm>
          <a:prstGeom prst="rect">
            <a:avLst/>
          </a:prstGeom>
        </p:spPr>
      </p:pic>
      <p:cxnSp>
        <p:nvCxnSpPr>
          <p:cNvPr id="5" name="Connecteur droit 4">
            <a:extLst>
              <a:ext uri="{FF2B5EF4-FFF2-40B4-BE49-F238E27FC236}">
                <a16:creationId xmlns:a16="http://schemas.microsoft.com/office/drawing/2014/main" id="{E26515BD-4EF6-5243-8E3E-8E186C145951}"/>
              </a:ext>
            </a:extLst>
          </p:cNvPr>
          <p:cNvCxnSpPr>
            <a:cxnSpLocks/>
          </p:cNvCxnSpPr>
          <p:nvPr/>
        </p:nvCxnSpPr>
        <p:spPr>
          <a:xfrm>
            <a:off x="670577" y="915835"/>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78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625208" y="299875"/>
            <a:ext cx="7259190" cy="670941"/>
          </a:xfrm>
        </p:spPr>
        <p:txBody>
          <a:bodyPr>
            <a:noAutofit/>
          </a:bodyPr>
          <a:lstStyle/>
          <a:p>
            <a:pPr algn="l">
              <a:lnSpc>
                <a:spcPct val="110000"/>
              </a:lnSpc>
            </a:pPr>
            <a:r>
              <a:rPr lang="fr-FR" dirty="0"/>
              <a:t>Comment déclarer?</a:t>
            </a:r>
            <a:br>
              <a:rPr lang="fr-FR" dirty="0"/>
            </a:br>
            <a:endParaRPr lang="fr-FR" dirty="0"/>
          </a:p>
        </p:txBody>
      </p:sp>
      <p:pic>
        <p:nvPicPr>
          <p:cNvPr id="5" name="Espace réservé du conten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30" y="1240972"/>
            <a:ext cx="11040841" cy="4789452"/>
          </a:xfrm>
          <a:prstGeom prst="rect">
            <a:avLst/>
          </a:prstGeom>
        </p:spPr>
      </p:pic>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751667" y="970816"/>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671830" y="420303"/>
            <a:ext cx="10639298" cy="1181487"/>
          </a:xfrm>
        </p:spPr>
        <p:txBody>
          <a:bodyPr>
            <a:normAutofit/>
          </a:bodyPr>
          <a:lstStyle/>
          <a:p>
            <a:pPr algn="l"/>
            <a:r>
              <a:rPr lang="fr-FR" dirty="0">
                <a:latin typeface="Barlow Condensed" panose="00000506000000000000" pitchFamily="2" charset="0"/>
              </a:rPr>
              <a:t>Les grands principes de la Déclaration d’Obligatoire d’Emploi des Travailleurs Handicapés</a:t>
            </a:r>
          </a:p>
          <a:p>
            <a:endParaRPr lang="fr-FR" dirty="0"/>
          </a:p>
        </p:txBody>
      </p:sp>
      <p:sp>
        <p:nvSpPr>
          <p:cNvPr id="5" name="Espace réservé du texte 4"/>
          <p:cNvSpPr>
            <a:spLocks noGrp="1"/>
          </p:cNvSpPr>
          <p:nvPr>
            <p:ph type="body" sz="quarter" idx="15"/>
          </p:nvPr>
        </p:nvSpPr>
        <p:spPr>
          <a:xfrm>
            <a:off x="648433" y="1842680"/>
            <a:ext cx="10639298" cy="508357"/>
          </a:xfrm>
        </p:spPr>
        <p:txBody>
          <a:bodyPr/>
          <a:lstStyle/>
          <a:p>
            <a:r>
              <a:rPr lang="fr-FR" sz="2400" b="1" dirty="0">
                <a:solidFill>
                  <a:srgbClr val="D21D5A"/>
                </a:solidFill>
                <a:latin typeface="Barlow Condensed" panose="00000506000000000000" pitchFamily="2" charset="0"/>
              </a:rPr>
              <a:t>La campagne annuelle de </a:t>
            </a:r>
            <a:r>
              <a:rPr lang="fr-FR" sz="2400" b="1" dirty="0" smtClean="0">
                <a:solidFill>
                  <a:srgbClr val="D21D5A"/>
                </a:solidFill>
                <a:latin typeface="Barlow Condensed" panose="00000506000000000000" pitchFamily="2" charset="0"/>
              </a:rPr>
              <a:t>déclaration</a:t>
            </a:r>
            <a:endParaRPr lang="fr-FR" sz="2400" b="1" dirty="0">
              <a:solidFill>
                <a:srgbClr val="D21D5A"/>
              </a:solidFill>
              <a:latin typeface="Barlow Condensed" panose="00000506000000000000" pitchFamily="2" charset="0"/>
            </a:endParaRPr>
          </a:p>
          <a:p>
            <a:pPr algn="ctr"/>
            <a:r>
              <a:rPr lang="fr-FR" sz="2400" dirty="0" smtClean="0">
                <a:latin typeface="Barlow Condensed" panose="00000506000000000000" pitchFamily="2" charset="0"/>
              </a:rPr>
              <a:t>	</a:t>
            </a:r>
          </a:p>
          <a:p>
            <a:endParaRPr lang="fr-FR" sz="2400" dirty="0">
              <a:latin typeface="Barlow Condensed" panose="00000506000000000000" pitchFamily="2" charset="0"/>
            </a:endParaRPr>
          </a:p>
        </p:txBody>
      </p:sp>
      <p:graphicFrame>
        <p:nvGraphicFramePr>
          <p:cNvPr id="6" name="Espace réservé du contenu 5"/>
          <p:cNvGraphicFramePr>
            <a:graphicFrameLocks/>
          </p:cNvGraphicFramePr>
          <p:nvPr>
            <p:extLst>
              <p:ext uri="{D42A27DB-BD31-4B8C-83A1-F6EECF244321}">
                <p14:modId xmlns:p14="http://schemas.microsoft.com/office/powerpoint/2010/main" val="6982087"/>
              </p:ext>
            </p:extLst>
          </p:nvPr>
        </p:nvGraphicFramePr>
        <p:xfrm>
          <a:off x="3750935" y="1537377"/>
          <a:ext cx="7536796" cy="4406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862808" y="153737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0848969-C5B4-8840-B9F6-42B20468B1FD}"/>
              </a:ext>
            </a:extLst>
          </p:cNvPr>
          <p:cNvPicPr>
            <a:picLocks noChangeAspect="1"/>
          </p:cNvPicPr>
          <p:nvPr/>
        </p:nvPicPr>
        <p:blipFill>
          <a:blip r:embed="rId8"/>
          <a:stretch>
            <a:fillRect/>
          </a:stretch>
        </p:blipFill>
        <p:spPr>
          <a:xfrm>
            <a:off x="352380" y="1896857"/>
            <a:ext cx="296053" cy="296053"/>
          </a:xfrm>
          <a:prstGeom prst="rect">
            <a:avLst/>
          </a:prstGeom>
        </p:spPr>
      </p:pic>
    </p:spTree>
    <p:extLst>
      <p:ext uri="{BB962C8B-B14F-4D97-AF65-F5344CB8AC3E}">
        <p14:creationId xmlns:p14="http://schemas.microsoft.com/office/powerpoint/2010/main" val="85750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671830" y="462799"/>
            <a:ext cx="7259190" cy="670941"/>
          </a:xfrm>
        </p:spPr>
        <p:txBody>
          <a:bodyPr>
            <a:noAutofit/>
          </a:bodyPr>
          <a:lstStyle/>
          <a:p>
            <a:pPr algn="l">
              <a:lnSpc>
                <a:spcPct val="110000"/>
              </a:lnSpc>
            </a:pPr>
            <a:r>
              <a:rPr lang="fr-FR" dirty="0"/>
              <a:t>Comment déclarer?</a:t>
            </a:r>
            <a:br>
              <a:rPr lang="fr-FR" dirty="0"/>
            </a:br>
            <a:endParaRPr lang="fr-FR" dirty="0"/>
          </a:p>
        </p:txBody>
      </p:sp>
      <p:pic>
        <p:nvPicPr>
          <p:cNvPr id="3" name="Image 2"/>
          <p:cNvPicPr>
            <a:picLocks noChangeAspect="1"/>
          </p:cNvPicPr>
          <p:nvPr/>
        </p:nvPicPr>
        <p:blipFill>
          <a:blip r:embed="rId3"/>
          <a:stretch>
            <a:fillRect/>
          </a:stretch>
        </p:blipFill>
        <p:spPr>
          <a:xfrm>
            <a:off x="304800" y="1568824"/>
            <a:ext cx="11589136" cy="4043445"/>
          </a:xfrm>
          <a:prstGeom prst="rect">
            <a:avLst/>
          </a:prstGeom>
        </p:spPr>
      </p:pic>
      <p:cxnSp>
        <p:nvCxnSpPr>
          <p:cNvPr id="5" name="Connecteur droit 4">
            <a:extLst>
              <a:ext uri="{FF2B5EF4-FFF2-40B4-BE49-F238E27FC236}">
                <a16:creationId xmlns:a16="http://schemas.microsoft.com/office/drawing/2014/main" id="{E26515BD-4EF6-5243-8E3E-8E186C145951}"/>
              </a:ext>
            </a:extLst>
          </p:cNvPr>
          <p:cNvCxnSpPr>
            <a:cxnSpLocks/>
          </p:cNvCxnSpPr>
          <p:nvPr/>
        </p:nvCxnSpPr>
        <p:spPr>
          <a:xfrm>
            <a:off x="810034" y="113374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36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625208" y="324847"/>
            <a:ext cx="7259190" cy="670941"/>
          </a:xfrm>
        </p:spPr>
        <p:txBody>
          <a:bodyPr>
            <a:noAutofit/>
          </a:bodyPr>
          <a:lstStyle/>
          <a:p>
            <a:pPr algn="l">
              <a:lnSpc>
                <a:spcPct val="110000"/>
              </a:lnSpc>
            </a:pPr>
            <a:r>
              <a:rPr lang="fr-FR" dirty="0"/>
              <a:t>Comment déclarer?</a:t>
            </a:r>
            <a:br>
              <a:rPr lang="fr-FR" dirty="0"/>
            </a:br>
            <a:endParaRPr lang="fr-FR" dirty="0"/>
          </a:p>
        </p:txBody>
      </p:sp>
      <p:pic>
        <p:nvPicPr>
          <p:cNvPr id="6" name="Image 5"/>
          <p:cNvPicPr>
            <a:picLocks noChangeAspect="1"/>
          </p:cNvPicPr>
          <p:nvPr/>
        </p:nvPicPr>
        <p:blipFill>
          <a:blip r:embed="rId3"/>
          <a:stretch>
            <a:fillRect/>
          </a:stretch>
        </p:blipFill>
        <p:spPr>
          <a:xfrm>
            <a:off x="185579" y="1290916"/>
            <a:ext cx="11931328" cy="4400795"/>
          </a:xfrm>
          <a:prstGeom prst="rect">
            <a:avLst/>
          </a:prstGeom>
        </p:spPr>
      </p:pic>
      <p:cxnSp>
        <p:nvCxnSpPr>
          <p:cNvPr id="5" name="Connecteur droit 4">
            <a:extLst>
              <a:ext uri="{FF2B5EF4-FFF2-40B4-BE49-F238E27FC236}">
                <a16:creationId xmlns:a16="http://schemas.microsoft.com/office/drawing/2014/main" id="{E26515BD-4EF6-5243-8E3E-8E186C145951}"/>
              </a:ext>
            </a:extLst>
          </p:cNvPr>
          <p:cNvCxnSpPr>
            <a:cxnSpLocks/>
          </p:cNvCxnSpPr>
          <p:nvPr/>
        </p:nvCxnSpPr>
        <p:spPr>
          <a:xfrm>
            <a:off x="751667" y="1005516"/>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2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282591"/>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3900" dirty="0" smtClean="0"/>
              <a:t>Les Répartitions des Bénéficiaires</a:t>
            </a:r>
          </a:p>
        </p:txBody>
      </p:sp>
      <p:sp>
        <p:nvSpPr>
          <p:cNvPr id="9" name="Espace réservé du texte 4"/>
          <p:cNvSpPr>
            <a:spLocks noGrp="1"/>
          </p:cNvSpPr>
          <p:nvPr>
            <p:ph type="body" sz="quarter" idx="15"/>
          </p:nvPr>
        </p:nvSpPr>
        <p:spPr>
          <a:xfrm>
            <a:off x="765357" y="1995762"/>
            <a:ext cx="4630088" cy="3247446"/>
          </a:xfrm>
        </p:spPr>
        <p:txBody>
          <a:bodyPr/>
          <a:lstStyle/>
          <a:p>
            <a:r>
              <a:rPr lang="fr-FR" sz="2400" b="1" dirty="0" smtClean="0">
                <a:latin typeface="Barlow Condensed" panose="00000506000000000000" pitchFamily="2" charset="0"/>
              </a:rPr>
              <a:t> </a:t>
            </a:r>
            <a:r>
              <a:rPr lang="fr-FR" sz="2000" dirty="0" smtClean="0">
                <a:solidFill>
                  <a:prstClr val="black"/>
                </a:solidFill>
                <a:latin typeface="Barlow Condensed" panose="00000506000000000000" pitchFamily="2" charset="0"/>
              </a:rPr>
              <a:t>Les Bénéficiaires </a:t>
            </a:r>
            <a:r>
              <a:rPr lang="fr-FR" sz="2000" b="1" dirty="0" smtClean="0">
                <a:solidFill>
                  <a:prstClr val="black"/>
                </a:solidFill>
                <a:latin typeface="Barlow Condensed" panose="00000506000000000000" pitchFamily="2" charset="0"/>
              </a:rPr>
              <a:t>en stock</a:t>
            </a:r>
            <a:r>
              <a:rPr lang="fr-FR" sz="2000" dirty="0" smtClean="0">
                <a:solidFill>
                  <a:prstClr val="black"/>
                </a:solidFill>
                <a:latin typeface="Barlow Condensed" panose="00000506000000000000" pitchFamily="2" charset="0"/>
              </a:rPr>
              <a:t>, ce sont ceux que vous avez déclaré au </a:t>
            </a:r>
            <a:r>
              <a:rPr lang="fr-FR" sz="2000" dirty="0" smtClean="0">
                <a:solidFill>
                  <a:prstClr val="black"/>
                </a:solidFill>
                <a:latin typeface="Barlow Condensed" panose="00000506000000000000" pitchFamily="2" charset="0"/>
              </a:rPr>
              <a:t>31-12-2023.</a:t>
            </a:r>
            <a:endParaRPr lang="fr-FR" sz="2000" dirty="0" smtClean="0">
              <a:solidFill>
                <a:prstClr val="black"/>
              </a:solidFill>
              <a:latin typeface="Barlow Condensed" panose="00000506000000000000" pitchFamily="2" charset="0"/>
            </a:endParaRPr>
          </a:p>
          <a:p>
            <a:endParaRPr lang="fr-FR" sz="900" dirty="0" smtClean="0">
              <a:solidFill>
                <a:prstClr val="black"/>
              </a:solidFill>
              <a:latin typeface="Barlow Condensed" panose="00000506000000000000" pitchFamily="2" charset="0"/>
            </a:endParaRPr>
          </a:p>
          <a:p>
            <a:r>
              <a:rPr lang="fr-FR" sz="2000" dirty="0" smtClean="0">
                <a:latin typeface="Barlow Condensed" panose="00000506000000000000" pitchFamily="2" charset="0"/>
                <a:ea typeface="Calisto MT" panose="02040603050505030304" pitchFamily="18" charset="0"/>
                <a:cs typeface="Times New Roman" panose="02020603050405020304" pitchFamily="18" charset="0"/>
              </a:rPr>
              <a:t>Les Bénéficiaires </a:t>
            </a:r>
            <a:r>
              <a:rPr lang="fr-FR" sz="2000" b="1" dirty="0" smtClean="0">
                <a:latin typeface="Barlow Condensed" panose="00000506000000000000" pitchFamily="2" charset="0"/>
                <a:ea typeface="Calisto MT" panose="02040603050505030304" pitchFamily="18" charset="0"/>
                <a:cs typeface="Times New Roman" panose="02020603050405020304" pitchFamily="18" charset="0"/>
              </a:rPr>
              <a:t>en flux</a:t>
            </a:r>
            <a:r>
              <a:rPr lang="fr-FR" sz="2000" dirty="0" smtClean="0">
                <a:latin typeface="Barlow Condensed" panose="00000506000000000000" pitchFamily="2" charset="0"/>
                <a:ea typeface="Calisto MT" panose="02040603050505030304" pitchFamily="18" charset="0"/>
                <a:cs typeface="Times New Roman" panose="02020603050405020304" pitchFamily="18" charset="0"/>
              </a:rPr>
              <a:t>, ce sont ceux que vous avez recrutés ou ceux qui le sont devenus entre le 1</a:t>
            </a:r>
            <a:r>
              <a:rPr lang="fr-FR" sz="2000" baseline="30000" dirty="0" smtClean="0">
                <a:latin typeface="Barlow Condensed" panose="00000506000000000000" pitchFamily="2" charset="0"/>
                <a:ea typeface="Calisto MT" panose="02040603050505030304" pitchFamily="18" charset="0"/>
                <a:cs typeface="Times New Roman" panose="02020603050405020304" pitchFamily="18" charset="0"/>
              </a:rPr>
              <a:t>er</a:t>
            </a:r>
            <a:r>
              <a:rPr lang="fr-FR" sz="2000" dirty="0" smtClean="0">
                <a:latin typeface="Barlow Condensed" panose="00000506000000000000" pitchFamily="2" charset="0"/>
                <a:ea typeface="Calisto MT" panose="02040603050505030304" pitchFamily="18" charset="0"/>
                <a:cs typeface="Times New Roman" panose="02020603050405020304" pitchFamily="18" charset="0"/>
              </a:rPr>
              <a:t> janvier 2023 au 31 décembre 2023. </a:t>
            </a:r>
            <a:r>
              <a:rPr lang="fr-FR" sz="2000" b="1" dirty="0" smtClean="0">
                <a:latin typeface="Barlow Condensed" panose="00000506000000000000" pitchFamily="2" charset="0"/>
                <a:ea typeface="Calisto MT" panose="02040603050505030304" pitchFamily="18" charset="0"/>
                <a:cs typeface="Times New Roman" panose="02020603050405020304" pitchFamily="18" charset="0"/>
              </a:rPr>
              <a:t>Si vous n’avez aucun BOE dans cette situation, vous devez cocher la case en bas avant de valider votre déclaration</a:t>
            </a:r>
            <a:r>
              <a:rPr lang="fr-FR" sz="2000" dirty="0" smtClean="0">
                <a:latin typeface="Barlow Condensed" panose="00000506000000000000" pitchFamily="2" charset="0"/>
                <a:ea typeface="Calisto MT" panose="02040603050505030304" pitchFamily="18" charset="0"/>
                <a:cs typeface="Times New Roman" panose="02020603050405020304" pitchFamily="18" charset="0"/>
              </a:rPr>
              <a:t>.</a:t>
            </a:r>
            <a:endParaRPr lang="fr-FR" sz="2000" dirty="0">
              <a:latin typeface="Barlow Condensed" panose="00000506000000000000" pitchFamily="2" charset="0"/>
              <a:ea typeface="Calisto MT" panose="0204060305050503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469304" y="2064094"/>
            <a:ext cx="296053" cy="296053"/>
          </a:xfrm>
          <a:prstGeom prst="rect">
            <a:avLst/>
          </a:prstGeom>
        </p:spPr>
      </p:pic>
      <p:pic>
        <p:nvPicPr>
          <p:cNvPr id="10" name="Image 9">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469303" y="3020167"/>
            <a:ext cx="296053" cy="296053"/>
          </a:xfrm>
          <a:prstGeom prst="rect">
            <a:avLst/>
          </a:prstGeom>
        </p:spPr>
      </p:pic>
      <p:pic>
        <p:nvPicPr>
          <p:cNvPr id="2" name="Image 1"/>
          <p:cNvPicPr>
            <a:picLocks noChangeAspect="1"/>
          </p:cNvPicPr>
          <p:nvPr/>
        </p:nvPicPr>
        <p:blipFill>
          <a:blip r:embed="rId4"/>
          <a:stretch>
            <a:fillRect/>
          </a:stretch>
        </p:blipFill>
        <p:spPr>
          <a:xfrm>
            <a:off x="6309818" y="2235502"/>
            <a:ext cx="5493296" cy="3759855"/>
          </a:xfrm>
          <a:prstGeom prst="rect">
            <a:avLst/>
          </a:prstGeom>
        </p:spPr>
      </p:pic>
      <p:sp>
        <p:nvSpPr>
          <p:cNvPr id="15" name="Flèche droite 14"/>
          <p:cNvSpPr/>
          <p:nvPr/>
        </p:nvSpPr>
        <p:spPr>
          <a:xfrm>
            <a:off x="4855038" y="5544639"/>
            <a:ext cx="1208169" cy="358589"/>
          </a:xfrm>
          <a:prstGeom prst="rightArrow">
            <a:avLst/>
          </a:prstGeom>
          <a:solidFill>
            <a:srgbClr val="B8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617329" y="963039"/>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7885" y="-546195"/>
            <a:ext cx="4842140" cy="3465694"/>
          </a:xfrm>
          <a:prstGeom prst="rect">
            <a:avLst/>
          </a:prstGeom>
        </p:spPr>
      </p:pic>
    </p:spTree>
    <p:extLst>
      <p:ext uri="{BB962C8B-B14F-4D97-AF65-F5344CB8AC3E}">
        <p14:creationId xmlns:p14="http://schemas.microsoft.com/office/powerpoint/2010/main" val="315604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282591"/>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3900" dirty="0" smtClean="0"/>
              <a:t>Les statistiques</a:t>
            </a:r>
          </a:p>
        </p:txBody>
      </p:sp>
      <p:sp>
        <p:nvSpPr>
          <p:cNvPr id="3" name="ZoneTexte 2"/>
          <p:cNvSpPr txBox="1"/>
          <p:nvPr/>
        </p:nvSpPr>
        <p:spPr>
          <a:xfrm>
            <a:off x="496389" y="1871373"/>
            <a:ext cx="4981046" cy="2549352"/>
          </a:xfrm>
          <a:prstGeom prst="rect">
            <a:avLst/>
          </a:prstGeom>
          <a:noFill/>
        </p:spPr>
        <p:txBody>
          <a:bodyPr wrap="square" rtlCol="0">
            <a:spAutoFit/>
          </a:bodyPr>
          <a:lstStyle/>
          <a:p>
            <a:pPr marL="228600" algn="just">
              <a:lnSpc>
                <a:spcPct val="107000"/>
              </a:lnSpc>
              <a:spcAft>
                <a:spcPts val="800"/>
              </a:spcAft>
            </a:pPr>
            <a:r>
              <a:rPr lang="fr-FR" dirty="0">
                <a:solidFill>
                  <a:prstClr val="black"/>
                </a:solidFill>
                <a:latin typeface="Barlow Condensed" panose="00000506000000000000" pitchFamily="2" charset="0"/>
              </a:rPr>
              <a:t> </a:t>
            </a:r>
          </a:p>
          <a:p>
            <a:pPr marL="514350" indent="-285750" algn="just">
              <a:lnSpc>
                <a:spcPct val="107000"/>
              </a:lnSpc>
              <a:spcAft>
                <a:spcPts val="800"/>
              </a:spcAft>
              <a:buFont typeface="Wingdings" panose="05000000000000000000" pitchFamily="2" charset="2"/>
              <a:buChar char="ü"/>
            </a:pPr>
            <a:r>
              <a:rPr lang="fr-FR" dirty="0">
                <a:solidFill>
                  <a:prstClr val="black"/>
                </a:solidFill>
                <a:latin typeface="Barlow Condensed" panose="00000506000000000000" pitchFamily="2" charset="0"/>
              </a:rPr>
              <a:t>P</a:t>
            </a:r>
            <a:r>
              <a:rPr lang="fr-FR" dirty="0" smtClean="0">
                <a:solidFill>
                  <a:prstClr val="black"/>
                </a:solidFill>
                <a:latin typeface="Barlow Condensed" panose="00000506000000000000" pitchFamily="2" charset="0"/>
              </a:rPr>
              <a:t>ar </a:t>
            </a:r>
            <a:r>
              <a:rPr lang="fr-FR" dirty="0">
                <a:solidFill>
                  <a:prstClr val="black"/>
                </a:solidFill>
                <a:latin typeface="Barlow Condensed" panose="00000506000000000000" pitchFamily="2" charset="0"/>
              </a:rPr>
              <a:t>catégorie de bénéficiaire (exemple RQTH, ATI, pension d’invalidité</a:t>
            </a:r>
            <a:r>
              <a:rPr lang="fr-FR" dirty="0" smtClean="0">
                <a:solidFill>
                  <a:prstClr val="black"/>
                </a:solidFill>
                <a:latin typeface="Barlow Condensed" panose="00000506000000000000" pitchFamily="2" charset="0"/>
              </a:rPr>
              <a:t>…),</a:t>
            </a:r>
            <a:endParaRPr lang="fr-FR" dirty="0">
              <a:solidFill>
                <a:prstClr val="black"/>
              </a:solidFill>
              <a:latin typeface="Barlow Condensed" panose="00000506000000000000" pitchFamily="2" charset="0"/>
            </a:endParaRPr>
          </a:p>
          <a:p>
            <a:pPr marL="514350" indent="-285750" algn="just">
              <a:lnSpc>
                <a:spcPct val="107000"/>
              </a:lnSpc>
              <a:spcAft>
                <a:spcPts val="800"/>
              </a:spcAft>
              <a:buFont typeface="Wingdings" panose="05000000000000000000" pitchFamily="2" charset="2"/>
              <a:buChar char="ü"/>
            </a:pPr>
            <a:r>
              <a:rPr lang="fr-FR" dirty="0">
                <a:solidFill>
                  <a:prstClr val="black"/>
                </a:solidFill>
                <a:latin typeface="Barlow Condensed" panose="00000506000000000000" pitchFamily="2" charset="0"/>
              </a:rPr>
              <a:t>Par catégorie </a:t>
            </a:r>
            <a:r>
              <a:rPr lang="fr-FR" dirty="0" smtClean="0">
                <a:solidFill>
                  <a:prstClr val="black"/>
                </a:solidFill>
                <a:latin typeface="Barlow Condensed" panose="00000506000000000000" pitchFamily="2" charset="0"/>
              </a:rPr>
              <a:t>hiérarchique (A, B ou C),</a:t>
            </a:r>
            <a:endParaRPr lang="fr-FR" dirty="0">
              <a:solidFill>
                <a:prstClr val="black"/>
              </a:solidFill>
              <a:latin typeface="Barlow Condensed" panose="00000506000000000000" pitchFamily="2" charset="0"/>
            </a:endParaRPr>
          </a:p>
          <a:p>
            <a:pPr marL="514350" indent="-285750" algn="just">
              <a:lnSpc>
                <a:spcPct val="107000"/>
              </a:lnSpc>
              <a:spcAft>
                <a:spcPts val="800"/>
              </a:spcAft>
              <a:buFont typeface="Wingdings" panose="05000000000000000000" pitchFamily="2" charset="2"/>
              <a:buChar char="ü"/>
            </a:pPr>
            <a:r>
              <a:rPr lang="fr-FR" dirty="0">
                <a:solidFill>
                  <a:prstClr val="black"/>
                </a:solidFill>
                <a:latin typeface="Barlow Condensed" panose="00000506000000000000" pitchFamily="2" charset="0"/>
              </a:rPr>
              <a:t>Par </a:t>
            </a:r>
            <a:r>
              <a:rPr lang="fr-FR" dirty="0" smtClean="0">
                <a:solidFill>
                  <a:prstClr val="black"/>
                </a:solidFill>
                <a:latin typeface="Barlow Condensed" panose="00000506000000000000" pitchFamily="2" charset="0"/>
              </a:rPr>
              <a:t>sexe,</a:t>
            </a:r>
            <a:endParaRPr lang="fr-FR" dirty="0">
              <a:solidFill>
                <a:prstClr val="black"/>
              </a:solidFill>
              <a:latin typeface="Barlow Condensed" panose="00000506000000000000" pitchFamily="2" charset="0"/>
            </a:endParaRPr>
          </a:p>
          <a:p>
            <a:pPr marL="514350" indent="-285750" algn="just">
              <a:lnSpc>
                <a:spcPct val="107000"/>
              </a:lnSpc>
              <a:spcAft>
                <a:spcPts val="800"/>
              </a:spcAft>
              <a:buFont typeface="Wingdings" panose="05000000000000000000" pitchFamily="2" charset="2"/>
              <a:buChar char="ü"/>
            </a:pPr>
            <a:r>
              <a:rPr lang="fr-FR" dirty="0">
                <a:solidFill>
                  <a:prstClr val="black"/>
                </a:solidFill>
                <a:latin typeface="Barlow Condensed" panose="00000506000000000000" pitchFamily="2" charset="0"/>
              </a:rPr>
              <a:t>Par tranche d’âge et par mode de </a:t>
            </a:r>
            <a:r>
              <a:rPr lang="fr-FR" dirty="0" smtClean="0">
                <a:solidFill>
                  <a:prstClr val="black"/>
                </a:solidFill>
                <a:latin typeface="Barlow Condensed" panose="00000506000000000000" pitchFamily="2" charset="0"/>
              </a:rPr>
              <a:t>recrutement ( moins de 25 ans, 26-40 ans, 41-55 ans et plus de 55 ans).</a:t>
            </a:r>
            <a:endParaRPr lang="fr-FR" dirty="0">
              <a:latin typeface="Barlow Condensed" panose="00000506000000000000" pitchFamily="2" charset="0"/>
            </a:endParaRPr>
          </a:p>
        </p:txBody>
      </p:sp>
      <p:pic>
        <p:nvPicPr>
          <p:cNvPr id="6" name="Image 5"/>
          <p:cNvPicPr>
            <a:picLocks noChangeAspect="1"/>
          </p:cNvPicPr>
          <p:nvPr/>
        </p:nvPicPr>
        <p:blipFill>
          <a:blip r:embed="rId3"/>
          <a:stretch>
            <a:fillRect/>
          </a:stretch>
        </p:blipFill>
        <p:spPr>
          <a:xfrm>
            <a:off x="6714960" y="2094499"/>
            <a:ext cx="5390285" cy="4078816"/>
          </a:xfrm>
          <a:prstGeom prst="rect">
            <a:avLst/>
          </a:prstGeom>
        </p:spPr>
      </p:pic>
      <p:sp>
        <p:nvSpPr>
          <p:cNvPr id="7" name="ZoneTexte 6"/>
          <p:cNvSpPr txBox="1"/>
          <p:nvPr/>
        </p:nvSpPr>
        <p:spPr>
          <a:xfrm>
            <a:off x="360250" y="1409209"/>
            <a:ext cx="6236003" cy="388696"/>
          </a:xfrm>
          <a:prstGeom prst="rect">
            <a:avLst/>
          </a:prstGeom>
          <a:noFill/>
        </p:spPr>
        <p:txBody>
          <a:bodyPr wrap="none" rtlCol="0">
            <a:spAutoFit/>
          </a:bodyPr>
          <a:lstStyle/>
          <a:p>
            <a:pPr marL="228600" algn="just">
              <a:lnSpc>
                <a:spcPct val="107000"/>
              </a:lnSpc>
              <a:spcAft>
                <a:spcPts val="800"/>
              </a:spcAft>
            </a:pPr>
            <a:r>
              <a:rPr lang="fr-FR" dirty="0">
                <a:solidFill>
                  <a:prstClr val="black"/>
                </a:solidFill>
                <a:latin typeface="Barlow Condensed" panose="00000506000000000000" pitchFamily="2" charset="0"/>
              </a:rPr>
              <a:t>Vous devez répartir les BOE </a:t>
            </a:r>
            <a:r>
              <a:rPr lang="fr-FR" dirty="0">
                <a:latin typeface="Barlow Condensed" panose="00000506000000000000" pitchFamily="2" charset="0"/>
              </a:rPr>
              <a:t>que vous déclarés au 31 décembre N-1 (</a:t>
            </a:r>
            <a:r>
              <a:rPr lang="fr-FR" dirty="0" smtClean="0">
                <a:latin typeface="Barlow Condensed" panose="00000506000000000000" pitchFamily="2" charset="0"/>
              </a:rPr>
              <a:t>2023) </a:t>
            </a:r>
            <a:r>
              <a:rPr lang="fr-FR" dirty="0">
                <a:solidFill>
                  <a:prstClr val="black"/>
                </a:solidFill>
                <a:latin typeface="Barlow Condensed" panose="00000506000000000000" pitchFamily="2" charset="0"/>
              </a:rPr>
              <a:t>:</a:t>
            </a:r>
          </a:p>
        </p:txBody>
      </p:sp>
      <p:cxnSp>
        <p:nvCxnSpPr>
          <p:cNvPr id="8" name="Connecteur droit 7">
            <a:extLst>
              <a:ext uri="{FF2B5EF4-FFF2-40B4-BE49-F238E27FC236}">
                <a16:creationId xmlns:a16="http://schemas.microsoft.com/office/drawing/2014/main" id="{E26515BD-4EF6-5243-8E3E-8E186C145951}"/>
              </a:ext>
            </a:extLst>
          </p:cNvPr>
          <p:cNvCxnSpPr>
            <a:cxnSpLocks/>
          </p:cNvCxnSpPr>
          <p:nvPr/>
        </p:nvCxnSpPr>
        <p:spPr>
          <a:xfrm>
            <a:off x="634935" y="933855"/>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68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normAutofit/>
          </a:bodyPr>
          <a:lstStyle/>
          <a:p>
            <a:pPr algn="l"/>
            <a:r>
              <a:rPr lang="fr-FR" dirty="0"/>
              <a:t>Outils </a:t>
            </a:r>
            <a:r>
              <a:rPr lang="fr-FR" dirty="0" smtClean="0"/>
              <a:t>d’aide</a:t>
            </a:r>
            <a:endParaRPr lang="fr-FR" dirty="0"/>
          </a:p>
        </p:txBody>
      </p:sp>
      <p:sp>
        <p:nvSpPr>
          <p:cNvPr id="6" name="ZoneTexte 5"/>
          <p:cNvSpPr txBox="1"/>
          <p:nvPr/>
        </p:nvSpPr>
        <p:spPr>
          <a:xfrm>
            <a:off x="671830" y="1571012"/>
            <a:ext cx="6551930" cy="4093428"/>
          </a:xfrm>
          <a:prstGeom prst="rect">
            <a:avLst/>
          </a:prstGeom>
          <a:noFill/>
        </p:spPr>
        <p:txBody>
          <a:bodyPr wrap="square" rtlCol="0">
            <a:spAutoFit/>
          </a:bodyPr>
          <a:lstStyle/>
          <a:p>
            <a:pPr marL="285750" indent="-285750" algn="just">
              <a:buFont typeface="Wingdings" panose="05000000000000000000" pitchFamily="2" charset="2"/>
              <a:buChar char="§"/>
            </a:pPr>
            <a:r>
              <a:rPr lang="fr-FR" sz="2000" dirty="0">
                <a:latin typeface="Barlow Condensed" panose="00000506000000000000" pitchFamily="2" charset="0"/>
              </a:rPr>
              <a:t>Renseignements utiles sur le site internet : </a:t>
            </a:r>
            <a:r>
              <a:rPr lang="fr-FR" sz="2000" dirty="0">
                <a:latin typeface="Barlow Condensed" panose="00000506000000000000" pitchFamily="2" charset="0"/>
                <a:hlinkClick r:id="rId3"/>
              </a:rPr>
              <a:t>http://www.fiphfp.fr/Obligations/Actualites-des-obligations-employeurs/Tous-les-outils-pour-vous-accompagner-dans-votre-declaration</a:t>
            </a:r>
            <a:endParaRPr lang="fr-FR" sz="2000" dirty="0">
              <a:latin typeface="Barlow Condensed" panose="00000506000000000000" pitchFamily="2" charset="0"/>
            </a:endParaRPr>
          </a:p>
          <a:p>
            <a:pPr marL="114300" lvl="0" algn="just" fontAlgn="base">
              <a:spcAft>
                <a:spcPct val="0"/>
              </a:spcAft>
            </a:pPr>
            <a:endParaRPr lang="fr-FR" altLang="fr-FR" sz="2000" dirty="0">
              <a:latin typeface="Barlow Condensed" panose="00000506000000000000" pitchFamily="2" charset="0"/>
            </a:endParaRPr>
          </a:p>
          <a:p>
            <a:pPr marL="285750" lvl="0" indent="-285750" algn="just" fontAlgn="base">
              <a:spcAft>
                <a:spcPct val="0"/>
              </a:spcAft>
              <a:buFont typeface="Wingdings" panose="05000000000000000000" pitchFamily="2" charset="2"/>
              <a:buChar char="§"/>
            </a:pPr>
            <a:r>
              <a:rPr lang="fr-FR" altLang="fr-FR" sz="2000" dirty="0">
                <a:latin typeface="Barlow Condensed" panose="00000506000000000000" pitchFamily="2" charset="0"/>
              </a:rPr>
              <a:t>20 webinaires dédiés à la DOETH sont planifiés à partir </a:t>
            </a:r>
            <a:r>
              <a:rPr lang="fr-FR" altLang="fr-FR" sz="2000" dirty="0" smtClean="0">
                <a:latin typeface="Barlow Condensed" panose="00000506000000000000" pitchFamily="2" charset="0"/>
              </a:rPr>
              <a:t>de </a:t>
            </a:r>
            <a:r>
              <a:rPr lang="fr-FR" altLang="fr-FR" sz="2000" dirty="0">
                <a:latin typeface="Barlow Condensed" panose="00000506000000000000" pitchFamily="2" charset="0"/>
              </a:rPr>
              <a:t>février. Pour participer à une session, vous devez vous inscrire sur la plateforme dédiée et choisir la date qui vous convient sur le </a:t>
            </a:r>
            <a:r>
              <a:rPr lang="fr-FR" altLang="fr-FR" sz="2000" dirty="0">
                <a:latin typeface="Barlow Condensed" panose="00000506000000000000" pitchFamily="2" charset="0"/>
                <a:hlinkClick r:id="rId4" tooltip="Portail formations FIPHFP (nouvelle fenêtre)"/>
              </a:rPr>
              <a:t>Portail formations FIPHFP </a:t>
            </a:r>
            <a:r>
              <a:rPr lang="fr-FR" altLang="fr-FR" sz="2000" dirty="0">
                <a:latin typeface="Barlow Condensed" panose="00000506000000000000" pitchFamily="2" charset="0"/>
              </a:rPr>
              <a:t>.</a:t>
            </a:r>
          </a:p>
          <a:p>
            <a:pPr marL="285750" lvl="0" indent="-285750" algn="just" fontAlgn="base">
              <a:spcAft>
                <a:spcPct val="0"/>
              </a:spcAft>
              <a:buFont typeface="Wingdings" panose="05000000000000000000" pitchFamily="2" charset="2"/>
              <a:buChar char="§"/>
            </a:pPr>
            <a:endParaRPr lang="fr-FR" altLang="fr-FR" sz="2000" dirty="0">
              <a:latin typeface="Barlow Condensed" panose="00000506000000000000" pitchFamily="2" charset="0"/>
            </a:endParaRPr>
          </a:p>
          <a:p>
            <a:endParaRPr lang="fr-FR" sz="2000" dirty="0">
              <a:latin typeface="Barlow Condensed" panose="00000506000000000000" pitchFamily="2" charset="0"/>
            </a:endParaRPr>
          </a:p>
          <a:p>
            <a:pPr marL="114300" lvl="0" indent="0" fontAlgn="base">
              <a:buNone/>
            </a:pPr>
            <a:r>
              <a:rPr lang="fr-FR" sz="2000" dirty="0">
                <a:latin typeface="Barlow Condensed" panose="00000506000000000000" pitchFamily="2" charset="0"/>
              </a:rPr>
              <a:t>Vous avez des questions liées à la déclaration du FIPHFP  : utilisez le formulaire de contact </a:t>
            </a:r>
            <a:r>
              <a:rPr lang="fr-FR" sz="2000" dirty="0">
                <a:solidFill>
                  <a:schemeClr val="accent1">
                    <a:lumMod val="75000"/>
                  </a:schemeClr>
                </a:solidFill>
                <a:latin typeface="Barlow Condensed" panose="00000506000000000000" pitchFamily="2" charset="0"/>
              </a:rPr>
              <a:t>via le site fiphfp.fr.</a:t>
            </a:r>
          </a:p>
        </p:txBody>
      </p:sp>
      <p:cxnSp>
        <p:nvCxnSpPr>
          <p:cNvPr id="5" name="Connecteur droit 4">
            <a:extLst>
              <a:ext uri="{FF2B5EF4-FFF2-40B4-BE49-F238E27FC236}">
                <a16:creationId xmlns:a16="http://schemas.microsoft.com/office/drawing/2014/main" id="{E26515BD-4EF6-5243-8E3E-8E186C145951}"/>
              </a:ext>
            </a:extLst>
          </p:cNvPr>
          <p:cNvCxnSpPr>
            <a:cxnSpLocks/>
          </p:cNvCxnSpPr>
          <p:nvPr/>
        </p:nvCxnSpPr>
        <p:spPr>
          <a:xfrm>
            <a:off x="810033" y="128016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5068" y="1410511"/>
            <a:ext cx="5768502" cy="5768502"/>
          </a:xfrm>
          <a:prstGeom prst="rect">
            <a:avLst/>
          </a:prstGeom>
        </p:spPr>
      </p:pic>
    </p:spTree>
    <p:extLst>
      <p:ext uri="{BB962C8B-B14F-4D97-AF65-F5344CB8AC3E}">
        <p14:creationId xmlns:p14="http://schemas.microsoft.com/office/powerpoint/2010/main" val="33502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normAutofit/>
          </a:bodyPr>
          <a:lstStyle/>
          <a:p>
            <a:pPr algn="l"/>
            <a:r>
              <a:rPr lang="fr-FR" dirty="0" smtClean="0"/>
              <a:t>Temps d’échange</a:t>
            </a:r>
            <a:endParaRPr lang="fr-FR" dirty="0"/>
          </a:p>
        </p:txBody>
      </p:sp>
      <p:sp>
        <p:nvSpPr>
          <p:cNvPr id="6" name="ZoneTexte 5"/>
          <p:cNvSpPr txBox="1"/>
          <p:nvPr/>
        </p:nvSpPr>
        <p:spPr>
          <a:xfrm>
            <a:off x="1063715" y="2420098"/>
            <a:ext cx="3665039" cy="1200329"/>
          </a:xfrm>
          <a:prstGeom prst="rect">
            <a:avLst/>
          </a:prstGeom>
          <a:noFill/>
        </p:spPr>
        <p:txBody>
          <a:bodyPr wrap="square" rtlCol="0">
            <a:spAutoFit/>
          </a:bodyPr>
          <a:lstStyle/>
          <a:p>
            <a:pPr marL="285750" indent="-285750">
              <a:buFont typeface="Wingdings" panose="05000000000000000000" pitchFamily="2" charset="2"/>
              <a:buChar char="§"/>
            </a:pPr>
            <a:r>
              <a:rPr lang="fr-FR" sz="2400" dirty="0">
                <a:latin typeface="Barlow Condensed" panose="00000506000000000000" pitchFamily="2" charset="0"/>
              </a:rPr>
              <a:t>Questions diverses?</a:t>
            </a:r>
          </a:p>
          <a:p>
            <a:pPr marL="285750" indent="-285750">
              <a:buFont typeface="Wingdings" panose="05000000000000000000" pitchFamily="2" charset="2"/>
              <a:buChar char="§"/>
            </a:pPr>
            <a:r>
              <a:rPr lang="fr-FR" sz="2400" dirty="0">
                <a:latin typeface="Barlow Condensed" panose="00000506000000000000" pitchFamily="2" charset="0"/>
              </a:rPr>
              <a:t>Besoins et difficultés?</a:t>
            </a:r>
          </a:p>
          <a:p>
            <a:pPr marL="285750" indent="-285750" algn="just">
              <a:buFont typeface="Wingdings" panose="05000000000000000000" pitchFamily="2" charset="2"/>
              <a:buChar char="§"/>
            </a:pPr>
            <a:endParaRPr lang="fr-FR" sz="2400" dirty="0">
              <a:solidFill>
                <a:schemeClr val="accent1">
                  <a:lumMod val="75000"/>
                </a:schemeClr>
              </a:solidFill>
              <a:latin typeface="Barlow Condensed" panose="00000506000000000000" pitchFamily="2" charset="0"/>
            </a:endParaRPr>
          </a:p>
        </p:txBody>
      </p:sp>
      <p:cxnSp>
        <p:nvCxnSpPr>
          <p:cNvPr id="5" name="Connecteur droit 4">
            <a:extLst>
              <a:ext uri="{FF2B5EF4-FFF2-40B4-BE49-F238E27FC236}">
                <a16:creationId xmlns:a16="http://schemas.microsoft.com/office/drawing/2014/main" id="{E26515BD-4EF6-5243-8E3E-8E186C145951}"/>
              </a:ext>
            </a:extLst>
          </p:cNvPr>
          <p:cNvCxnSpPr>
            <a:cxnSpLocks/>
          </p:cNvCxnSpPr>
          <p:nvPr/>
        </p:nvCxnSpPr>
        <p:spPr>
          <a:xfrm>
            <a:off x="761395" y="1260705"/>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089" y="0"/>
            <a:ext cx="6858000" cy="6858000"/>
          </a:xfrm>
          <a:prstGeom prst="rect">
            <a:avLst/>
          </a:prstGeom>
        </p:spPr>
      </p:pic>
    </p:spTree>
    <p:extLst>
      <p:ext uri="{BB962C8B-B14F-4D97-AF65-F5344CB8AC3E}">
        <p14:creationId xmlns:p14="http://schemas.microsoft.com/office/powerpoint/2010/main" val="229493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77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033624" cy="105315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a:latin typeface="Barlow Condensed" panose="00000506000000000000" pitchFamily="2" charset="0"/>
              </a:rPr>
              <a:t>Les grands principes de la Déclaration d’Obligatoire d’Emploi des Travailleurs Handicapés</a:t>
            </a:r>
          </a:p>
        </p:txBody>
      </p:sp>
      <p:sp>
        <p:nvSpPr>
          <p:cNvPr id="9" name="Espace réservé du texte 4"/>
          <p:cNvSpPr>
            <a:spLocks noGrp="1"/>
          </p:cNvSpPr>
          <p:nvPr>
            <p:ph type="body" sz="quarter" idx="15"/>
          </p:nvPr>
        </p:nvSpPr>
        <p:spPr>
          <a:xfrm>
            <a:off x="1071563" y="1555573"/>
            <a:ext cx="10246814" cy="4388028"/>
          </a:xfrm>
        </p:spPr>
        <p:txBody>
          <a:bodyPr/>
          <a:lstStyle/>
          <a:p>
            <a:pPr marL="342900" lvl="0" indent="-342900" algn="just">
              <a:buFont typeface="Wingdings" panose="05000000000000000000" pitchFamily="2" charset="2"/>
              <a:buChar char="§"/>
            </a:pPr>
            <a:endParaRPr lang="fr-FR" sz="2000" dirty="0" smtClean="0">
              <a:latin typeface="Barlow Condensed" panose="00000506000000000000" pitchFamily="2" charset="0"/>
            </a:endParaRPr>
          </a:p>
          <a:p>
            <a:pPr lvl="0" algn="just"/>
            <a:r>
              <a:rPr lang="fr-FR" sz="2400" b="1" dirty="0" smtClean="0">
                <a:solidFill>
                  <a:srgbClr val="D21D5A"/>
                </a:solidFill>
                <a:latin typeface="Barlow Condensed" panose="00000506000000000000" pitchFamily="2" charset="0"/>
              </a:rPr>
              <a:t>La </a:t>
            </a:r>
            <a:r>
              <a:rPr lang="fr-FR" sz="2400" b="1" dirty="0">
                <a:solidFill>
                  <a:srgbClr val="D21D5A"/>
                </a:solidFill>
                <a:latin typeface="Barlow Condensed" panose="00000506000000000000" pitchFamily="2" charset="0"/>
              </a:rPr>
              <a:t>date de calcul des effectifs</a:t>
            </a:r>
          </a:p>
          <a:p>
            <a:pPr lvl="0" algn="just"/>
            <a:r>
              <a:rPr lang="fr-FR" sz="2000" dirty="0">
                <a:latin typeface="Barlow Condensed" panose="00000506000000000000" pitchFamily="2" charset="0"/>
              </a:rPr>
              <a:t>Les données recensées (effectifs, BOE ) se font </a:t>
            </a:r>
            <a:r>
              <a:rPr lang="fr-FR" sz="2000" b="1" dirty="0">
                <a:latin typeface="Barlow Condensed" panose="00000506000000000000" pitchFamily="2" charset="0"/>
              </a:rPr>
              <a:t>au 31 décembre N-1</a:t>
            </a:r>
            <a:r>
              <a:rPr lang="fr-FR" sz="2000" b="1" dirty="0" smtClean="0">
                <a:latin typeface="Barlow Condensed" panose="00000506000000000000" pitchFamily="2" charset="0"/>
              </a:rPr>
              <a:t>.</a:t>
            </a:r>
          </a:p>
          <a:p>
            <a:pPr lvl="0" algn="just"/>
            <a:endParaRPr lang="fr-FR" sz="2000" dirty="0">
              <a:solidFill>
                <a:prstClr val="black"/>
              </a:solidFill>
              <a:latin typeface="Barlow Condensed" panose="00000506000000000000" pitchFamily="2" charset="0"/>
            </a:endParaRPr>
          </a:p>
          <a:p>
            <a:pPr algn="just"/>
            <a:r>
              <a:rPr lang="fr-FR" sz="2400" b="1" dirty="0">
                <a:solidFill>
                  <a:srgbClr val="D21D5A"/>
                </a:solidFill>
                <a:latin typeface="Barlow Condensed" panose="00000506000000000000" pitchFamily="2" charset="0"/>
              </a:rPr>
              <a:t>Si l’effectif en équivalent temps plein (ETP) est inférieur à 20 </a:t>
            </a:r>
          </a:p>
          <a:p>
            <a:pPr lvl="0" algn="just"/>
            <a:r>
              <a:rPr lang="fr-FR" sz="2000" dirty="0" smtClean="0">
                <a:solidFill>
                  <a:prstClr val="black"/>
                </a:solidFill>
                <a:latin typeface="Barlow Condensed" panose="00000506000000000000" pitchFamily="2" charset="0"/>
              </a:rPr>
              <a:t>vous n’êtes pas soumis à l’obligation d’emploi pour l’année de référence, vous devez toutefois compléter la déclaration, en indiquant uniquement le nombre d’ETP.</a:t>
            </a:r>
          </a:p>
          <a:p>
            <a:pPr marL="342900" lvl="0" indent="-342900" algn="just">
              <a:buFont typeface="Wingdings" panose="05000000000000000000" pitchFamily="2" charset="2"/>
              <a:buChar char="§"/>
            </a:pPr>
            <a:endParaRPr lang="fr-FR" sz="2000" dirty="0" smtClean="0">
              <a:solidFill>
                <a:prstClr val="black"/>
              </a:solidFill>
              <a:latin typeface="Barlow Condensed" panose="00000506000000000000" pitchFamily="2" charset="0"/>
            </a:endParaRPr>
          </a:p>
          <a:p>
            <a:pPr lvl="0" algn="just"/>
            <a:r>
              <a:rPr lang="fr-FR" sz="2400" b="1" dirty="0">
                <a:solidFill>
                  <a:srgbClr val="D21D5A"/>
                </a:solidFill>
                <a:latin typeface="Barlow Condensed" panose="00000506000000000000" pitchFamily="2" charset="0"/>
              </a:rPr>
              <a:t>Le délai de mise en conformité à l’obligation d’emploi</a:t>
            </a:r>
            <a:r>
              <a:rPr lang="fr-FR" sz="2000" dirty="0">
                <a:latin typeface="Barlow Condensed" panose="00000506000000000000" pitchFamily="2" charset="0"/>
              </a:rPr>
              <a:t> </a:t>
            </a:r>
            <a:endParaRPr lang="fr-FR" sz="2000" dirty="0" smtClean="0">
              <a:latin typeface="Barlow Condensed" panose="00000506000000000000" pitchFamily="2" charset="0"/>
            </a:endParaRPr>
          </a:p>
          <a:p>
            <a:pPr lvl="0" algn="just"/>
            <a:r>
              <a:rPr lang="fr-FR" sz="2000" dirty="0">
                <a:latin typeface="Barlow Condensed" panose="00000506000000000000" pitchFamily="2" charset="0"/>
              </a:rPr>
              <a:t>L</a:t>
            </a:r>
            <a:r>
              <a:rPr lang="fr-FR" sz="2000" dirty="0" smtClean="0">
                <a:latin typeface="Barlow Condensed" panose="00000506000000000000" pitchFamily="2" charset="0"/>
              </a:rPr>
              <a:t>’employeur </a:t>
            </a:r>
            <a:r>
              <a:rPr lang="fr-FR" sz="2000" dirty="0">
                <a:latin typeface="Barlow Condensed" panose="00000506000000000000" pitchFamily="2" charset="0"/>
              </a:rPr>
              <a:t>dispose d’un </a:t>
            </a:r>
            <a:r>
              <a:rPr lang="fr-FR" sz="2000" b="1" dirty="0">
                <a:latin typeface="Barlow Condensed" panose="00000506000000000000" pitchFamily="2" charset="0"/>
              </a:rPr>
              <a:t>délai de 3 ans</a:t>
            </a:r>
            <a:r>
              <a:rPr lang="fr-FR" sz="2000" dirty="0">
                <a:latin typeface="Barlow Condensed" panose="00000506000000000000" pitchFamily="2" charset="0"/>
              </a:rPr>
              <a:t> pour se mettre en conformité. Cela concerne les employeurs qui viennent d’être créés et qui emploient au moins 20 ETP ou qui voient leurs effectifs passer le seuil de 20 ETP .</a:t>
            </a:r>
          </a:p>
          <a:p>
            <a:pPr algn="ctr"/>
            <a:r>
              <a:rPr lang="fr-FR" sz="2400" dirty="0" smtClean="0">
                <a:latin typeface="Barlow Condensed" panose="00000506000000000000" pitchFamily="2" charset="0"/>
              </a:rPr>
              <a:t>	</a:t>
            </a:r>
          </a:p>
          <a:p>
            <a:endParaRPr lang="fr-FR" sz="2400" dirty="0">
              <a:latin typeface="Barlow Condensed" panose="00000506000000000000" pitchFamily="2" charset="0"/>
            </a:endParaRPr>
          </a:p>
        </p:txBody>
      </p:sp>
      <p:pic>
        <p:nvPicPr>
          <p:cNvPr id="2" name="Image 1"/>
          <p:cNvPicPr>
            <a:picLocks noChangeAspect="1"/>
          </p:cNvPicPr>
          <p:nvPr/>
        </p:nvPicPr>
        <p:blipFill>
          <a:blip r:embed="rId3"/>
          <a:stretch>
            <a:fillRect/>
          </a:stretch>
        </p:blipFill>
        <p:spPr>
          <a:xfrm>
            <a:off x="9224529" y="845024"/>
            <a:ext cx="2305484" cy="2305484"/>
          </a:xfrm>
          <a:prstGeom prst="rect">
            <a:avLst/>
          </a:prstGeom>
        </p:spPr>
      </p:pic>
      <p:cxnSp>
        <p:nvCxnSpPr>
          <p:cNvPr id="5" name="Connecteur droit 4">
            <a:extLst>
              <a:ext uri="{FF2B5EF4-FFF2-40B4-BE49-F238E27FC236}">
                <a16:creationId xmlns:a16="http://schemas.microsoft.com/office/drawing/2014/main" id="{E26515BD-4EF6-5243-8E3E-8E186C145951}"/>
              </a:ext>
            </a:extLst>
          </p:cNvPr>
          <p:cNvCxnSpPr>
            <a:cxnSpLocks/>
          </p:cNvCxnSpPr>
          <p:nvPr/>
        </p:nvCxnSpPr>
        <p:spPr>
          <a:xfrm>
            <a:off x="625208" y="13716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775510" y="1997766"/>
            <a:ext cx="296053" cy="296053"/>
          </a:xfrm>
          <a:prstGeom prst="rect">
            <a:avLst/>
          </a:prstGeom>
        </p:spPr>
      </p:pic>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768310" y="3207366"/>
            <a:ext cx="296053" cy="296053"/>
          </a:xfrm>
          <a:prstGeom prst="rect">
            <a:avLst/>
          </a:prstGeom>
        </p:spPr>
      </p:pic>
      <p:pic>
        <p:nvPicPr>
          <p:cNvPr id="8" name="Image 7">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768309" y="4834566"/>
            <a:ext cx="296053" cy="296053"/>
          </a:xfrm>
          <a:prstGeom prst="rect">
            <a:avLst/>
          </a:prstGeom>
        </p:spPr>
      </p:pic>
    </p:spTree>
    <p:extLst>
      <p:ext uri="{BB962C8B-B14F-4D97-AF65-F5344CB8AC3E}">
        <p14:creationId xmlns:p14="http://schemas.microsoft.com/office/powerpoint/2010/main" val="142995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076486" cy="105315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latin typeface="Barlow Condensed" panose="00000506000000000000" pitchFamily="2" charset="0"/>
              </a:rPr>
              <a:t>Les </a:t>
            </a:r>
            <a:r>
              <a:rPr lang="fr-FR" dirty="0">
                <a:latin typeface="Barlow Condensed" panose="00000506000000000000" pitchFamily="2" charset="0"/>
              </a:rPr>
              <a:t>grands principes de la Déclaration d’Obligatoire d’Emploi des Travailleurs Handicapés</a:t>
            </a:r>
          </a:p>
          <a:p>
            <a:endParaRPr lang="fr-FR" dirty="0"/>
          </a:p>
        </p:txBody>
      </p:sp>
      <p:sp>
        <p:nvSpPr>
          <p:cNvPr id="9" name="Espace réservé du texte 4"/>
          <p:cNvSpPr>
            <a:spLocks noGrp="1"/>
          </p:cNvSpPr>
          <p:nvPr>
            <p:ph type="body" sz="quarter" idx="15"/>
          </p:nvPr>
        </p:nvSpPr>
        <p:spPr>
          <a:xfrm>
            <a:off x="1071563" y="1555573"/>
            <a:ext cx="10246814" cy="4645202"/>
          </a:xfrm>
        </p:spPr>
        <p:txBody>
          <a:bodyPr/>
          <a:lstStyle/>
          <a:p>
            <a:pPr marL="342900" lvl="0" indent="-342900" algn="just">
              <a:buFont typeface="Wingdings" panose="05000000000000000000" pitchFamily="2" charset="2"/>
              <a:buChar char="§"/>
            </a:pPr>
            <a:r>
              <a:rPr lang="fr-FR" sz="2000" dirty="0" smtClean="0">
                <a:latin typeface="Barlow Condensed" panose="00000506000000000000" pitchFamily="2" charset="0"/>
              </a:rPr>
              <a:t>A défaut de déclaration, le montant de la contribution est alors calculé en retenant la proportion de 6% de l’effectif total rémunéré </a:t>
            </a:r>
            <a:r>
              <a:rPr lang="fr-FR" sz="2000" dirty="0" smtClean="0">
                <a:latin typeface="Barlow Condensed" panose="00000506000000000000" pitchFamily="2" charset="0"/>
                <a:sym typeface="Wingdings" panose="05000000000000000000" pitchFamily="2" charset="2"/>
              </a:rPr>
              <a:t></a:t>
            </a:r>
            <a:r>
              <a:rPr lang="fr-FR" sz="2000" dirty="0" smtClean="0">
                <a:latin typeface="Barlow Condensed" panose="00000506000000000000" pitchFamily="2" charset="0"/>
              </a:rPr>
              <a:t> </a:t>
            </a:r>
            <a:r>
              <a:rPr lang="fr-FR" sz="2000" b="1" dirty="0" smtClean="0">
                <a:latin typeface="Barlow Condensed" panose="00000506000000000000" pitchFamily="2" charset="0"/>
              </a:rPr>
              <a:t>contribution forfaitaire</a:t>
            </a:r>
          </a:p>
          <a:p>
            <a:pPr lvl="0" algn="just"/>
            <a:endParaRPr lang="fr-FR" sz="2000" b="1" dirty="0" smtClean="0">
              <a:solidFill>
                <a:srgbClr val="A80054"/>
              </a:solidFill>
              <a:latin typeface="Barlow Condensed" panose="00000506000000000000" pitchFamily="2" charset="0"/>
            </a:endParaRPr>
          </a:p>
          <a:p>
            <a:pPr lvl="0"/>
            <a:r>
              <a:rPr lang="fr-FR" sz="2000" b="1" dirty="0" smtClean="0">
                <a:solidFill>
                  <a:srgbClr val="A80054"/>
                </a:solidFill>
                <a:latin typeface="Barlow Condensed" panose="00000506000000000000" pitchFamily="2" charset="0"/>
              </a:rPr>
              <a:t>		</a:t>
            </a:r>
            <a:r>
              <a:rPr lang="fr-FR" sz="2000" b="1" dirty="0" smtClean="0">
                <a:solidFill>
                  <a:srgbClr val="D21D5A"/>
                </a:solidFill>
                <a:latin typeface="Barlow Condensed" panose="00000506000000000000" pitchFamily="2" charset="0"/>
              </a:rPr>
              <a:t>UNITES MANQUANTES (6% x Effectif Total Rémunéré)</a:t>
            </a:r>
          </a:p>
          <a:p>
            <a:pPr lvl="0"/>
            <a:r>
              <a:rPr lang="fr-FR" sz="2000" b="1" dirty="0" smtClean="0">
                <a:solidFill>
                  <a:srgbClr val="D21D5A"/>
                </a:solidFill>
                <a:latin typeface="Barlow Condensed" panose="00000506000000000000" pitchFamily="2" charset="0"/>
              </a:rPr>
              <a:t>	X 	N (montant unitaire selon l’effectif de l’employeur concerné)</a:t>
            </a:r>
          </a:p>
          <a:p>
            <a:pPr lvl="0"/>
            <a:r>
              <a:rPr lang="fr-FR" sz="2000" b="1" dirty="0" smtClean="0">
                <a:solidFill>
                  <a:srgbClr val="D21D5A"/>
                </a:solidFill>
                <a:latin typeface="Barlow Condensed" panose="00000506000000000000" pitchFamily="2" charset="0"/>
              </a:rPr>
              <a:t>	X	SMIC (au 31/12 de l’année N-1)</a:t>
            </a:r>
          </a:p>
          <a:p>
            <a:pPr lvl="0"/>
            <a:endParaRPr lang="fr-FR" sz="2000" b="1" dirty="0">
              <a:solidFill>
                <a:srgbClr val="D21D5A"/>
              </a:solidFill>
              <a:latin typeface="Barlow Condensed" panose="00000506000000000000" pitchFamily="2" charset="0"/>
            </a:endParaRPr>
          </a:p>
          <a:p>
            <a:pPr lvl="0"/>
            <a:r>
              <a:rPr lang="fr-FR" sz="2000" b="1" dirty="0" smtClean="0">
                <a:solidFill>
                  <a:srgbClr val="D21D5A"/>
                </a:solidFill>
                <a:latin typeface="Barlow Condensed" panose="00000506000000000000" pitchFamily="2" charset="0"/>
              </a:rPr>
              <a:t>	=	  CONTRIBUTION FORFAITAIRE</a:t>
            </a:r>
          </a:p>
          <a:p>
            <a:pPr>
              <a:lnSpc>
                <a:spcPct val="100000"/>
              </a:lnSpc>
              <a:spcBef>
                <a:spcPts val="0"/>
              </a:spcBef>
            </a:pPr>
            <a:endParaRPr lang="fr-FR" sz="1400" b="1" u="sng" dirty="0">
              <a:latin typeface="Barlow Condensed" panose="00000506000000000000" pitchFamily="2" charset="0"/>
            </a:endParaRPr>
          </a:p>
          <a:p>
            <a:pPr>
              <a:lnSpc>
                <a:spcPct val="100000"/>
              </a:lnSpc>
              <a:spcBef>
                <a:spcPts val="0"/>
              </a:spcBef>
            </a:pPr>
            <a:r>
              <a:rPr lang="fr-FR" sz="1400" b="1" u="sng" dirty="0" smtClean="0">
                <a:latin typeface="Barlow Condensed" panose="00000506000000000000" pitchFamily="2" charset="0"/>
              </a:rPr>
              <a:t>N </a:t>
            </a:r>
            <a:r>
              <a:rPr lang="fr-FR" sz="1400" b="1" u="sng" dirty="0">
                <a:latin typeface="Barlow Condensed" panose="00000506000000000000" pitchFamily="2" charset="0"/>
              </a:rPr>
              <a:t>est égal à :</a:t>
            </a:r>
            <a:endParaRPr lang="fr-FR" sz="1400" dirty="0">
              <a:latin typeface="Barlow Condensed" panose="00000506000000000000" pitchFamily="2" charset="0"/>
            </a:endParaRPr>
          </a:p>
          <a:p>
            <a:pPr>
              <a:lnSpc>
                <a:spcPct val="100000"/>
              </a:lnSpc>
              <a:spcBef>
                <a:spcPts val="0"/>
              </a:spcBef>
            </a:pPr>
            <a:r>
              <a:rPr lang="fr-FR" sz="1400" dirty="0">
                <a:latin typeface="Barlow Condensed" panose="00000506000000000000" pitchFamily="2" charset="0"/>
              </a:rPr>
              <a:t>400 pour les employeurs dont l'effectif total est compris entre 20 et 249,</a:t>
            </a:r>
          </a:p>
          <a:p>
            <a:pPr>
              <a:lnSpc>
                <a:spcPct val="100000"/>
              </a:lnSpc>
              <a:spcBef>
                <a:spcPts val="0"/>
              </a:spcBef>
            </a:pPr>
            <a:r>
              <a:rPr lang="fr-FR" sz="1400" dirty="0">
                <a:latin typeface="Barlow Condensed" panose="00000506000000000000" pitchFamily="2" charset="0"/>
              </a:rPr>
              <a:t>500 pour les employeurs dont l'effectif total est compris entre 250 et 749,</a:t>
            </a:r>
          </a:p>
          <a:p>
            <a:pPr>
              <a:lnSpc>
                <a:spcPct val="100000"/>
              </a:lnSpc>
              <a:spcBef>
                <a:spcPts val="0"/>
              </a:spcBef>
            </a:pPr>
            <a:r>
              <a:rPr lang="fr-FR" sz="1400" dirty="0">
                <a:latin typeface="Barlow Condensed" panose="00000506000000000000" pitchFamily="2" charset="0"/>
              </a:rPr>
              <a:t>600 pour les employeurs dont l'effectif total est supérieur ou égal à 750.</a:t>
            </a:r>
          </a:p>
          <a:p>
            <a:r>
              <a:rPr lang="fr-FR" dirty="0"/>
              <a:t/>
            </a:r>
            <a:br>
              <a:rPr lang="fr-FR" dirty="0"/>
            </a:br>
            <a:r>
              <a:rPr lang="fr-FR" dirty="0"/>
              <a:t> </a:t>
            </a:r>
          </a:p>
          <a:p>
            <a:pPr marL="342900" lvl="0" indent="-342900" algn="just">
              <a:buFont typeface="Wingdings" panose="05000000000000000000" pitchFamily="2" charset="2"/>
              <a:buChar char="§"/>
            </a:pPr>
            <a:endParaRPr lang="fr-FR" sz="2400" b="1" dirty="0">
              <a:latin typeface="Barlow Condensed" panose="00000506000000000000" pitchFamily="2" charset="0"/>
            </a:endParaRPr>
          </a:p>
        </p:txBody>
      </p:sp>
      <p:cxnSp>
        <p:nvCxnSpPr>
          <p:cNvPr id="3" name="Connecteur droit 2"/>
          <p:cNvCxnSpPr/>
          <p:nvPr/>
        </p:nvCxnSpPr>
        <p:spPr>
          <a:xfrm>
            <a:off x="1580717" y="4063277"/>
            <a:ext cx="7010400" cy="0"/>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625208" y="13716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1117" y="2440200"/>
            <a:ext cx="3395400" cy="3395400"/>
          </a:xfrm>
          <a:prstGeom prst="rect">
            <a:avLst/>
          </a:prstGeom>
        </p:spPr>
      </p:pic>
      <p:cxnSp>
        <p:nvCxnSpPr>
          <p:cNvPr id="8" name="Connecteur droit 7">
            <a:extLst>
              <a:ext uri="{FF2B5EF4-FFF2-40B4-BE49-F238E27FC236}">
                <a16:creationId xmlns:a16="http://schemas.microsoft.com/office/drawing/2014/main" id="{F40D4839-F9F3-F94C-9E35-720698E32093}"/>
              </a:ext>
            </a:extLst>
          </p:cNvPr>
          <p:cNvCxnSpPr>
            <a:cxnSpLocks/>
          </p:cNvCxnSpPr>
          <p:nvPr/>
        </p:nvCxnSpPr>
        <p:spPr>
          <a:xfrm>
            <a:off x="8853523" y="2247818"/>
            <a:ext cx="2870588" cy="8409"/>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30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07648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Les employeurs concernés</a:t>
            </a:r>
            <a:endParaRPr lang="fr-FR" dirty="0"/>
          </a:p>
        </p:txBody>
      </p:sp>
      <p:sp>
        <p:nvSpPr>
          <p:cNvPr id="9" name="Espace réservé du texte 4"/>
          <p:cNvSpPr>
            <a:spLocks noGrp="1"/>
          </p:cNvSpPr>
          <p:nvPr>
            <p:ph type="body" sz="quarter" idx="15"/>
          </p:nvPr>
        </p:nvSpPr>
        <p:spPr>
          <a:xfrm>
            <a:off x="1197986" y="1531793"/>
            <a:ext cx="5881688" cy="4087581"/>
          </a:xfrm>
        </p:spPr>
        <p:txBody>
          <a:bodyPr/>
          <a:lstStyle/>
          <a:p>
            <a:pPr marL="342900" lvl="0" indent="-342900" algn="just">
              <a:buFont typeface="Wingdings" panose="05000000000000000000" pitchFamily="2" charset="2"/>
              <a:buChar char="§"/>
            </a:pPr>
            <a:r>
              <a:rPr lang="fr-FR" sz="2000" dirty="0" smtClean="0">
                <a:latin typeface="Barlow Condensed" panose="00000506000000000000" pitchFamily="2" charset="0"/>
              </a:rPr>
              <a:t>Son </a:t>
            </a:r>
            <a:r>
              <a:rPr lang="fr-FR" sz="2000" dirty="0">
                <a:latin typeface="Barlow Condensed" panose="00000506000000000000" pitchFamily="2" charset="0"/>
              </a:rPr>
              <a:t>considérés comme déclarant dans la fonction publique territoriale chaque employeur qui rémunère du personnel en son nom propre (</a:t>
            </a:r>
            <a:r>
              <a:rPr lang="fr-FR" sz="2000" b="1" dirty="0">
                <a:latin typeface="Barlow Condensed" panose="00000506000000000000" pitchFamily="2" charset="0"/>
              </a:rPr>
              <a:t>employeur rémunérant</a:t>
            </a:r>
            <a:r>
              <a:rPr lang="fr-FR" sz="2000" dirty="0" smtClean="0">
                <a:latin typeface="Barlow Condensed" panose="00000506000000000000" pitchFamily="2" charset="0"/>
              </a:rPr>
              <a:t>).</a:t>
            </a:r>
          </a:p>
          <a:p>
            <a:pPr marL="342900" lvl="0" indent="-342900" algn="just">
              <a:buFont typeface="Wingdings" panose="05000000000000000000" pitchFamily="2" charset="2"/>
              <a:buChar char="§"/>
            </a:pPr>
            <a:endParaRPr lang="fr-FR" sz="2000" dirty="0">
              <a:latin typeface="Barlow Condensed" panose="00000506000000000000" pitchFamily="2" charset="0"/>
            </a:endParaRPr>
          </a:p>
          <a:p>
            <a:pPr marL="342900" lvl="0" indent="-342900" algn="just">
              <a:buFont typeface="Wingdings" panose="05000000000000000000" pitchFamily="2" charset="2"/>
              <a:buChar char="§"/>
            </a:pPr>
            <a:r>
              <a:rPr lang="fr-FR" sz="2000" dirty="0">
                <a:latin typeface="Barlow Condensed" panose="00000506000000000000" pitchFamily="2" charset="0"/>
              </a:rPr>
              <a:t>En cas de fusion d’établissements ou de collectivités, c’est la </a:t>
            </a:r>
            <a:r>
              <a:rPr lang="fr-FR" sz="2000" b="1" dirty="0">
                <a:latin typeface="Barlow Condensed" panose="00000506000000000000" pitchFamily="2" charset="0"/>
              </a:rPr>
              <a:t>nouvelle structure </a:t>
            </a:r>
            <a:r>
              <a:rPr lang="fr-FR" sz="2000" dirty="0">
                <a:latin typeface="Barlow Condensed" panose="00000506000000000000" pitchFamily="2" charset="0"/>
              </a:rPr>
              <a:t>issue du regroupement qui a l’obligation de déclarer</a:t>
            </a:r>
            <a:r>
              <a:rPr lang="fr-FR" sz="2000" dirty="0" smtClean="0">
                <a:latin typeface="Barlow Condensed" panose="00000506000000000000" pitchFamily="2" charset="0"/>
              </a:rPr>
              <a:t>.</a:t>
            </a:r>
          </a:p>
          <a:p>
            <a:pPr marL="342900" lvl="0" indent="-342900" algn="just">
              <a:buFont typeface="Wingdings" panose="05000000000000000000" pitchFamily="2" charset="2"/>
              <a:buChar char="§"/>
            </a:pPr>
            <a:endParaRPr lang="fr-FR" sz="2000" dirty="0">
              <a:latin typeface="Barlow Condensed" panose="00000506000000000000" pitchFamily="2" charset="0"/>
            </a:endParaRPr>
          </a:p>
          <a:p>
            <a:pPr marL="342900" lvl="0" indent="-342900" algn="just">
              <a:buFont typeface="Wingdings" panose="05000000000000000000" pitchFamily="2" charset="2"/>
              <a:buChar char="§"/>
            </a:pPr>
            <a:r>
              <a:rPr lang="fr-FR" sz="2000" dirty="0">
                <a:latin typeface="Barlow Condensed" panose="00000506000000000000" pitchFamily="2" charset="0"/>
              </a:rPr>
              <a:t>La déclaration doit être réalisée en </a:t>
            </a:r>
            <a:r>
              <a:rPr lang="fr-FR" sz="2000" b="1" dirty="0">
                <a:latin typeface="Barlow Condensed" panose="00000506000000000000" pitchFamily="2" charset="0"/>
              </a:rPr>
              <a:t>totalisant les effectifs </a:t>
            </a:r>
            <a:r>
              <a:rPr lang="fr-FR" sz="2000" dirty="0">
                <a:latin typeface="Barlow Condensed" panose="00000506000000000000" pitchFamily="2" charset="0"/>
              </a:rPr>
              <a:t>présents au 31/12 N-1 dans chacune des structures</a:t>
            </a:r>
            <a:r>
              <a:rPr lang="fr-FR" sz="2000" dirty="0" smtClean="0">
                <a:latin typeface="Barlow Condensed" panose="00000506000000000000" pitchFamily="2" charset="0"/>
              </a:rPr>
              <a:t>.</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9674" y="1159200"/>
            <a:ext cx="4719600" cy="4719600"/>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1197986" y="1600720"/>
            <a:ext cx="296053" cy="296053"/>
          </a:xfrm>
          <a:prstGeom prst="rect">
            <a:avLst/>
          </a:prstGeom>
        </p:spPr>
      </p:pic>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1190785" y="2936847"/>
            <a:ext cx="296053" cy="296053"/>
          </a:xfrm>
          <a:prstGeom prst="rect">
            <a:avLst/>
          </a:prstGeom>
        </p:spPr>
      </p:pic>
      <p:pic>
        <p:nvPicPr>
          <p:cNvPr id="8" name="Image 7">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1190784" y="4272974"/>
            <a:ext cx="296053" cy="296053"/>
          </a:xfrm>
          <a:prstGeom prst="rect">
            <a:avLst/>
          </a:prstGeom>
        </p:spPr>
      </p:pic>
      <p:cxnSp>
        <p:nvCxnSpPr>
          <p:cNvPr id="10" name="Connecteur droit 9">
            <a:extLst>
              <a:ext uri="{FF2B5EF4-FFF2-40B4-BE49-F238E27FC236}">
                <a16:creationId xmlns:a16="http://schemas.microsoft.com/office/drawing/2014/main" id="{F40D4839-F9F3-F94C-9E35-720698E32093}"/>
              </a:ext>
            </a:extLst>
          </p:cNvPr>
          <p:cNvCxnSpPr>
            <a:cxnSpLocks/>
          </p:cNvCxnSpPr>
          <p:nvPr/>
        </p:nvCxnSpPr>
        <p:spPr>
          <a:xfrm>
            <a:off x="7519150" y="1600720"/>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3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07648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Les employeurs concernés</a:t>
            </a:r>
            <a:endParaRPr lang="fr-FR" dirty="0"/>
          </a:p>
        </p:txBody>
      </p:sp>
      <p:sp>
        <p:nvSpPr>
          <p:cNvPr id="9" name="Espace réservé du texte 4"/>
          <p:cNvSpPr>
            <a:spLocks noGrp="1"/>
          </p:cNvSpPr>
          <p:nvPr>
            <p:ph type="body" sz="quarter" idx="15"/>
          </p:nvPr>
        </p:nvSpPr>
        <p:spPr>
          <a:xfrm>
            <a:off x="1156422" y="1587212"/>
            <a:ext cx="5881688" cy="2014970"/>
          </a:xfrm>
        </p:spPr>
        <p:txBody>
          <a:bodyPr/>
          <a:lstStyle/>
          <a:p>
            <a:pPr lvl="0" algn="just"/>
            <a:endParaRPr lang="fr-FR" sz="2400" dirty="0" smtClean="0">
              <a:latin typeface="Barlow Condensed" panose="00000506000000000000" pitchFamily="2" charset="0"/>
            </a:endParaRPr>
          </a:p>
          <a:p>
            <a:pPr marL="342900" lvl="0" indent="-342900" algn="just">
              <a:buFont typeface="Wingdings" panose="05000000000000000000" pitchFamily="2" charset="2"/>
              <a:buChar char="§"/>
            </a:pPr>
            <a:r>
              <a:rPr lang="fr-FR" sz="2400" dirty="0">
                <a:latin typeface="Barlow Condensed" panose="00000506000000000000" pitchFamily="2" charset="0"/>
              </a:rPr>
              <a:t>V</a:t>
            </a:r>
            <a:r>
              <a:rPr lang="fr-FR" sz="2400" dirty="0" smtClean="0">
                <a:latin typeface="Barlow Condensed" panose="00000506000000000000" pitchFamily="2" charset="0"/>
              </a:rPr>
              <a:t>ous </a:t>
            </a:r>
            <a:r>
              <a:rPr lang="fr-FR" sz="2400" dirty="0">
                <a:latin typeface="Barlow Condensed" panose="00000506000000000000" pitchFamily="2" charset="0"/>
              </a:rPr>
              <a:t>devez adresser au service recouvrement du FIPHFP ( </a:t>
            </a:r>
            <a:r>
              <a:rPr lang="fr-FR" sz="2400" u="sng" dirty="0">
                <a:latin typeface="Barlow Condensed" panose="00000506000000000000" pitchFamily="2" charset="0"/>
                <a:hlinkClick r:id="rId3" tooltip="rec.fiphfp@caissedesdepots.fr (nouvelle fenêtre)"/>
              </a:rPr>
              <a:t>rec.fiphfp@caissedesdepots.fr</a:t>
            </a:r>
            <a:r>
              <a:rPr lang="fr-FR" sz="2400" dirty="0">
                <a:latin typeface="Barlow Condensed" panose="00000506000000000000" pitchFamily="2" charset="0"/>
              </a:rPr>
              <a:t>) un mail informant de la fusion, indiquant le nom, le nouveau SIREN , l’adresse, les effectifs, les arrêtés préfectoraux du nouvel établissement.</a:t>
            </a:r>
          </a:p>
          <a:p>
            <a:endParaRPr lang="fr-FR" sz="2800" dirty="0">
              <a:latin typeface="Barlow Condensed" panose="00000506000000000000" pitchFamily="2" charset="0"/>
            </a:endParaRPr>
          </a:p>
        </p:txBody>
      </p:sp>
      <p:pic>
        <p:nvPicPr>
          <p:cNvPr id="2" name="Image 1"/>
          <p:cNvPicPr>
            <a:picLocks noChangeAspect="1"/>
          </p:cNvPicPr>
          <p:nvPr/>
        </p:nvPicPr>
        <p:blipFill>
          <a:blip r:embed="rId4"/>
          <a:stretch>
            <a:fillRect/>
          </a:stretch>
        </p:blipFill>
        <p:spPr>
          <a:xfrm>
            <a:off x="7038110" y="1062443"/>
            <a:ext cx="4724809" cy="4718713"/>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5"/>
          <a:stretch>
            <a:fillRect/>
          </a:stretch>
        </p:blipFill>
        <p:spPr>
          <a:xfrm>
            <a:off x="1156422" y="2165033"/>
            <a:ext cx="296053" cy="296053"/>
          </a:xfrm>
          <a:prstGeom prst="rect">
            <a:avLst/>
          </a:prstGeom>
        </p:spPr>
      </p:pic>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567486" y="963039"/>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40D4839-F9F3-F94C-9E35-720698E32093}"/>
              </a:ext>
            </a:extLst>
          </p:cNvPr>
          <p:cNvCxnSpPr>
            <a:cxnSpLocks/>
          </p:cNvCxnSpPr>
          <p:nvPr/>
        </p:nvCxnSpPr>
        <p:spPr>
          <a:xfrm>
            <a:off x="7344053" y="151883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59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Les Bénéficiaires de l’Obligation d’Emploi</a:t>
            </a:r>
            <a:endParaRPr lang="fr-FR" dirty="0"/>
          </a:p>
        </p:txBody>
      </p:sp>
      <p:sp>
        <p:nvSpPr>
          <p:cNvPr id="9" name="Espace réservé du texte 4"/>
          <p:cNvSpPr>
            <a:spLocks noGrp="1"/>
          </p:cNvSpPr>
          <p:nvPr>
            <p:ph type="body" sz="quarter" idx="15"/>
          </p:nvPr>
        </p:nvSpPr>
        <p:spPr>
          <a:xfrm>
            <a:off x="1214438" y="1555572"/>
            <a:ext cx="5629708" cy="3903119"/>
          </a:xfrm>
        </p:spPr>
        <p:txBody>
          <a:bodyPr/>
          <a:lstStyle/>
          <a:p>
            <a:pPr marL="342900" indent="-342900">
              <a:buFont typeface="Wingdings" panose="05000000000000000000" pitchFamily="2" charset="2"/>
              <a:buChar char="§"/>
            </a:pPr>
            <a:endParaRPr lang="fr-FR" sz="2000" dirty="0" smtClean="0">
              <a:solidFill>
                <a:prstClr val="black"/>
              </a:solidFill>
              <a:latin typeface="Barlow Condensed" panose="00000506000000000000" pitchFamily="2" charset="0"/>
            </a:endParaRPr>
          </a:p>
          <a:p>
            <a:pPr marL="342900" indent="-342900">
              <a:buFont typeface="Wingdings" panose="05000000000000000000" pitchFamily="2" charset="2"/>
              <a:buChar char="§"/>
            </a:pPr>
            <a:r>
              <a:rPr lang="fr-FR" sz="2000" dirty="0" smtClean="0">
                <a:solidFill>
                  <a:prstClr val="black"/>
                </a:solidFill>
                <a:latin typeface="Barlow Condensed" panose="00000506000000000000" pitchFamily="2" charset="0"/>
              </a:rPr>
              <a:t>Pour </a:t>
            </a:r>
            <a:r>
              <a:rPr lang="fr-FR" sz="2000" dirty="0">
                <a:solidFill>
                  <a:prstClr val="black"/>
                </a:solidFill>
                <a:latin typeface="Barlow Condensed" panose="00000506000000000000" pitchFamily="2" charset="0"/>
              </a:rPr>
              <a:t>chaque bénéficiaire, le document justifiant de sa qualité de </a:t>
            </a:r>
            <a:r>
              <a:rPr lang="fr-FR" sz="2000" b="1" dirty="0">
                <a:solidFill>
                  <a:prstClr val="black"/>
                </a:solidFill>
                <a:latin typeface="Barlow Condensed" panose="00000506000000000000" pitchFamily="2" charset="0"/>
              </a:rPr>
              <a:t>BOE doit être valide au </a:t>
            </a:r>
            <a:r>
              <a:rPr lang="fr-FR" sz="2000" b="1" dirty="0" smtClean="0">
                <a:solidFill>
                  <a:prstClr val="black"/>
                </a:solidFill>
                <a:latin typeface="Barlow Condensed" panose="00000506000000000000" pitchFamily="2" charset="0"/>
              </a:rPr>
              <a:t>31/12 </a:t>
            </a:r>
            <a:r>
              <a:rPr lang="fr-FR" sz="2000" b="1" dirty="0">
                <a:solidFill>
                  <a:prstClr val="black"/>
                </a:solidFill>
                <a:latin typeface="Barlow Condensed" panose="00000506000000000000" pitchFamily="2" charset="0"/>
              </a:rPr>
              <a:t>de l‘année N-1 </a:t>
            </a:r>
            <a:r>
              <a:rPr lang="fr-FR" sz="2000" dirty="0">
                <a:solidFill>
                  <a:prstClr val="black"/>
                </a:solidFill>
                <a:latin typeface="Barlow Condensed" panose="00000506000000000000" pitchFamily="2" charset="0"/>
              </a:rPr>
              <a:t>et doit être conservé pendant 5 ans</a:t>
            </a:r>
            <a:r>
              <a:rPr lang="fr-FR" sz="2000" dirty="0" smtClean="0">
                <a:solidFill>
                  <a:prstClr val="black"/>
                </a:solidFill>
                <a:latin typeface="Barlow Condensed" panose="00000506000000000000" pitchFamily="2" charset="0"/>
              </a:rPr>
              <a:t>.</a:t>
            </a:r>
          </a:p>
          <a:p>
            <a:endParaRPr lang="fr-FR" sz="2000" dirty="0">
              <a:solidFill>
                <a:prstClr val="black"/>
              </a:solidFill>
              <a:latin typeface="Barlow Condensed" panose="00000506000000000000" pitchFamily="2" charset="0"/>
            </a:endParaRPr>
          </a:p>
          <a:p>
            <a:pPr marL="342900" lvl="0" indent="-342900">
              <a:buFont typeface="Wingdings" panose="05000000000000000000" pitchFamily="2" charset="2"/>
              <a:buChar char="§"/>
            </a:pPr>
            <a:r>
              <a:rPr lang="fr-FR" sz="2000" dirty="0">
                <a:solidFill>
                  <a:prstClr val="black"/>
                </a:solidFill>
                <a:latin typeface="Barlow Condensed" panose="00000506000000000000" pitchFamily="2" charset="0"/>
              </a:rPr>
              <a:t>Un agent, BOE, rémunéré au 31/12 de l’année N-1, </a:t>
            </a:r>
            <a:r>
              <a:rPr lang="fr-FR" sz="2000" b="1" dirty="0">
                <a:solidFill>
                  <a:prstClr val="black"/>
                </a:solidFill>
                <a:latin typeface="Barlow Condensed" panose="00000506000000000000" pitchFamily="2" charset="0"/>
              </a:rPr>
              <a:t>compte pour 1 unité</a:t>
            </a:r>
            <a:r>
              <a:rPr lang="fr-FR" sz="2000" dirty="0">
                <a:solidFill>
                  <a:prstClr val="black"/>
                </a:solidFill>
                <a:latin typeface="Barlow Condensed" panose="00000506000000000000" pitchFamily="2" charset="0"/>
              </a:rPr>
              <a:t>. </a:t>
            </a:r>
          </a:p>
          <a:p>
            <a:pPr lvl="0"/>
            <a:r>
              <a:rPr lang="fr-FR" sz="2000" dirty="0">
                <a:solidFill>
                  <a:prstClr val="black"/>
                </a:solidFill>
                <a:latin typeface="Barlow Condensed" panose="00000506000000000000" pitchFamily="2" charset="0"/>
              </a:rPr>
              <a:t>Il ne peut être comptabilisé qu'une seule fois au titre de l'une de ses qualités (à choisir</a:t>
            </a:r>
            <a:r>
              <a:rPr lang="fr-FR" sz="2000" dirty="0" smtClean="0">
                <a:solidFill>
                  <a:prstClr val="black"/>
                </a:solidFill>
                <a:latin typeface="Barlow Condensed" panose="00000506000000000000" pitchFamily="2" charset="0"/>
              </a:rPr>
              <a:t>).</a:t>
            </a:r>
            <a:endParaRPr lang="fr-FR" sz="2000" dirty="0">
              <a:solidFill>
                <a:prstClr val="black"/>
              </a:solidFill>
              <a:latin typeface="Barlow Condensed" panose="00000506000000000000" pitchFamily="2" charset="0"/>
            </a:endParaRPr>
          </a:p>
          <a:p>
            <a:pPr lvl="0"/>
            <a:endParaRPr lang="fr-FR" sz="2000" dirty="0">
              <a:solidFill>
                <a:prstClr val="black"/>
              </a:solidFill>
            </a:endParaRPr>
          </a:p>
          <a:p>
            <a:pPr marL="342900" indent="-342900">
              <a:buFont typeface="Wingdings" panose="05000000000000000000" pitchFamily="2" charset="2"/>
              <a:buChar char="§"/>
            </a:pPr>
            <a:endParaRPr lang="fr-FR" sz="2000" dirty="0">
              <a:solidFill>
                <a:prstClr val="black"/>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438" y="1159200"/>
            <a:ext cx="4538485" cy="4439154"/>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1214438" y="2016558"/>
            <a:ext cx="296053" cy="296053"/>
          </a:xfrm>
          <a:prstGeom prst="rect">
            <a:avLst/>
          </a:prstGeom>
        </p:spPr>
      </p:pic>
      <p:pic>
        <p:nvPicPr>
          <p:cNvPr id="7" name="Image 6">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1214438" y="3305358"/>
            <a:ext cx="296053" cy="296053"/>
          </a:xfrm>
          <a:prstGeom prst="rect">
            <a:avLst/>
          </a:prstGeom>
        </p:spPr>
      </p:pic>
      <p:cxnSp>
        <p:nvCxnSpPr>
          <p:cNvPr id="8" name="Connecteur droit 7">
            <a:extLst>
              <a:ext uri="{FF2B5EF4-FFF2-40B4-BE49-F238E27FC236}">
                <a16:creationId xmlns:a16="http://schemas.microsoft.com/office/drawing/2014/main" id="{E26515BD-4EF6-5243-8E3E-8E186C145951}"/>
              </a:ext>
            </a:extLst>
          </p:cNvPr>
          <p:cNvCxnSpPr>
            <a:cxnSpLocks/>
          </p:cNvCxnSpPr>
          <p:nvPr/>
        </p:nvCxnSpPr>
        <p:spPr>
          <a:xfrm>
            <a:off x="625502" y="99222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40D4839-F9F3-F94C-9E35-720698E32093}"/>
              </a:ext>
            </a:extLst>
          </p:cNvPr>
          <p:cNvCxnSpPr>
            <a:cxnSpLocks/>
          </p:cNvCxnSpPr>
          <p:nvPr/>
        </p:nvCxnSpPr>
        <p:spPr>
          <a:xfrm>
            <a:off x="7227321" y="106163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90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txBox="1">
            <a:spLocks/>
          </p:cNvSpPr>
          <p:nvPr/>
        </p:nvSpPr>
        <p:spPr>
          <a:xfrm>
            <a:off x="496389" y="318449"/>
            <a:ext cx="11133636" cy="1053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smtClean="0"/>
              <a:t>Les Bénéficiaires de l’Obligation d’Emploi</a:t>
            </a:r>
            <a:endParaRPr lang="fr-FR" dirty="0"/>
          </a:p>
        </p:txBody>
      </p:sp>
      <p:sp>
        <p:nvSpPr>
          <p:cNvPr id="9" name="Espace réservé du texte 4"/>
          <p:cNvSpPr>
            <a:spLocks noGrp="1"/>
          </p:cNvSpPr>
          <p:nvPr>
            <p:ph type="body" sz="quarter" idx="15"/>
          </p:nvPr>
        </p:nvSpPr>
        <p:spPr>
          <a:xfrm>
            <a:off x="873970" y="1510773"/>
            <a:ext cx="5560436" cy="4087581"/>
          </a:xfrm>
        </p:spPr>
        <p:txBody>
          <a:bodyPr/>
          <a:lstStyle/>
          <a:p>
            <a:pPr lvl="0" algn="just"/>
            <a:r>
              <a:rPr lang="fr-FR" sz="2400" dirty="0" smtClean="0">
                <a:solidFill>
                  <a:prstClr val="black"/>
                </a:solidFill>
                <a:latin typeface="Barlow Condensed" panose="00000506000000000000" pitchFamily="2" charset="0"/>
              </a:rPr>
              <a:t>Le </a:t>
            </a:r>
            <a:r>
              <a:rPr lang="fr-FR" sz="2400" dirty="0">
                <a:solidFill>
                  <a:prstClr val="black"/>
                </a:solidFill>
                <a:latin typeface="Barlow Condensed" panose="00000506000000000000" pitchFamily="2" charset="0"/>
              </a:rPr>
              <a:t>BOE recruté postérieurement à son 50ème anniversaire</a:t>
            </a:r>
          </a:p>
          <a:p>
            <a:pPr lvl="0" algn="just"/>
            <a:r>
              <a:rPr lang="fr-FR" sz="2400" dirty="0">
                <a:solidFill>
                  <a:prstClr val="black"/>
                </a:solidFill>
                <a:latin typeface="Barlow Condensed" panose="00000506000000000000" pitchFamily="2" charset="0"/>
              </a:rPr>
              <a:t>Le bénéficiaire reconnu comme tel </a:t>
            </a:r>
            <a:r>
              <a:rPr lang="fr-FR" sz="2400" b="1" dirty="0">
                <a:solidFill>
                  <a:prstClr val="black"/>
                </a:solidFill>
                <a:latin typeface="Barlow Condensed" panose="00000506000000000000" pitchFamily="2" charset="0"/>
              </a:rPr>
              <a:t>postérieurement à son 50ème </a:t>
            </a:r>
            <a:r>
              <a:rPr lang="fr-FR" sz="2400" dirty="0">
                <a:solidFill>
                  <a:prstClr val="black"/>
                </a:solidFill>
                <a:latin typeface="Barlow Condensed" panose="00000506000000000000" pitchFamily="2" charset="0"/>
              </a:rPr>
              <a:t>anniversaire sera comptabilisé pour </a:t>
            </a:r>
            <a:r>
              <a:rPr lang="fr-FR" sz="2400" b="1" dirty="0">
                <a:solidFill>
                  <a:prstClr val="black"/>
                </a:solidFill>
                <a:latin typeface="Barlow Condensed" panose="00000506000000000000" pitchFamily="2" charset="0"/>
              </a:rPr>
              <a:t>une unité et demi</a:t>
            </a:r>
            <a:r>
              <a:rPr lang="fr-FR" sz="2400" dirty="0">
                <a:solidFill>
                  <a:prstClr val="black"/>
                </a:solidFill>
                <a:latin typeface="Barlow Condensed" panose="00000506000000000000" pitchFamily="2" charset="0"/>
              </a:rPr>
              <a:t> </a:t>
            </a:r>
            <a:r>
              <a:rPr lang="fr-FR" sz="2400" b="1" dirty="0">
                <a:solidFill>
                  <a:prstClr val="black"/>
                </a:solidFill>
                <a:latin typeface="Barlow Condensed" panose="00000506000000000000" pitchFamily="2" charset="0"/>
              </a:rPr>
              <a:t>l'année de reconnaissance </a:t>
            </a:r>
            <a:r>
              <a:rPr lang="fr-FR" sz="2400" dirty="0">
                <a:solidFill>
                  <a:prstClr val="black"/>
                </a:solidFill>
                <a:latin typeface="Barlow Condensed" panose="00000506000000000000" pitchFamily="2" charset="0"/>
              </a:rPr>
              <a:t>de la qualité de bénéficiaire de l'obligation d'emploi.</a:t>
            </a:r>
          </a:p>
          <a:p>
            <a:pPr marL="342900" indent="-342900">
              <a:buFont typeface="Wingdings" panose="05000000000000000000" pitchFamily="2" charset="2"/>
              <a:buChar char="§"/>
            </a:pPr>
            <a:endParaRPr lang="fr-FR" sz="2400" dirty="0">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438" y="1159200"/>
            <a:ext cx="4538485" cy="4439154"/>
          </a:xfrm>
          <a:prstGeom prst="rect">
            <a:avLst/>
          </a:prstGeom>
        </p:spPr>
      </p:pic>
      <p:pic>
        <p:nvPicPr>
          <p:cNvPr id="6" name="Image 5">
            <a:extLst>
              <a:ext uri="{FF2B5EF4-FFF2-40B4-BE49-F238E27FC236}">
                <a16:creationId xmlns:a16="http://schemas.microsoft.com/office/drawing/2014/main" id="{40848969-C5B4-8840-B9F6-42B20468B1FD}"/>
              </a:ext>
            </a:extLst>
          </p:cNvPr>
          <p:cNvPicPr>
            <a:picLocks noChangeAspect="1"/>
          </p:cNvPicPr>
          <p:nvPr/>
        </p:nvPicPr>
        <p:blipFill>
          <a:blip r:embed="rId4"/>
          <a:stretch>
            <a:fillRect/>
          </a:stretch>
        </p:blipFill>
        <p:spPr>
          <a:xfrm>
            <a:off x="496389" y="1627084"/>
            <a:ext cx="296053" cy="296053"/>
          </a:xfrm>
          <a:prstGeom prst="rect">
            <a:avLst/>
          </a:prstGeom>
        </p:spPr>
      </p:pic>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625502" y="972766"/>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40D4839-F9F3-F94C-9E35-720698E32093}"/>
              </a:ext>
            </a:extLst>
          </p:cNvPr>
          <p:cNvCxnSpPr>
            <a:cxnSpLocks/>
          </p:cNvCxnSpPr>
          <p:nvPr/>
        </p:nvCxnSpPr>
        <p:spPr>
          <a:xfrm>
            <a:off x="7305142" y="106163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12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14639</TotalTime>
  <Words>2696</Words>
  <Application>Microsoft Office PowerPoint</Application>
  <PresentationFormat>Grand écran</PresentationFormat>
  <Paragraphs>326</Paragraphs>
  <Slides>36</Slides>
  <Notes>36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36</vt:i4>
      </vt:variant>
    </vt:vector>
  </HeadingPairs>
  <TitlesOfParts>
    <vt:vector size="46" baseType="lpstr">
      <vt:lpstr>Arial</vt:lpstr>
      <vt:lpstr>Barlow Condensed</vt:lpstr>
      <vt:lpstr>Barlow Condensed Medium</vt:lpstr>
      <vt:lpstr>Barlow Semi Condensed Medium</vt:lpstr>
      <vt:lpstr>Calibri</vt:lpstr>
      <vt:lpstr>Calibri Light</vt:lpstr>
      <vt:lpstr>Calisto MT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Prévenir les risques psychosociaux au travail</dc:title>
  <dc:creator>Aurelie GRANZOTTO</dc:creator>
  <cp:lastModifiedBy>Céline QUAIREL</cp:lastModifiedBy>
  <cp:revision>280</cp:revision>
  <cp:lastPrinted>2022-09-23T06:48:37Z</cp:lastPrinted>
  <dcterms:created xsi:type="dcterms:W3CDTF">2022-03-17T07:15:48Z</dcterms:created>
  <dcterms:modified xsi:type="dcterms:W3CDTF">2024-03-06T16:15:16Z</dcterms:modified>
</cp:coreProperties>
</file>