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57" r:id="rId3"/>
    <p:sldId id="259" r:id="rId4"/>
    <p:sldId id="271" r:id="rId5"/>
    <p:sldId id="275" r:id="rId6"/>
    <p:sldId id="272" r:id="rId7"/>
    <p:sldId id="277" r:id="rId8"/>
    <p:sldId id="279" r:id="rId9"/>
    <p:sldId id="280" r:id="rId10"/>
    <p:sldId id="273" r:id="rId11"/>
    <p:sldId id="276" r:id="rId12"/>
    <p:sldId id="274" r:id="rId13"/>
    <p:sldId id="284" r:id="rId14"/>
    <p:sldId id="281" r:id="rId15"/>
    <p:sldId id="283" r:id="rId16"/>
    <p:sldId id="282" r:id="rId17"/>
    <p:sldId id="285" r:id="rId18"/>
    <p:sldId id="270" r:id="rId19"/>
    <p:sldId id="278" r:id="rId20"/>
    <p:sldId id="269" r:id="rId2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C3C413B-3A8E-4EC9-A69C-4EF1F0CA6829}">
          <p14:sldIdLst>
            <p14:sldId id="268"/>
            <p14:sldId id="257"/>
            <p14:sldId id="259"/>
            <p14:sldId id="271"/>
            <p14:sldId id="275"/>
            <p14:sldId id="272"/>
            <p14:sldId id="277"/>
            <p14:sldId id="279"/>
            <p14:sldId id="280"/>
            <p14:sldId id="273"/>
            <p14:sldId id="276"/>
            <p14:sldId id="274"/>
            <p14:sldId id="284"/>
            <p14:sldId id="281"/>
            <p14:sldId id="283"/>
            <p14:sldId id="282"/>
            <p14:sldId id="285"/>
            <p14:sldId id="270"/>
            <p14:sldId id="27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e VIOLTAT" initials="AV" lastIdx="1" clrIdx="0">
    <p:extLst>
      <p:ext uri="{19B8F6BF-5375-455C-9EA6-DF929625EA0E}">
        <p15:presenceInfo xmlns:p15="http://schemas.microsoft.com/office/powerpoint/2012/main" userId="Aude VIOLT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D01050"/>
    <a:srgbClr val="EF9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A669A-865A-49A5-81A2-006665D32C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8F7822-291B-44FC-88D2-426FEA86ABB1}">
      <dgm:prSet phldrT="[Texte]" custT="1"/>
      <dgm:spPr>
        <a:solidFill>
          <a:srgbClr val="4C4C4C">
            <a:alpha val="7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800" b="1" dirty="0" smtClean="0">
              <a:solidFill>
                <a:prstClr val="black"/>
              </a:solidFill>
              <a:latin typeface="Barlow Condensed" panose="00000506000000000000" pitchFamily="2" charset="0"/>
            </a:rPr>
            <a:t>Avis du Comité Social Territorial – CST </a:t>
          </a:r>
          <a:r>
            <a:rPr lang="fr-FR" sz="1800" dirty="0" smtClean="0">
              <a:solidFill>
                <a:prstClr val="black"/>
              </a:solidFill>
              <a:latin typeface="Barlow Condensed" panose="00000506000000000000" pitchFamily="2" charset="0"/>
            </a:rPr>
            <a:t>(</a:t>
          </a:r>
          <a:r>
            <a:rPr lang="fr-FR" sz="1800" b="1" dirty="0" smtClean="0">
              <a:solidFill>
                <a:prstClr val="black"/>
              </a:solidFill>
              <a:latin typeface="Barlow Condensed" panose="00000506000000000000" pitchFamily="2" charset="0"/>
            </a:rPr>
            <a:t>projet</a:t>
          </a:r>
          <a:r>
            <a:rPr lang="fr-FR" sz="1800" dirty="0" smtClean="0">
              <a:solidFill>
                <a:prstClr val="black"/>
              </a:solidFill>
              <a:latin typeface="Barlow Condensed" panose="00000506000000000000" pitchFamily="2" charset="0"/>
            </a:rPr>
            <a:t> </a:t>
          </a:r>
          <a:r>
            <a:rPr lang="fr-FR" sz="1800" b="1" dirty="0" smtClean="0">
              <a:solidFill>
                <a:prstClr val="black"/>
              </a:solidFill>
              <a:latin typeface="Barlow Condensed" panose="00000506000000000000" pitchFamily="2" charset="0"/>
            </a:rPr>
            <a:t>de délibération</a:t>
          </a:r>
          <a:r>
            <a:rPr lang="fr-FR" sz="1800" dirty="0" smtClean="0">
              <a:solidFill>
                <a:prstClr val="black"/>
              </a:solidFill>
              <a:latin typeface="Barlow Condensed" panose="00000506000000000000" pitchFamily="2" charset="0"/>
            </a:rPr>
            <a:t>) </a:t>
          </a:r>
        </a:p>
        <a:p>
          <a:pPr>
            <a:spcAft>
              <a:spcPct val="35000"/>
            </a:spcAft>
          </a:pPr>
          <a:r>
            <a:rPr lang="fr-FR" sz="1400" dirty="0" smtClean="0">
              <a:solidFill>
                <a:prstClr val="black"/>
              </a:solidFill>
              <a:latin typeface="Barlow Condensed" panose="00000506000000000000" pitchFamily="2" charset="0"/>
            </a:rPr>
            <a:t>Prochain CST CDG : 13 février 2024 (réception dossiers avant le 5 janvier)</a:t>
          </a:r>
          <a:endParaRPr lang="fr-FR" sz="1400" dirty="0"/>
        </a:p>
      </dgm:t>
    </dgm:pt>
    <dgm:pt modelId="{E3750748-D18C-475B-A277-097149C8265B}" type="parTrans" cxnId="{5A40701E-7786-41BB-972C-71A73BC5337B}">
      <dgm:prSet/>
      <dgm:spPr/>
      <dgm:t>
        <a:bodyPr/>
        <a:lstStyle/>
        <a:p>
          <a:endParaRPr lang="fr-FR"/>
        </a:p>
      </dgm:t>
    </dgm:pt>
    <dgm:pt modelId="{F78D63D2-5ABA-4310-83B9-0803E2E4DFCB}" type="sibTrans" cxnId="{5A40701E-7786-41BB-972C-71A73BC5337B}">
      <dgm:prSet/>
      <dgm:spPr>
        <a:solidFill>
          <a:srgbClr val="4C4C4C"/>
        </a:solidFill>
      </dgm:spPr>
      <dgm:t>
        <a:bodyPr/>
        <a:lstStyle/>
        <a:p>
          <a:endParaRPr lang="fr-FR"/>
        </a:p>
      </dgm:t>
    </dgm:pt>
    <dgm:pt modelId="{2061E9C8-E522-4365-8E94-C0DBCC8F3A21}">
      <dgm:prSet phldrT="[Texte]" custT="1"/>
      <dgm:spPr>
        <a:solidFill>
          <a:srgbClr val="EF9205"/>
        </a:solidFill>
      </dgm:spPr>
      <dgm:t>
        <a:bodyPr/>
        <a:lstStyle/>
        <a:p>
          <a:r>
            <a:rPr lang="fr-FR" sz="1800" b="1" dirty="0" smtClean="0">
              <a:solidFill>
                <a:prstClr val="black"/>
              </a:solidFill>
              <a:latin typeface="Barlow Condensed" panose="00000506000000000000" pitchFamily="2" charset="0"/>
            </a:rPr>
            <a:t>Arrêté</a:t>
          </a:r>
          <a:r>
            <a:rPr lang="fr-FR" sz="1800" dirty="0" smtClean="0">
              <a:solidFill>
                <a:prstClr val="black"/>
              </a:solidFill>
              <a:latin typeface="Barlow Condensed" panose="00000506000000000000" pitchFamily="2" charset="0"/>
            </a:rPr>
            <a:t> individuel d’attribution</a:t>
          </a:r>
          <a:endParaRPr lang="fr-FR" sz="1800" dirty="0"/>
        </a:p>
      </dgm:t>
    </dgm:pt>
    <dgm:pt modelId="{249E5614-4372-4004-9562-5BF1BC971AB9}" type="parTrans" cxnId="{C2F41C8E-29BB-42E6-A26D-3248FAEF8CFC}">
      <dgm:prSet/>
      <dgm:spPr/>
      <dgm:t>
        <a:bodyPr/>
        <a:lstStyle/>
        <a:p>
          <a:endParaRPr lang="fr-FR"/>
        </a:p>
      </dgm:t>
    </dgm:pt>
    <dgm:pt modelId="{CFFE6C08-44C2-4711-9B46-DD1CAE3B7AF1}" type="sibTrans" cxnId="{C2F41C8E-29BB-42E6-A26D-3248FAEF8CFC}">
      <dgm:prSet/>
      <dgm:spPr/>
      <dgm:t>
        <a:bodyPr/>
        <a:lstStyle/>
        <a:p>
          <a:endParaRPr lang="fr-FR"/>
        </a:p>
      </dgm:t>
    </dgm:pt>
    <dgm:pt modelId="{A4A2C329-D429-4D1C-9395-CC4558D838EB}">
      <dgm:prSet custT="1"/>
      <dgm:spPr>
        <a:solidFill>
          <a:srgbClr val="D01050"/>
        </a:solidFill>
      </dgm:spPr>
      <dgm:t>
        <a:bodyPr/>
        <a:lstStyle/>
        <a:p>
          <a:r>
            <a:rPr lang="fr-FR" sz="1800" b="1" dirty="0" smtClean="0">
              <a:solidFill>
                <a:prstClr val="black"/>
              </a:solidFill>
              <a:latin typeface="Barlow Condensed" panose="00000506000000000000" pitchFamily="2" charset="0"/>
            </a:rPr>
            <a:t>Délibération</a:t>
          </a:r>
          <a:r>
            <a:rPr lang="fr-FR" sz="1800" dirty="0" smtClean="0">
              <a:solidFill>
                <a:prstClr val="black"/>
              </a:solidFill>
              <a:latin typeface="Barlow Condensed" panose="00000506000000000000" pitchFamily="2" charset="0"/>
            </a:rPr>
            <a:t> de l’assemblée délibérante</a:t>
          </a:r>
          <a:endParaRPr lang="fr-FR" sz="1800" dirty="0"/>
        </a:p>
      </dgm:t>
    </dgm:pt>
    <dgm:pt modelId="{FD4839F6-F5DD-42B1-A7A9-705572CD3462}" type="parTrans" cxnId="{FEA9173E-86D9-45C1-9592-5EA49724CB85}">
      <dgm:prSet/>
      <dgm:spPr/>
      <dgm:t>
        <a:bodyPr/>
        <a:lstStyle/>
        <a:p>
          <a:endParaRPr lang="fr-FR"/>
        </a:p>
      </dgm:t>
    </dgm:pt>
    <dgm:pt modelId="{71534241-11FE-4D68-B4D7-FBE8F59842F1}" type="sibTrans" cxnId="{FEA9173E-86D9-45C1-9592-5EA49724CB85}">
      <dgm:prSet/>
      <dgm:spPr>
        <a:solidFill>
          <a:srgbClr val="4C4C4C"/>
        </a:solidFill>
      </dgm:spPr>
      <dgm:t>
        <a:bodyPr/>
        <a:lstStyle/>
        <a:p>
          <a:endParaRPr lang="fr-FR"/>
        </a:p>
      </dgm:t>
    </dgm:pt>
    <dgm:pt modelId="{3C6062E3-CE93-41A1-965A-E4DE00FD34CF}" type="pres">
      <dgm:prSet presAssocID="{D66A669A-865A-49A5-81A2-006665D32C99}" presName="Name0" presStyleCnt="0">
        <dgm:presLayoutVars>
          <dgm:dir/>
          <dgm:resizeHandles val="exact"/>
        </dgm:presLayoutVars>
      </dgm:prSet>
      <dgm:spPr/>
    </dgm:pt>
    <dgm:pt modelId="{6F297E1D-48A9-49E5-9FE5-E67D672C9F5F}" type="pres">
      <dgm:prSet presAssocID="{188F7822-291B-44FC-88D2-426FEA86AB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B169EE-8350-47CC-A94A-51AEAA22EBE6}" type="pres">
      <dgm:prSet presAssocID="{F78D63D2-5ABA-4310-83B9-0803E2E4DFCB}" presName="sibTrans" presStyleLbl="sibTrans2D1" presStyleIdx="0" presStyleCnt="2" custScaleX="142055"/>
      <dgm:spPr/>
      <dgm:t>
        <a:bodyPr/>
        <a:lstStyle/>
        <a:p>
          <a:endParaRPr lang="fr-FR"/>
        </a:p>
      </dgm:t>
    </dgm:pt>
    <dgm:pt modelId="{A09CEFF7-04B7-4B43-90A2-21CCDCB994A8}" type="pres">
      <dgm:prSet presAssocID="{F78D63D2-5ABA-4310-83B9-0803E2E4DFCB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2EDE4971-A4BC-4085-B812-4B8E15ED0D05}" type="pres">
      <dgm:prSet presAssocID="{A4A2C329-D429-4D1C-9395-CC4558D838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C81348-9AA9-4065-B46C-00A2B25B8FE9}" type="pres">
      <dgm:prSet presAssocID="{71534241-11FE-4D68-B4D7-FBE8F59842F1}" presName="sibTrans" presStyleLbl="sibTrans2D1" presStyleIdx="1" presStyleCnt="2" custScaleX="145570"/>
      <dgm:spPr/>
      <dgm:t>
        <a:bodyPr/>
        <a:lstStyle/>
        <a:p>
          <a:endParaRPr lang="fr-FR"/>
        </a:p>
      </dgm:t>
    </dgm:pt>
    <dgm:pt modelId="{A62EDF5E-8E28-42F2-8936-83332FB5E8F7}" type="pres">
      <dgm:prSet presAssocID="{71534241-11FE-4D68-B4D7-FBE8F59842F1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CFF22564-8998-490C-9064-D03869FA7BF9}" type="pres">
      <dgm:prSet presAssocID="{2061E9C8-E522-4365-8E94-C0DBCC8F3A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EF5A24-DAD7-40C7-B315-A94A8DBD04A5}" type="presOf" srcId="{2061E9C8-E522-4365-8E94-C0DBCC8F3A21}" destId="{CFF22564-8998-490C-9064-D03869FA7BF9}" srcOrd="0" destOrd="0" presId="urn:microsoft.com/office/officeart/2005/8/layout/process1"/>
    <dgm:cxn modelId="{86E4E574-AB97-4B5D-9AC0-5335AFED24FA}" type="presOf" srcId="{A4A2C329-D429-4D1C-9395-CC4558D838EB}" destId="{2EDE4971-A4BC-4085-B812-4B8E15ED0D05}" srcOrd="0" destOrd="0" presId="urn:microsoft.com/office/officeart/2005/8/layout/process1"/>
    <dgm:cxn modelId="{98B762B2-20F9-4E78-AF7B-BFBE196FE1F7}" type="presOf" srcId="{188F7822-291B-44FC-88D2-426FEA86ABB1}" destId="{6F297E1D-48A9-49E5-9FE5-E67D672C9F5F}" srcOrd="0" destOrd="0" presId="urn:microsoft.com/office/officeart/2005/8/layout/process1"/>
    <dgm:cxn modelId="{8D97C34C-FE6A-4E07-A909-5C9BA49D18D2}" type="presOf" srcId="{D66A669A-865A-49A5-81A2-006665D32C99}" destId="{3C6062E3-CE93-41A1-965A-E4DE00FD34CF}" srcOrd="0" destOrd="0" presId="urn:microsoft.com/office/officeart/2005/8/layout/process1"/>
    <dgm:cxn modelId="{C2F41C8E-29BB-42E6-A26D-3248FAEF8CFC}" srcId="{D66A669A-865A-49A5-81A2-006665D32C99}" destId="{2061E9C8-E522-4365-8E94-C0DBCC8F3A21}" srcOrd="2" destOrd="0" parTransId="{249E5614-4372-4004-9562-5BF1BC971AB9}" sibTransId="{CFFE6C08-44C2-4711-9B46-DD1CAE3B7AF1}"/>
    <dgm:cxn modelId="{EC9A58E5-4D2B-47AA-8AE4-073A504D618D}" type="presOf" srcId="{F78D63D2-5ABA-4310-83B9-0803E2E4DFCB}" destId="{0DB169EE-8350-47CC-A94A-51AEAA22EBE6}" srcOrd="0" destOrd="0" presId="urn:microsoft.com/office/officeart/2005/8/layout/process1"/>
    <dgm:cxn modelId="{5A40701E-7786-41BB-972C-71A73BC5337B}" srcId="{D66A669A-865A-49A5-81A2-006665D32C99}" destId="{188F7822-291B-44FC-88D2-426FEA86ABB1}" srcOrd="0" destOrd="0" parTransId="{E3750748-D18C-475B-A277-097149C8265B}" sibTransId="{F78D63D2-5ABA-4310-83B9-0803E2E4DFCB}"/>
    <dgm:cxn modelId="{33E336F3-38BA-4685-BCE3-2CDBB87CFC01}" type="presOf" srcId="{F78D63D2-5ABA-4310-83B9-0803E2E4DFCB}" destId="{A09CEFF7-04B7-4B43-90A2-21CCDCB994A8}" srcOrd="1" destOrd="0" presId="urn:microsoft.com/office/officeart/2005/8/layout/process1"/>
    <dgm:cxn modelId="{FEE9DE73-19A8-4687-AE16-1391CE9AD9CC}" type="presOf" srcId="{71534241-11FE-4D68-B4D7-FBE8F59842F1}" destId="{E5C81348-9AA9-4065-B46C-00A2B25B8FE9}" srcOrd="0" destOrd="0" presId="urn:microsoft.com/office/officeart/2005/8/layout/process1"/>
    <dgm:cxn modelId="{FEA9173E-86D9-45C1-9592-5EA49724CB85}" srcId="{D66A669A-865A-49A5-81A2-006665D32C99}" destId="{A4A2C329-D429-4D1C-9395-CC4558D838EB}" srcOrd="1" destOrd="0" parTransId="{FD4839F6-F5DD-42B1-A7A9-705572CD3462}" sibTransId="{71534241-11FE-4D68-B4D7-FBE8F59842F1}"/>
    <dgm:cxn modelId="{A35F79AE-12A9-4458-8825-143EE156E575}" type="presOf" srcId="{71534241-11FE-4D68-B4D7-FBE8F59842F1}" destId="{A62EDF5E-8E28-42F2-8936-83332FB5E8F7}" srcOrd="1" destOrd="0" presId="urn:microsoft.com/office/officeart/2005/8/layout/process1"/>
    <dgm:cxn modelId="{61BE384E-D69A-479B-AE8F-EE75C91EC24D}" type="presParOf" srcId="{3C6062E3-CE93-41A1-965A-E4DE00FD34CF}" destId="{6F297E1D-48A9-49E5-9FE5-E67D672C9F5F}" srcOrd="0" destOrd="0" presId="urn:microsoft.com/office/officeart/2005/8/layout/process1"/>
    <dgm:cxn modelId="{614014A3-115D-4FD4-B192-090ED2CFF850}" type="presParOf" srcId="{3C6062E3-CE93-41A1-965A-E4DE00FD34CF}" destId="{0DB169EE-8350-47CC-A94A-51AEAA22EBE6}" srcOrd="1" destOrd="0" presId="urn:microsoft.com/office/officeart/2005/8/layout/process1"/>
    <dgm:cxn modelId="{44CA330D-9943-4BE1-AFF5-122FD8CBED03}" type="presParOf" srcId="{0DB169EE-8350-47CC-A94A-51AEAA22EBE6}" destId="{A09CEFF7-04B7-4B43-90A2-21CCDCB994A8}" srcOrd="0" destOrd="0" presId="urn:microsoft.com/office/officeart/2005/8/layout/process1"/>
    <dgm:cxn modelId="{2E445D4C-3984-4EBB-AC57-6C2D9D79F23F}" type="presParOf" srcId="{3C6062E3-CE93-41A1-965A-E4DE00FD34CF}" destId="{2EDE4971-A4BC-4085-B812-4B8E15ED0D05}" srcOrd="2" destOrd="0" presId="urn:microsoft.com/office/officeart/2005/8/layout/process1"/>
    <dgm:cxn modelId="{0341BFFC-9470-4CF2-A62B-2EB957F2C9B2}" type="presParOf" srcId="{3C6062E3-CE93-41A1-965A-E4DE00FD34CF}" destId="{E5C81348-9AA9-4065-B46C-00A2B25B8FE9}" srcOrd="3" destOrd="0" presId="urn:microsoft.com/office/officeart/2005/8/layout/process1"/>
    <dgm:cxn modelId="{D2101AF3-2FE3-4252-A2D8-319B7A3D3918}" type="presParOf" srcId="{E5C81348-9AA9-4065-B46C-00A2B25B8FE9}" destId="{A62EDF5E-8E28-42F2-8936-83332FB5E8F7}" srcOrd="0" destOrd="0" presId="urn:microsoft.com/office/officeart/2005/8/layout/process1"/>
    <dgm:cxn modelId="{1412A54C-B337-4104-9166-810E8F651231}" type="presParOf" srcId="{3C6062E3-CE93-41A1-965A-E4DE00FD34CF}" destId="{CFF22564-8998-490C-9064-D03869FA7B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EE4A0-79A1-45EE-97F6-DF8F7A67F5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94FBEF-0594-4227-BC87-359CF25A7BF4}">
      <dgm:prSet phldrT="[Texte]"/>
      <dgm:spPr>
        <a:solidFill>
          <a:srgbClr val="D01050"/>
        </a:solidFill>
      </dgm:spPr>
      <dgm:t>
        <a:bodyPr/>
        <a:lstStyle/>
        <a:p>
          <a:endParaRPr lang="fr-FR" dirty="0"/>
        </a:p>
      </dgm:t>
    </dgm:pt>
    <dgm:pt modelId="{CBF36E38-4069-4E25-AD3D-6D561220FBCA}" type="parTrans" cxnId="{378424F3-798A-45B8-8471-16F974549FC9}">
      <dgm:prSet/>
      <dgm:spPr/>
      <dgm:t>
        <a:bodyPr/>
        <a:lstStyle/>
        <a:p>
          <a:endParaRPr lang="fr-FR"/>
        </a:p>
      </dgm:t>
    </dgm:pt>
    <dgm:pt modelId="{6182B1B7-ED4B-48B6-86EC-BB4E5E917557}" type="sibTrans" cxnId="{378424F3-798A-45B8-8471-16F974549FC9}">
      <dgm:prSet/>
      <dgm:spPr/>
      <dgm:t>
        <a:bodyPr/>
        <a:lstStyle/>
        <a:p>
          <a:endParaRPr lang="fr-FR"/>
        </a:p>
      </dgm:t>
    </dgm:pt>
    <dgm:pt modelId="{F53753D0-5328-4C1B-A385-0292E465DE43}">
      <dgm:prSet phldrT="[Texte]"/>
      <dgm:spPr>
        <a:solidFill>
          <a:srgbClr val="EF9205">
            <a:alpha val="89000"/>
          </a:srgbClr>
        </a:solidFill>
      </dgm:spPr>
      <dgm:t>
        <a:bodyPr/>
        <a:lstStyle/>
        <a:p>
          <a:pPr algn="ctr"/>
          <a:endParaRPr lang="fr-FR" dirty="0"/>
        </a:p>
      </dgm:t>
    </dgm:pt>
    <dgm:pt modelId="{8B6DD94C-7FE8-491D-BF35-5A93F8616530}" type="parTrans" cxnId="{06712EC1-E830-4853-9D38-45D70976A63C}">
      <dgm:prSet/>
      <dgm:spPr/>
      <dgm:t>
        <a:bodyPr/>
        <a:lstStyle/>
        <a:p>
          <a:endParaRPr lang="fr-FR"/>
        </a:p>
      </dgm:t>
    </dgm:pt>
    <dgm:pt modelId="{7B084366-233C-4ED0-86BD-FE5844D6DE9D}" type="sibTrans" cxnId="{06712EC1-E830-4853-9D38-45D70976A63C}">
      <dgm:prSet/>
      <dgm:spPr/>
      <dgm:t>
        <a:bodyPr/>
        <a:lstStyle/>
        <a:p>
          <a:endParaRPr lang="fr-FR"/>
        </a:p>
      </dgm:t>
    </dgm:pt>
    <dgm:pt modelId="{CC51704D-1BBF-4340-93E6-C239C7871F5D}">
      <dgm:prSet/>
      <dgm:spPr>
        <a:solidFill>
          <a:srgbClr val="4C4C4C">
            <a:alpha val="70000"/>
          </a:srgbClr>
        </a:solidFill>
      </dgm:spPr>
      <dgm:t>
        <a:bodyPr/>
        <a:lstStyle/>
        <a:p>
          <a:endParaRPr lang="fr-FR" b="1" dirty="0" smtClean="0">
            <a:solidFill>
              <a:prstClr val="black"/>
            </a:solidFill>
            <a:latin typeface="Barlow Condensed" panose="00000506000000000000" pitchFamily="2" charset="0"/>
          </a:endParaRPr>
        </a:p>
      </dgm:t>
    </dgm:pt>
    <dgm:pt modelId="{60AE0677-BE29-4EE5-BBF5-E063358DF4F8}" type="parTrans" cxnId="{C6B67AD2-7FDC-4F4C-96BD-9B2488FAFAE4}">
      <dgm:prSet/>
      <dgm:spPr/>
      <dgm:t>
        <a:bodyPr/>
        <a:lstStyle/>
        <a:p>
          <a:endParaRPr lang="fr-FR"/>
        </a:p>
      </dgm:t>
    </dgm:pt>
    <dgm:pt modelId="{C354FE14-5A98-40F3-AC14-C38452CEB2B5}" type="sibTrans" cxnId="{C6B67AD2-7FDC-4F4C-96BD-9B2488FAFAE4}">
      <dgm:prSet/>
      <dgm:spPr/>
      <dgm:t>
        <a:bodyPr/>
        <a:lstStyle/>
        <a:p>
          <a:endParaRPr lang="fr-FR"/>
        </a:p>
      </dgm:t>
    </dgm:pt>
    <dgm:pt modelId="{75DA000B-3CC6-4364-878D-67BEB5ACDA16}" type="pres">
      <dgm:prSet presAssocID="{94CEE4A0-79A1-45EE-97F6-DF8F7A67F5A2}" presName="compositeShape" presStyleCnt="0">
        <dgm:presLayoutVars>
          <dgm:chMax val="7"/>
          <dgm:dir/>
          <dgm:resizeHandles val="exact"/>
        </dgm:presLayoutVars>
      </dgm:prSet>
      <dgm:spPr/>
    </dgm:pt>
    <dgm:pt modelId="{95399714-763A-43E7-82FA-C17B245BFFBA}" type="pres">
      <dgm:prSet presAssocID="{EF94FBEF-0594-4227-BC87-359CF25A7BF4}" presName="circ1" presStyleLbl="vennNode1" presStyleIdx="0" presStyleCnt="3"/>
      <dgm:spPr/>
      <dgm:t>
        <a:bodyPr/>
        <a:lstStyle/>
        <a:p>
          <a:endParaRPr lang="fr-FR"/>
        </a:p>
      </dgm:t>
    </dgm:pt>
    <dgm:pt modelId="{CA9E400E-33B3-4C5E-96C2-A6802F261493}" type="pres">
      <dgm:prSet presAssocID="{EF94FBEF-0594-4227-BC87-359CF25A7B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635DDB-1AF7-4256-A86F-2D4C2C5C1132}" type="pres">
      <dgm:prSet presAssocID="{CC51704D-1BBF-4340-93E6-C239C7871F5D}" presName="circ2" presStyleLbl="vennNode1" presStyleIdx="1" presStyleCnt="3" custLinFactNeighborX="52610" custLinFactNeighborY="-64131"/>
      <dgm:spPr/>
      <dgm:t>
        <a:bodyPr/>
        <a:lstStyle/>
        <a:p>
          <a:endParaRPr lang="fr-FR"/>
        </a:p>
      </dgm:t>
    </dgm:pt>
    <dgm:pt modelId="{9C0BE70D-6B10-42FC-A783-0524A851F3C1}" type="pres">
      <dgm:prSet presAssocID="{CC51704D-1BBF-4340-93E6-C239C7871F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8FD89C-C751-4D78-982F-207E80312699}" type="pres">
      <dgm:prSet presAssocID="{F53753D0-5328-4C1B-A385-0292E465DE43}" presName="circ3" presStyleLbl="vennNode1" presStyleIdx="2" presStyleCnt="3" custLinFactNeighborX="-51334" custLinFactNeighborY="-64131"/>
      <dgm:spPr/>
      <dgm:t>
        <a:bodyPr/>
        <a:lstStyle/>
        <a:p>
          <a:endParaRPr lang="fr-FR"/>
        </a:p>
      </dgm:t>
    </dgm:pt>
    <dgm:pt modelId="{F3A2B0B5-29FC-4F58-9709-6D4D7D58E25C}" type="pres">
      <dgm:prSet presAssocID="{F53753D0-5328-4C1B-A385-0292E465D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8424F3-798A-45B8-8471-16F974549FC9}" srcId="{94CEE4A0-79A1-45EE-97F6-DF8F7A67F5A2}" destId="{EF94FBEF-0594-4227-BC87-359CF25A7BF4}" srcOrd="0" destOrd="0" parTransId="{CBF36E38-4069-4E25-AD3D-6D561220FBCA}" sibTransId="{6182B1B7-ED4B-48B6-86EC-BB4E5E917557}"/>
    <dgm:cxn modelId="{7185E6EE-4375-4C9B-BACF-A8E7587550C9}" type="presOf" srcId="{EF94FBEF-0594-4227-BC87-359CF25A7BF4}" destId="{95399714-763A-43E7-82FA-C17B245BFFBA}" srcOrd="0" destOrd="0" presId="urn:microsoft.com/office/officeart/2005/8/layout/venn1"/>
    <dgm:cxn modelId="{36EED153-A1C2-41BD-A604-A835AB11F094}" type="presOf" srcId="{EF94FBEF-0594-4227-BC87-359CF25A7BF4}" destId="{CA9E400E-33B3-4C5E-96C2-A6802F261493}" srcOrd="1" destOrd="0" presId="urn:microsoft.com/office/officeart/2005/8/layout/venn1"/>
    <dgm:cxn modelId="{C6B67AD2-7FDC-4F4C-96BD-9B2488FAFAE4}" srcId="{94CEE4A0-79A1-45EE-97F6-DF8F7A67F5A2}" destId="{CC51704D-1BBF-4340-93E6-C239C7871F5D}" srcOrd="1" destOrd="0" parTransId="{60AE0677-BE29-4EE5-BBF5-E063358DF4F8}" sibTransId="{C354FE14-5A98-40F3-AC14-C38452CEB2B5}"/>
    <dgm:cxn modelId="{FAA58DAF-A212-4B91-8F45-DA2DBCA4F644}" type="presOf" srcId="{CC51704D-1BBF-4340-93E6-C239C7871F5D}" destId="{17635DDB-1AF7-4256-A86F-2D4C2C5C1132}" srcOrd="0" destOrd="0" presId="urn:microsoft.com/office/officeart/2005/8/layout/venn1"/>
    <dgm:cxn modelId="{ABF71E4E-F3BC-43C8-9166-8A0570E834AD}" type="presOf" srcId="{F53753D0-5328-4C1B-A385-0292E465DE43}" destId="{918FD89C-C751-4D78-982F-207E80312699}" srcOrd="0" destOrd="0" presId="urn:microsoft.com/office/officeart/2005/8/layout/venn1"/>
    <dgm:cxn modelId="{06712EC1-E830-4853-9D38-45D70976A63C}" srcId="{94CEE4A0-79A1-45EE-97F6-DF8F7A67F5A2}" destId="{F53753D0-5328-4C1B-A385-0292E465DE43}" srcOrd="2" destOrd="0" parTransId="{8B6DD94C-7FE8-491D-BF35-5A93F8616530}" sibTransId="{7B084366-233C-4ED0-86BD-FE5844D6DE9D}"/>
    <dgm:cxn modelId="{21173D6F-55AD-4876-A462-A343B632D57C}" type="presOf" srcId="{94CEE4A0-79A1-45EE-97F6-DF8F7A67F5A2}" destId="{75DA000B-3CC6-4364-878D-67BEB5ACDA16}" srcOrd="0" destOrd="0" presId="urn:microsoft.com/office/officeart/2005/8/layout/venn1"/>
    <dgm:cxn modelId="{B1859E1C-8CF5-4E75-A481-60545097B812}" type="presOf" srcId="{F53753D0-5328-4C1B-A385-0292E465DE43}" destId="{F3A2B0B5-29FC-4F58-9709-6D4D7D58E25C}" srcOrd="1" destOrd="0" presId="urn:microsoft.com/office/officeart/2005/8/layout/venn1"/>
    <dgm:cxn modelId="{2E1318CE-359E-4348-BD51-6B8D634D13A1}" type="presOf" srcId="{CC51704D-1BBF-4340-93E6-C239C7871F5D}" destId="{9C0BE70D-6B10-42FC-A783-0524A851F3C1}" srcOrd="1" destOrd="0" presId="urn:microsoft.com/office/officeart/2005/8/layout/venn1"/>
    <dgm:cxn modelId="{9C3B9A36-3D0A-4777-BABA-2BB3EA484D0F}" type="presParOf" srcId="{75DA000B-3CC6-4364-878D-67BEB5ACDA16}" destId="{95399714-763A-43E7-82FA-C17B245BFFBA}" srcOrd="0" destOrd="0" presId="urn:microsoft.com/office/officeart/2005/8/layout/venn1"/>
    <dgm:cxn modelId="{933A38DE-E965-48EB-834B-6CDF0DBEB011}" type="presParOf" srcId="{75DA000B-3CC6-4364-878D-67BEB5ACDA16}" destId="{CA9E400E-33B3-4C5E-96C2-A6802F261493}" srcOrd="1" destOrd="0" presId="urn:microsoft.com/office/officeart/2005/8/layout/venn1"/>
    <dgm:cxn modelId="{C84D2DCE-EC49-42AF-ADC3-4B8DDADED168}" type="presParOf" srcId="{75DA000B-3CC6-4364-878D-67BEB5ACDA16}" destId="{17635DDB-1AF7-4256-A86F-2D4C2C5C1132}" srcOrd="2" destOrd="0" presId="urn:microsoft.com/office/officeart/2005/8/layout/venn1"/>
    <dgm:cxn modelId="{5BCBA346-28AB-471F-BC97-3336CC7ADC0A}" type="presParOf" srcId="{75DA000B-3CC6-4364-878D-67BEB5ACDA16}" destId="{9C0BE70D-6B10-42FC-A783-0524A851F3C1}" srcOrd="3" destOrd="0" presId="urn:microsoft.com/office/officeart/2005/8/layout/venn1"/>
    <dgm:cxn modelId="{9BA1ECF5-FA1A-41A1-B307-EFF44A8BAD2C}" type="presParOf" srcId="{75DA000B-3CC6-4364-878D-67BEB5ACDA16}" destId="{918FD89C-C751-4D78-982F-207E80312699}" srcOrd="4" destOrd="0" presId="urn:microsoft.com/office/officeart/2005/8/layout/venn1"/>
    <dgm:cxn modelId="{71E40682-294A-4A20-8ED6-4135DC73CA0D}" type="presParOf" srcId="{75DA000B-3CC6-4364-878D-67BEB5ACDA16}" destId="{F3A2B0B5-29FC-4F58-9709-6D4D7D58E2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8032B-53DD-47A9-B093-FD4F52E31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B9C028-DB08-49E6-B326-B42B29FEF34B}">
      <dgm:prSet phldrT="[Texte]"/>
      <dgm:spPr>
        <a:solidFill>
          <a:srgbClr val="EF9205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prstClr val="black"/>
              </a:solidFill>
              <a:latin typeface="Barlow Condensed" panose="00000506000000000000" pitchFamily="2" charset="0"/>
            </a:rPr>
            <a:t>Rémunération brute prise en compte</a:t>
          </a:r>
          <a:endParaRPr lang="fr-FR" b="1" dirty="0">
            <a:solidFill>
              <a:prstClr val="black"/>
            </a:solidFill>
            <a:latin typeface="Barlow Condensed" panose="00000506000000000000" pitchFamily="2" charset="0"/>
          </a:endParaRPr>
        </a:p>
      </dgm:t>
    </dgm:pt>
    <dgm:pt modelId="{91C4C75B-8820-4862-A469-1A6D81BF6B97}" type="parTrans" cxnId="{5286202E-C5BE-4A95-9997-6680885AD06C}">
      <dgm:prSet/>
      <dgm:spPr/>
      <dgm:t>
        <a:bodyPr/>
        <a:lstStyle/>
        <a:p>
          <a:endParaRPr lang="fr-FR"/>
        </a:p>
      </dgm:t>
    </dgm:pt>
    <dgm:pt modelId="{7D03D42D-EB94-49F9-B0F4-71D16DB28F81}" type="sibTrans" cxnId="{5286202E-C5BE-4A95-9997-6680885AD06C}">
      <dgm:prSet/>
      <dgm:spPr/>
      <dgm:t>
        <a:bodyPr/>
        <a:lstStyle/>
        <a:p>
          <a:endParaRPr lang="fr-FR"/>
        </a:p>
      </dgm:t>
    </dgm:pt>
    <dgm:pt modelId="{6A7736E7-B561-4DD6-B16A-BAB30BB05145}">
      <dgm:prSet phldrT="[Texte]"/>
      <dgm:spPr>
        <a:solidFill>
          <a:srgbClr val="EF9205">
            <a:alpha val="49000"/>
          </a:srgbClr>
        </a:solidFill>
        <a:ln>
          <a:noFill/>
        </a:ln>
      </dgm:spPr>
      <dgm:t>
        <a:bodyPr anchor="ctr"/>
        <a:lstStyle/>
        <a:p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rémunération versée sur la période de référence par l’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employeur </a:t>
          </a:r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de l’</a:t>
          </a:r>
          <a:r>
            <a:rPr lang="fr-FR" dirty="0" err="1" smtClean="0">
              <a:solidFill>
                <a:schemeClr val="tx1"/>
              </a:solidFill>
              <a:latin typeface="Barlow Condensed" panose="00000506000000000000" pitchFamily="2" charset="0"/>
            </a:rPr>
            <a:t>agent.e</a:t>
          </a:r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 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au 30 juin 2023, reconstituée sur 12 mois</a:t>
          </a:r>
          <a:endParaRPr lang="fr-FR" dirty="0"/>
        </a:p>
      </dgm:t>
    </dgm:pt>
    <dgm:pt modelId="{63491C2E-794B-4002-ACA9-3EB0E8EDB35F}" type="parTrans" cxnId="{106B8D11-38D0-448C-92FD-377C4E7A7A13}">
      <dgm:prSet/>
      <dgm:spPr/>
      <dgm:t>
        <a:bodyPr/>
        <a:lstStyle/>
        <a:p>
          <a:endParaRPr lang="fr-FR"/>
        </a:p>
      </dgm:t>
    </dgm:pt>
    <dgm:pt modelId="{DE23979B-248E-406E-B6E2-AD6950C22EDC}" type="sibTrans" cxnId="{106B8D11-38D0-448C-92FD-377C4E7A7A13}">
      <dgm:prSet/>
      <dgm:spPr/>
      <dgm:t>
        <a:bodyPr/>
        <a:lstStyle/>
        <a:p>
          <a:endParaRPr lang="fr-FR"/>
        </a:p>
      </dgm:t>
    </dgm:pt>
    <dgm:pt modelId="{78EE96F6-D48B-47EA-8096-340394F4BBE8}">
      <dgm:prSet phldrT="[Texte]"/>
      <dgm:spPr>
        <a:solidFill>
          <a:srgbClr val="EF9205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prstClr val="black"/>
              </a:solidFill>
              <a:latin typeface="Barlow Condensed" panose="00000506000000000000" pitchFamily="2" charset="0"/>
            </a:rPr>
            <a:t>Durée d’emploi rémunérée </a:t>
          </a:r>
          <a:endParaRPr lang="fr-FR" dirty="0"/>
        </a:p>
      </dgm:t>
    </dgm:pt>
    <dgm:pt modelId="{EE6E22A4-7299-4E71-BE75-946290904DC3}" type="parTrans" cxnId="{66E2F97F-0343-46FA-ABC6-64D3FD68CF16}">
      <dgm:prSet/>
      <dgm:spPr/>
      <dgm:t>
        <a:bodyPr/>
        <a:lstStyle/>
        <a:p>
          <a:endParaRPr lang="fr-FR"/>
        </a:p>
      </dgm:t>
    </dgm:pt>
    <dgm:pt modelId="{BCC98F0D-4350-4687-AEA8-16C02758F13D}" type="sibTrans" cxnId="{66E2F97F-0343-46FA-ABC6-64D3FD68CF16}">
      <dgm:prSet/>
      <dgm:spPr/>
      <dgm:t>
        <a:bodyPr/>
        <a:lstStyle/>
        <a:p>
          <a:endParaRPr lang="fr-FR"/>
        </a:p>
      </dgm:t>
    </dgm:pt>
    <dgm:pt modelId="{B54F42C4-CD95-429D-AA89-74B80B54919F}">
      <dgm:prSet/>
      <dgm:spPr>
        <a:solidFill>
          <a:srgbClr val="EF9205">
            <a:alpha val="50000"/>
          </a:srgbClr>
        </a:solidFill>
        <a:ln>
          <a:noFill/>
        </a:ln>
      </dgm:spPr>
      <dgm:t>
        <a:bodyPr anchor="ctr"/>
        <a:lstStyle/>
        <a:p>
          <a:r>
            <a:rPr lang="fr-FR" dirty="0" smtClean="0">
              <a:solidFill>
                <a:prstClr val="black"/>
              </a:solidFill>
              <a:latin typeface="Barlow Condensed" panose="00000506000000000000" pitchFamily="2" charset="0"/>
            </a:rPr>
            <a:t>tient compte de 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tous les emplois publics rémunérés </a:t>
          </a:r>
          <a:r>
            <a:rPr lang="fr-FR" dirty="0" smtClean="0">
              <a:solidFill>
                <a:prstClr val="black"/>
              </a:solidFill>
              <a:latin typeface="Barlow Condensed" panose="00000506000000000000" pitchFamily="2" charset="0"/>
            </a:rPr>
            <a:t>durant la période de référence</a:t>
          </a:r>
          <a:endParaRPr lang="fr-FR" dirty="0"/>
        </a:p>
      </dgm:t>
    </dgm:pt>
    <dgm:pt modelId="{C5539B4A-7CCA-4156-A8F6-871E2983B32A}" type="parTrans" cxnId="{630AF7C0-0DC9-40DC-9982-CC6C73A117EA}">
      <dgm:prSet/>
      <dgm:spPr/>
      <dgm:t>
        <a:bodyPr/>
        <a:lstStyle/>
        <a:p>
          <a:endParaRPr lang="fr-FR"/>
        </a:p>
      </dgm:t>
    </dgm:pt>
    <dgm:pt modelId="{01F8FFD0-6904-4A14-B0EC-0567C156B437}" type="sibTrans" cxnId="{630AF7C0-0DC9-40DC-9982-CC6C73A117EA}">
      <dgm:prSet/>
      <dgm:spPr/>
      <dgm:t>
        <a:bodyPr/>
        <a:lstStyle/>
        <a:p>
          <a:endParaRPr lang="fr-FR"/>
        </a:p>
      </dgm:t>
    </dgm:pt>
    <dgm:pt modelId="{D1CE0D8A-0F9E-4E68-8BCC-117C191601C6}">
      <dgm:prSet phldrT="[Texte]"/>
      <dgm:spPr>
        <a:solidFill>
          <a:srgbClr val="D01050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Versement de la prime </a:t>
          </a:r>
          <a:endParaRPr lang="fr-FR" dirty="0"/>
        </a:p>
      </dgm:t>
    </dgm:pt>
    <dgm:pt modelId="{FF042942-D569-42BD-AD3C-C07706C5D86E}" type="parTrans" cxnId="{FD0E9627-4464-41E3-8C6A-8178D6693CCF}">
      <dgm:prSet/>
      <dgm:spPr/>
      <dgm:t>
        <a:bodyPr/>
        <a:lstStyle/>
        <a:p>
          <a:endParaRPr lang="fr-FR"/>
        </a:p>
      </dgm:t>
    </dgm:pt>
    <dgm:pt modelId="{CC2AD878-84BB-4C3A-A853-C695FBCB0349}" type="sibTrans" cxnId="{FD0E9627-4464-41E3-8C6A-8178D6693CCF}">
      <dgm:prSet/>
      <dgm:spPr/>
      <dgm:t>
        <a:bodyPr/>
        <a:lstStyle/>
        <a:p>
          <a:endParaRPr lang="fr-FR"/>
        </a:p>
      </dgm:t>
    </dgm:pt>
    <dgm:pt modelId="{C1A84DAA-C772-4F6D-BF59-C23C53DC86DF}">
      <dgm:prSet/>
      <dgm:spPr>
        <a:solidFill>
          <a:srgbClr val="D01050">
            <a:alpha val="50000"/>
          </a:srgbClr>
        </a:solidFill>
        <a:ln>
          <a:noFill/>
        </a:ln>
      </dgm:spPr>
      <dgm:t>
        <a:bodyPr anchor="ctr"/>
        <a:lstStyle/>
        <a:p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par l’employeur qui 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emploie et rémunère l’</a:t>
          </a:r>
          <a:r>
            <a:rPr lang="fr-FR" b="1" dirty="0" err="1" smtClean="0">
              <a:solidFill>
                <a:schemeClr val="tx1"/>
              </a:solidFill>
              <a:latin typeface="Barlow Condensed" panose="00000506000000000000" pitchFamily="2" charset="0"/>
            </a:rPr>
            <a:t>agent.e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 au 30 juin 2023</a:t>
          </a:r>
          <a:endParaRPr lang="fr-FR" dirty="0"/>
        </a:p>
      </dgm:t>
    </dgm:pt>
    <dgm:pt modelId="{2E5744DC-2DD9-4CFB-BF30-8C1841EBA353}" type="parTrans" cxnId="{D2D604A2-594C-4F6C-94BB-C5E773360555}">
      <dgm:prSet/>
      <dgm:spPr/>
      <dgm:t>
        <a:bodyPr/>
        <a:lstStyle/>
        <a:p>
          <a:endParaRPr lang="fr-FR"/>
        </a:p>
      </dgm:t>
    </dgm:pt>
    <dgm:pt modelId="{77A20AE4-E8CF-459E-94EF-0055ECB363EF}" type="sibTrans" cxnId="{D2D604A2-594C-4F6C-94BB-C5E773360555}">
      <dgm:prSet/>
      <dgm:spPr/>
      <dgm:t>
        <a:bodyPr/>
        <a:lstStyle/>
        <a:p>
          <a:endParaRPr lang="fr-FR"/>
        </a:p>
      </dgm:t>
    </dgm:pt>
    <dgm:pt modelId="{C2DBA5E4-B40B-459C-8F65-BE2E39B3C250}">
      <dgm:prSet/>
      <dgm:spPr>
        <a:solidFill>
          <a:srgbClr val="D01050">
            <a:alpha val="50000"/>
          </a:srgbClr>
        </a:solidFill>
        <a:ln>
          <a:noFill/>
        </a:ln>
      </dgm:spPr>
      <dgm:t>
        <a:bodyPr anchor="ctr"/>
        <a:lstStyle/>
        <a:p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proratisé</a:t>
          </a:r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 en fonction, le cas échéant, de :</a:t>
          </a:r>
          <a:endParaRPr lang="fr-FR" dirty="0"/>
        </a:p>
      </dgm:t>
    </dgm:pt>
    <dgm:pt modelId="{D7E47AC9-A56D-4775-B28A-DCE8012D9857}" type="parTrans" cxnId="{000A2DC3-0BA5-4673-BE82-A3D2387E77B5}">
      <dgm:prSet/>
      <dgm:spPr/>
      <dgm:t>
        <a:bodyPr/>
        <a:lstStyle/>
        <a:p>
          <a:endParaRPr lang="fr-FR"/>
        </a:p>
      </dgm:t>
    </dgm:pt>
    <dgm:pt modelId="{EE310515-E48C-47AC-B884-888036A0F04F}" type="sibTrans" cxnId="{000A2DC3-0BA5-4673-BE82-A3D2387E77B5}">
      <dgm:prSet/>
      <dgm:spPr/>
      <dgm:t>
        <a:bodyPr/>
        <a:lstStyle/>
        <a:p>
          <a:endParaRPr lang="fr-FR"/>
        </a:p>
      </dgm:t>
    </dgm:pt>
    <dgm:pt modelId="{B1801616-6CA3-450E-B4E2-3B659BDCFC02}">
      <dgm:prSet/>
      <dgm:spPr>
        <a:solidFill>
          <a:srgbClr val="D01050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Montant de la prime </a:t>
          </a:r>
          <a:endParaRPr lang="fr-FR" dirty="0"/>
        </a:p>
      </dgm:t>
    </dgm:pt>
    <dgm:pt modelId="{EFE5D4E9-693A-47E6-936B-1C03A078C358}" type="sibTrans" cxnId="{255BF422-67D8-4CE5-B93F-D06530F4A2C7}">
      <dgm:prSet/>
      <dgm:spPr/>
      <dgm:t>
        <a:bodyPr/>
        <a:lstStyle/>
        <a:p>
          <a:endParaRPr lang="fr-FR"/>
        </a:p>
      </dgm:t>
    </dgm:pt>
    <dgm:pt modelId="{90E39BD9-5875-4540-80CF-10002C1B48F2}" type="parTrans" cxnId="{255BF422-67D8-4CE5-B93F-D06530F4A2C7}">
      <dgm:prSet/>
      <dgm:spPr/>
      <dgm:t>
        <a:bodyPr/>
        <a:lstStyle/>
        <a:p>
          <a:endParaRPr lang="fr-FR"/>
        </a:p>
      </dgm:t>
    </dgm:pt>
    <dgm:pt modelId="{610F20DB-59EF-4FEE-9252-C1F9FE02F2EA}">
      <dgm:prSet/>
      <dgm:spPr>
        <a:solidFill>
          <a:srgbClr val="D01050">
            <a:alpha val="50000"/>
          </a:srgbClr>
        </a:solidFill>
        <a:ln>
          <a:noFill/>
        </a:ln>
      </dgm:spPr>
      <dgm:t>
        <a:bodyPr anchor="ctr"/>
        <a:lstStyle/>
        <a:p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-&gt; quotité</a:t>
          </a:r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 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de temps de travail </a:t>
          </a:r>
          <a:r>
            <a:rPr lang="fr-FR" b="0" dirty="0" smtClean="0">
              <a:solidFill>
                <a:schemeClr val="tx1"/>
              </a:solidFill>
              <a:latin typeface="Barlow Condensed" panose="00000506000000000000" pitchFamily="2" charset="0"/>
            </a:rPr>
            <a:t>dans le 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dernier emploi </a:t>
          </a:r>
          <a:r>
            <a:rPr lang="fr-FR" b="0" dirty="0" smtClean="0">
              <a:solidFill>
                <a:schemeClr val="tx1"/>
              </a:solidFill>
              <a:latin typeface="Barlow Condensed" panose="00000506000000000000" pitchFamily="2" charset="0"/>
            </a:rPr>
            <a:t>(</a:t>
          </a:r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moyenne</a:t>
          </a:r>
          <a:r>
            <a:rPr lang="fr-FR" b="0" dirty="0" smtClean="0">
              <a:solidFill>
                <a:schemeClr val="tx1"/>
              </a:solidFill>
              <a:latin typeface="Barlow Condensed" panose="00000506000000000000" pitchFamily="2" charset="0"/>
            </a:rPr>
            <a:t> si changement de temps travail)</a:t>
          </a:r>
          <a:endParaRPr lang="fr-FR" b="0" dirty="0"/>
        </a:p>
      </dgm:t>
    </dgm:pt>
    <dgm:pt modelId="{EE186D45-6D57-46D4-853B-DC24251ACEFC}" type="parTrans" cxnId="{F200C009-5522-4EF1-B05E-B6B6640F76AA}">
      <dgm:prSet/>
      <dgm:spPr/>
      <dgm:t>
        <a:bodyPr/>
        <a:lstStyle/>
        <a:p>
          <a:endParaRPr lang="fr-FR"/>
        </a:p>
      </dgm:t>
    </dgm:pt>
    <dgm:pt modelId="{ABEBE8AC-46E0-42D4-86C3-389DA9BA4D38}" type="sibTrans" cxnId="{F200C009-5522-4EF1-B05E-B6B6640F76AA}">
      <dgm:prSet/>
      <dgm:spPr/>
      <dgm:t>
        <a:bodyPr/>
        <a:lstStyle/>
        <a:p>
          <a:endParaRPr lang="fr-FR"/>
        </a:p>
      </dgm:t>
    </dgm:pt>
    <dgm:pt modelId="{B39FCBBD-C519-4049-B52B-BB6B7CD9B2D0}">
      <dgm:prSet/>
      <dgm:spPr>
        <a:solidFill>
          <a:srgbClr val="D01050">
            <a:alpha val="50000"/>
          </a:srgbClr>
        </a:solidFill>
        <a:ln>
          <a:noFill/>
        </a:ln>
      </dgm:spPr>
      <dgm:t>
        <a:bodyPr anchor="ctr"/>
        <a:lstStyle/>
        <a:p>
          <a:r>
            <a:rPr lang="fr-FR" b="1" dirty="0" smtClean="0">
              <a:solidFill>
                <a:schemeClr val="tx1"/>
              </a:solidFill>
              <a:latin typeface="Barlow Condensed" panose="00000506000000000000" pitchFamily="2" charset="0"/>
            </a:rPr>
            <a:t>-&gt; durée d’emploi cumulée auprès des employeurs publics </a:t>
          </a:r>
          <a:r>
            <a:rPr lang="fr-FR" dirty="0" smtClean="0">
              <a:solidFill>
                <a:schemeClr val="tx1"/>
              </a:solidFill>
              <a:latin typeface="Barlow Condensed" panose="00000506000000000000" pitchFamily="2" charset="0"/>
            </a:rPr>
            <a:t>pendant la période de référence</a:t>
          </a:r>
          <a:endParaRPr lang="fr-FR" dirty="0"/>
        </a:p>
      </dgm:t>
    </dgm:pt>
    <dgm:pt modelId="{D517E1AE-D11C-4885-9A6F-F97AFCA8D13D}" type="parTrans" cxnId="{2A64E843-7817-4967-8467-BA86C5A72A5A}">
      <dgm:prSet/>
      <dgm:spPr/>
      <dgm:t>
        <a:bodyPr/>
        <a:lstStyle/>
        <a:p>
          <a:endParaRPr lang="fr-FR"/>
        </a:p>
      </dgm:t>
    </dgm:pt>
    <dgm:pt modelId="{EC018F0E-E07E-4C74-BA13-3BED3CDE27D3}" type="sibTrans" cxnId="{2A64E843-7817-4967-8467-BA86C5A72A5A}">
      <dgm:prSet/>
      <dgm:spPr/>
      <dgm:t>
        <a:bodyPr/>
        <a:lstStyle/>
        <a:p>
          <a:endParaRPr lang="fr-FR"/>
        </a:p>
      </dgm:t>
    </dgm:pt>
    <dgm:pt modelId="{92E5B6D2-DCAE-4ECA-81B7-2EB0C6AC86F9}" type="pres">
      <dgm:prSet presAssocID="{E8A8032B-53DD-47A9-B093-FD4F52E31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012188-8C4A-4593-968B-2B85283C6E69}" type="pres">
      <dgm:prSet presAssocID="{4FB9C028-DB08-49E6-B326-B42B29FEF34B}" presName="composite" presStyleCnt="0"/>
      <dgm:spPr/>
    </dgm:pt>
    <dgm:pt modelId="{913C59DB-6576-4E1B-83F4-F32520C550FC}" type="pres">
      <dgm:prSet presAssocID="{4FB9C028-DB08-49E6-B326-B42B29FEF3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EEA95F-97EF-4D9D-AD81-C299E0AD5EA1}" type="pres">
      <dgm:prSet presAssocID="{4FB9C028-DB08-49E6-B326-B42B29FEF34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E54757-421D-48BB-B3A4-E51447DB5FAF}" type="pres">
      <dgm:prSet presAssocID="{7D03D42D-EB94-49F9-B0F4-71D16DB28F81}" presName="space" presStyleCnt="0"/>
      <dgm:spPr/>
    </dgm:pt>
    <dgm:pt modelId="{D49F8037-DEFF-4AF7-9F18-ABA2B8B6826A}" type="pres">
      <dgm:prSet presAssocID="{78EE96F6-D48B-47EA-8096-340394F4BBE8}" presName="composite" presStyleCnt="0"/>
      <dgm:spPr/>
    </dgm:pt>
    <dgm:pt modelId="{DB90624E-0C7D-4B50-B163-CC737685862C}" type="pres">
      <dgm:prSet presAssocID="{78EE96F6-D48B-47EA-8096-340394F4BB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BE3C27-B73A-4C35-A586-C49D7050B249}" type="pres">
      <dgm:prSet presAssocID="{78EE96F6-D48B-47EA-8096-340394F4BBE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362413-85CE-4D83-944A-779E83595982}" type="pres">
      <dgm:prSet presAssocID="{BCC98F0D-4350-4687-AEA8-16C02758F13D}" presName="space" presStyleCnt="0"/>
      <dgm:spPr/>
    </dgm:pt>
    <dgm:pt modelId="{2D18023F-63EC-4984-ADD5-FDD673A9FD82}" type="pres">
      <dgm:prSet presAssocID="{D1CE0D8A-0F9E-4E68-8BCC-117C191601C6}" presName="composite" presStyleCnt="0"/>
      <dgm:spPr/>
    </dgm:pt>
    <dgm:pt modelId="{7FEE3560-40C4-443C-B334-1BA1A7B5E2ED}" type="pres">
      <dgm:prSet presAssocID="{D1CE0D8A-0F9E-4E68-8BCC-117C191601C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55425-D79C-41F6-B9C5-B29F8F831813}" type="pres">
      <dgm:prSet presAssocID="{D1CE0D8A-0F9E-4E68-8BCC-117C191601C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12209-A078-4E23-A2F8-1457A68A40DC}" type="pres">
      <dgm:prSet presAssocID="{CC2AD878-84BB-4C3A-A853-C695FBCB0349}" presName="space" presStyleCnt="0"/>
      <dgm:spPr/>
    </dgm:pt>
    <dgm:pt modelId="{A0993B64-B166-4478-96C0-6B65AB3DEAF7}" type="pres">
      <dgm:prSet presAssocID="{B1801616-6CA3-450E-B4E2-3B659BDCFC02}" presName="composite" presStyleCnt="0"/>
      <dgm:spPr/>
    </dgm:pt>
    <dgm:pt modelId="{96956D46-C93C-4251-9A2B-E2A8A5E1291F}" type="pres">
      <dgm:prSet presAssocID="{B1801616-6CA3-450E-B4E2-3B659BDCFC02}" presName="parTx" presStyleLbl="alignNode1" presStyleIdx="3" presStyleCnt="4" custLinFactNeighborX="-500" custLinFactNeighborY="-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48D908-BED8-41FD-A7B1-FBED1DA58CD7}" type="pres">
      <dgm:prSet presAssocID="{B1801616-6CA3-450E-B4E2-3B659BDCFC02}" presName="desTx" presStyleLbl="alignAccFollowNode1" presStyleIdx="3" presStyleCnt="4" custLinFactNeighborX="-733" custLinFactNeighborY="-5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5BF422-67D8-4CE5-B93F-D06530F4A2C7}" srcId="{E8A8032B-53DD-47A9-B093-FD4F52E317CD}" destId="{B1801616-6CA3-450E-B4E2-3B659BDCFC02}" srcOrd="3" destOrd="0" parTransId="{90E39BD9-5875-4540-80CF-10002C1B48F2}" sibTransId="{EFE5D4E9-693A-47E6-936B-1C03A078C358}"/>
    <dgm:cxn modelId="{97C613C5-AD8D-4002-935B-D86736C333A3}" type="presOf" srcId="{B54F42C4-CD95-429D-AA89-74B80B54919F}" destId="{FDBE3C27-B73A-4C35-A586-C49D7050B249}" srcOrd="0" destOrd="0" presId="urn:microsoft.com/office/officeart/2005/8/layout/hList1"/>
    <dgm:cxn modelId="{FD0E9627-4464-41E3-8C6A-8178D6693CCF}" srcId="{E8A8032B-53DD-47A9-B093-FD4F52E317CD}" destId="{D1CE0D8A-0F9E-4E68-8BCC-117C191601C6}" srcOrd="2" destOrd="0" parTransId="{FF042942-D569-42BD-AD3C-C07706C5D86E}" sibTransId="{CC2AD878-84BB-4C3A-A853-C695FBCB0349}"/>
    <dgm:cxn modelId="{EFAB564B-2144-4ECF-8192-476842AE46B4}" type="presOf" srcId="{4FB9C028-DB08-49E6-B326-B42B29FEF34B}" destId="{913C59DB-6576-4E1B-83F4-F32520C550FC}" srcOrd="0" destOrd="0" presId="urn:microsoft.com/office/officeart/2005/8/layout/hList1"/>
    <dgm:cxn modelId="{F200C009-5522-4EF1-B05E-B6B6640F76AA}" srcId="{B1801616-6CA3-450E-B4E2-3B659BDCFC02}" destId="{610F20DB-59EF-4FEE-9252-C1F9FE02F2EA}" srcOrd="1" destOrd="0" parTransId="{EE186D45-6D57-46D4-853B-DC24251ACEFC}" sibTransId="{ABEBE8AC-46E0-42D4-86C3-389DA9BA4D38}"/>
    <dgm:cxn modelId="{2A64E843-7817-4967-8467-BA86C5A72A5A}" srcId="{B1801616-6CA3-450E-B4E2-3B659BDCFC02}" destId="{B39FCBBD-C519-4049-B52B-BB6B7CD9B2D0}" srcOrd="2" destOrd="0" parTransId="{D517E1AE-D11C-4885-9A6F-F97AFCA8D13D}" sibTransId="{EC018F0E-E07E-4C74-BA13-3BED3CDE27D3}"/>
    <dgm:cxn modelId="{000A2DC3-0BA5-4673-BE82-A3D2387E77B5}" srcId="{B1801616-6CA3-450E-B4E2-3B659BDCFC02}" destId="{C2DBA5E4-B40B-459C-8F65-BE2E39B3C250}" srcOrd="0" destOrd="0" parTransId="{D7E47AC9-A56D-4775-B28A-DCE8012D9857}" sibTransId="{EE310515-E48C-47AC-B884-888036A0F04F}"/>
    <dgm:cxn modelId="{B3E11372-8AAE-41C7-96F9-34B977AA190B}" type="presOf" srcId="{6A7736E7-B561-4DD6-B16A-BAB30BB05145}" destId="{B9EEA95F-97EF-4D9D-AD81-C299E0AD5EA1}" srcOrd="0" destOrd="0" presId="urn:microsoft.com/office/officeart/2005/8/layout/hList1"/>
    <dgm:cxn modelId="{109CF969-37F8-4ED7-A914-F93CD6EEE751}" type="presOf" srcId="{610F20DB-59EF-4FEE-9252-C1F9FE02F2EA}" destId="{7C48D908-BED8-41FD-A7B1-FBED1DA58CD7}" srcOrd="0" destOrd="1" presId="urn:microsoft.com/office/officeart/2005/8/layout/hList1"/>
    <dgm:cxn modelId="{D2D604A2-594C-4F6C-94BB-C5E773360555}" srcId="{D1CE0D8A-0F9E-4E68-8BCC-117C191601C6}" destId="{C1A84DAA-C772-4F6D-BF59-C23C53DC86DF}" srcOrd="0" destOrd="0" parTransId="{2E5744DC-2DD9-4CFB-BF30-8C1841EBA353}" sibTransId="{77A20AE4-E8CF-459E-94EF-0055ECB363EF}"/>
    <dgm:cxn modelId="{66E2F97F-0343-46FA-ABC6-64D3FD68CF16}" srcId="{E8A8032B-53DD-47A9-B093-FD4F52E317CD}" destId="{78EE96F6-D48B-47EA-8096-340394F4BBE8}" srcOrd="1" destOrd="0" parTransId="{EE6E22A4-7299-4E71-BE75-946290904DC3}" sibTransId="{BCC98F0D-4350-4687-AEA8-16C02758F13D}"/>
    <dgm:cxn modelId="{585DDBBC-BF73-4932-A5A8-EA57A621DD4B}" type="presOf" srcId="{C1A84DAA-C772-4F6D-BF59-C23C53DC86DF}" destId="{3D255425-D79C-41F6-B9C5-B29F8F831813}" srcOrd="0" destOrd="0" presId="urn:microsoft.com/office/officeart/2005/8/layout/hList1"/>
    <dgm:cxn modelId="{630AF7C0-0DC9-40DC-9982-CC6C73A117EA}" srcId="{78EE96F6-D48B-47EA-8096-340394F4BBE8}" destId="{B54F42C4-CD95-429D-AA89-74B80B54919F}" srcOrd="0" destOrd="0" parTransId="{C5539B4A-7CCA-4156-A8F6-871E2983B32A}" sibTransId="{01F8FFD0-6904-4A14-B0EC-0567C156B437}"/>
    <dgm:cxn modelId="{6523A1C9-3240-4E49-83DC-10E8C29E8B44}" type="presOf" srcId="{78EE96F6-D48B-47EA-8096-340394F4BBE8}" destId="{DB90624E-0C7D-4B50-B163-CC737685862C}" srcOrd="0" destOrd="0" presId="urn:microsoft.com/office/officeart/2005/8/layout/hList1"/>
    <dgm:cxn modelId="{C9E0866A-3947-4B81-A573-FA72A04D5CE4}" type="presOf" srcId="{D1CE0D8A-0F9E-4E68-8BCC-117C191601C6}" destId="{7FEE3560-40C4-443C-B334-1BA1A7B5E2ED}" srcOrd="0" destOrd="0" presId="urn:microsoft.com/office/officeart/2005/8/layout/hList1"/>
    <dgm:cxn modelId="{292731D6-48F0-459E-BEE4-EC89DC58964F}" type="presOf" srcId="{C2DBA5E4-B40B-459C-8F65-BE2E39B3C250}" destId="{7C48D908-BED8-41FD-A7B1-FBED1DA58CD7}" srcOrd="0" destOrd="0" presId="urn:microsoft.com/office/officeart/2005/8/layout/hList1"/>
    <dgm:cxn modelId="{C6CB8EE2-A411-417B-8D7D-04D94887E46E}" type="presOf" srcId="{B1801616-6CA3-450E-B4E2-3B659BDCFC02}" destId="{96956D46-C93C-4251-9A2B-E2A8A5E1291F}" srcOrd="0" destOrd="0" presId="urn:microsoft.com/office/officeart/2005/8/layout/hList1"/>
    <dgm:cxn modelId="{ABA0401B-4EA9-4A3B-9F7D-935887F380EA}" type="presOf" srcId="{E8A8032B-53DD-47A9-B093-FD4F52E317CD}" destId="{92E5B6D2-DCAE-4ECA-81B7-2EB0C6AC86F9}" srcOrd="0" destOrd="0" presId="urn:microsoft.com/office/officeart/2005/8/layout/hList1"/>
    <dgm:cxn modelId="{5286202E-C5BE-4A95-9997-6680885AD06C}" srcId="{E8A8032B-53DD-47A9-B093-FD4F52E317CD}" destId="{4FB9C028-DB08-49E6-B326-B42B29FEF34B}" srcOrd="0" destOrd="0" parTransId="{91C4C75B-8820-4862-A469-1A6D81BF6B97}" sibTransId="{7D03D42D-EB94-49F9-B0F4-71D16DB28F81}"/>
    <dgm:cxn modelId="{106B8D11-38D0-448C-92FD-377C4E7A7A13}" srcId="{4FB9C028-DB08-49E6-B326-B42B29FEF34B}" destId="{6A7736E7-B561-4DD6-B16A-BAB30BB05145}" srcOrd="0" destOrd="0" parTransId="{63491C2E-794B-4002-ACA9-3EB0E8EDB35F}" sibTransId="{DE23979B-248E-406E-B6E2-AD6950C22EDC}"/>
    <dgm:cxn modelId="{39A6CFF3-08A4-411E-915A-E4CB3AEE3AD3}" type="presOf" srcId="{B39FCBBD-C519-4049-B52B-BB6B7CD9B2D0}" destId="{7C48D908-BED8-41FD-A7B1-FBED1DA58CD7}" srcOrd="0" destOrd="2" presId="urn:microsoft.com/office/officeart/2005/8/layout/hList1"/>
    <dgm:cxn modelId="{612C4E99-CD2F-4B5E-9B7E-BAF1D97CC883}" type="presParOf" srcId="{92E5B6D2-DCAE-4ECA-81B7-2EB0C6AC86F9}" destId="{F1012188-8C4A-4593-968B-2B85283C6E69}" srcOrd="0" destOrd="0" presId="urn:microsoft.com/office/officeart/2005/8/layout/hList1"/>
    <dgm:cxn modelId="{DA9C5D26-9D8C-4B5E-9EFF-551238A895F8}" type="presParOf" srcId="{F1012188-8C4A-4593-968B-2B85283C6E69}" destId="{913C59DB-6576-4E1B-83F4-F32520C550FC}" srcOrd="0" destOrd="0" presId="urn:microsoft.com/office/officeart/2005/8/layout/hList1"/>
    <dgm:cxn modelId="{383801AB-86A3-4947-A05F-5A7BB3D9EA0B}" type="presParOf" srcId="{F1012188-8C4A-4593-968B-2B85283C6E69}" destId="{B9EEA95F-97EF-4D9D-AD81-C299E0AD5EA1}" srcOrd="1" destOrd="0" presId="urn:microsoft.com/office/officeart/2005/8/layout/hList1"/>
    <dgm:cxn modelId="{2B091428-CF4F-436E-9F4C-9C5BF56BA6A2}" type="presParOf" srcId="{92E5B6D2-DCAE-4ECA-81B7-2EB0C6AC86F9}" destId="{CFE54757-421D-48BB-B3A4-E51447DB5FAF}" srcOrd="1" destOrd="0" presId="urn:microsoft.com/office/officeart/2005/8/layout/hList1"/>
    <dgm:cxn modelId="{A43B4397-57E3-44B4-9555-3F4EC5E413BC}" type="presParOf" srcId="{92E5B6D2-DCAE-4ECA-81B7-2EB0C6AC86F9}" destId="{D49F8037-DEFF-4AF7-9F18-ABA2B8B6826A}" srcOrd="2" destOrd="0" presId="urn:microsoft.com/office/officeart/2005/8/layout/hList1"/>
    <dgm:cxn modelId="{493714E0-689C-4024-B9FB-CEF743BB8E3F}" type="presParOf" srcId="{D49F8037-DEFF-4AF7-9F18-ABA2B8B6826A}" destId="{DB90624E-0C7D-4B50-B163-CC737685862C}" srcOrd="0" destOrd="0" presId="urn:microsoft.com/office/officeart/2005/8/layout/hList1"/>
    <dgm:cxn modelId="{83E79799-2230-490A-8306-0C463810A0C3}" type="presParOf" srcId="{D49F8037-DEFF-4AF7-9F18-ABA2B8B6826A}" destId="{FDBE3C27-B73A-4C35-A586-C49D7050B249}" srcOrd="1" destOrd="0" presId="urn:microsoft.com/office/officeart/2005/8/layout/hList1"/>
    <dgm:cxn modelId="{650B21BD-3254-4FF6-A3E1-EE5CC1B1CC05}" type="presParOf" srcId="{92E5B6D2-DCAE-4ECA-81B7-2EB0C6AC86F9}" destId="{AC362413-85CE-4D83-944A-779E83595982}" srcOrd="3" destOrd="0" presId="urn:microsoft.com/office/officeart/2005/8/layout/hList1"/>
    <dgm:cxn modelId="{B0C2F86D-1CE8-4308-982D-D832F215366F}" type="presParOf" srcId="{92E5B6D2-DCAE-4ECA-81B7-2EB0C6AC86F9}" destId="{2D18023F-63EC-4984-ADD5-FDD673A9FD82}" srcOrd="4" destOrd="0" presId="urn:microsoft.com/office/officeart/2005/8/layout/hList1"/>
    <dgm:cxn modelId="{904A4FA0-72BA-455F-AEA8-F0AFCC1499AB}" type="presParOf" srcId="{2D18023F-63EC-4984-ADD5-FDD673A9FD82}" destId="{7FEE3560-40C4-443C-B334-1BA1A7B5E2ED}" srcOrd="0" destOrd="0" presId="urn:microsoft.com/office/officeart/2005/8/layout/hList1"/>
    <dgm:cxn modelId="{E0F61C1D-CA9A-4BFD-AF73-948929F20B56}" type="presParOf" srcId="{2D18023F-63EC-4984-ADD5-FDD673A9FD82}" destId="{3D255425-D79C-41F6-B9C5-B29F8F831813}" srcOrd="1" destOrd="0" presId="urn:microsoft.com/office/officeart/2005/8/layout/hList1"/>
    <dgm:cxn modelId="{C3ABBFA7-C3D5-42DB-9F85-A077F13490C1}" type="presParOf" srcId="{92E5B6D2-DCAE-4ECA-81B7-2EB0C6AC86F9}" destId="{12912209-A078-4E23-A2F8-1457A68A40DC}" srcOrd="5" destOrd="0" presId="urn:microsoft.com/office/officeart/2005/8/layout/hList1"/>
    <dgm:cxn modelId="{8448F23C-0249-4ADB-A6DA-C679E5C53B8D}" type="presParOf" srcId="{92E5B6D2-DCAE-4ECA-81B7-2EB0C6AC86F9}" destId="{A0993B64-B166-4478-96C0-6B65AB3DEAF7}" srcOrd="6" destOrd="0" presId="urn:microsoft.com/office/officeart/2005/8/layout/hList1"/>
    <dgm:cxn modelId="{9C014C35-1E25-4736-8F0C-30B77100E57E}" type="presParOf" srcId="{A0993B64-B166-4478-96C0-6B65AB3DEAF7}" destId="{96956D46-C93C-4251-9A2B-E2A8A5E1291F}" srcOrd="0" destOrd="0" presId="urn:microsoft.com/office/officeart/2005/8/layout/hList1"/>
    <dgm:cxn modelId="{36019D26-F2A1-41CB-A113-F6C3D268ECAD}" type="presParOf" srcId="{A0993B64-B166-4478-96C0-6B65AB3DEAF7}" destId="{7C48D908-BED8-41FD-A7B1-FBED1DA58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7E1D-48A9-49E5-9FE5-E67D672C9F5F}">
      <dsp:nvSpPr>
        <dsp:cNvPr id="0" name=""/>
        <dsp:cNvSpPr/>
      </dsp:nvSpPr>
      <dsp:spPr>
        <a:xfrm>
          <a:off x="7834" y="1062518"/>
          <a:ext cx="2341509" cy="1602470"/>
        </a:xfrm>
        <a:prstGeom prst="roundRect">
          <a:avLst>
            <a:gd name="adj" fmla="val 10000"/>
          </a:avLst>
        </a:prstGeom>
        <a:solidFill>
          <a:srgbClr val="4C4C4C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Avis du Comité Social Territorial – CST </a:t>
          </a:r>
          <a:r>
            <a:rPr lang="fr-FR" sz="18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(</a:t>
          </a:r>
          <a:r>
            <a:rPr lang="fr-FR" sz="18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projet</a:t>
          </a:r>
          <a:r>
            <a:rPr lang="fr-FR" sz="18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 </a:t>
          </a:r>
          <a:r>
            <a:rPr lang="fr-FR" sz="18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de délibération</a:t>
          </a:r>
          <a:r>
            <a:rPr lang="fr-FR" sz="18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Prochain CST CDG : 13 février 2024 (réception dossiers avant le 5 janvier)</a:t>
          </a:r>
          <a:endParaRPr lang="fr-FR" sz="1400" kern="1200" dirty="0"/>
        </a:p>
      </dsp:txBody>
      <dsp:txXfrm>
        <a:off x="54769" y="1109453"/>
        <a:ext cx="2247639" cy="1508600"/>
      </dsp:txXfrm>
    </dsp:sp>
    <dsp:sp modelId="{0DB169EE-8350-47CC-A94A-51AEAA22EBE6}">
      <dsp:nvSpPr>
        <dsp:cNvPr id="0" name=""/>
        <dsp:cNvSpPr/>
      </dsp:nvSpPr>
      <dsp:spPr>
        <a:xfrm>
          <a:off x="2479114" y="1573406"/>
          <a:ext cx="705161" cy="580694"/>
        </a:xfrm>
        <a:prstGeom prst="rightArrow">
          <a:avLst>
            <a:gd name="adj1" fmla="val 60000"/>
            <a:gd name="adj2" fmla="val 50000"/>
          </a:avLst>
        </a:prstGeom>
        <a:solidFill>
          <a:srgbClr val="4C4C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2479114" y="1689545"/>
        <a:ext cx="530953" cy="348416"/>
      </dsp:txXfrm>
    </dsp:sp>
    <dsp:sp modelId="{2EDE4971-A4BC-4085-B812-4B8E15ED0D05}">
      <dsp:nvSpPr>
        <dsp:cNvPr id="0" name=""/>
        <dsp:cNvSpPr/>
      </dsp:nvSpPr>
      <dsp:spPr>
        <a:xfrm>
          <a:off x="3285948" y="1062518"/>
          <a:ext cx="2341509" cy="1602470"/>
        </a:xfrm>
        <a:prstGeom prst="roundRect">
          <a:avLst>
            <a:gd name="adj" fmla="val 10000"/>
          </a:avLst>
        </a:prstGeom>
        <a:solidFill>
          <a:srgbClr val="D01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Délibération</a:t>
          </a:r>
          <a:r>
            <a:rPr lang="fr-FR" sz="18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 de l’assemblée délibérante</a:t>
          </a:r>
          <a:endParaRPr lang="fr-FR" sz="1800" kern="1200" dirty="0"/>
        </a:p>
      </dsp:txBody>
      <dsp:txXfrm>
        <a:off x="3332883" y="1109453"/>
        <a:ext cx="2247639" cy="1508600"/>
      </dsp:txXfrm>
    </dsp:sp>
    <dsp:sp modelId="{E5C81348-9AA9-4065-B46C-00A2B25B8FE9}">
      <dsp:nvSpPr>
        <dsp:cNvPr id="0" name=""/>
        <dsp:cNvSpPr/>
      </dsp:nvSpPr>
      <dsp:spPr>
        <a:xfrm>
          <a:off x="5748504" y="1573406"/>
          <a:ext cx="722609" cy="580694"/>
        </a:xfrm>
        <a:prstGeom prst="rightArrow">
          <a:avLst>
            <a:gd name="adj1" fmla="val 60000"/>
            <a:gd name="adj2" fmla="val 50000"/>
          </a:avLst>
        </a:prstGeom>
        <a:solidFill>
          <a:srgbClr val="4C4C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5748504" y="1689545"/>
        <a:ext cx="548401" cy="348416"/>
      </dsp:txXfrm>
    </dsp:sp>
    <dsp:sp modelId="{CFF22564-8998-490C-9064-D03869FA7BF9}">
      <dsp:nvSpPr>
        <dsp:cNvPr id="0" name=""/>
        <dsp:cNvSpPr/>
      </dsp:nvSpPr>
      <dsp:spPr>
        <a:xfrm>
          <a:off x="6564061" y="1062518"/>
          <a:ext cx="2341509" cy="1602470"/>
        </a:xfrm>
        <a:prstGeom prst="roundRect">
          <a:avLst>
            <a:gd name="adj" fmla="val 10000"/>
          </a:avLst>
        </a:prstGeom>
        <a:solidFill>
          <a:srgbClr val="EF92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Arrêté</a:t>
          </a:r>
          <a:r>
            <a:rPr lang="fr-FR" sz="18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 individuel d’attribution</a:t>
          </a:r>
          <a:endParaRPr lang="fr-FR" sz="1800" kern="1200" dirty="0"/>
        </a:p>
      </dsp:txBody>
      <dsp:txXfrm>
        <a:off x="6610996" y="1109453"/>
        <a:ext cx="2247639" cy="150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99714-763A-43E7-82FA-C17B245BFFBA}">
      <dsp:nvSpPr>
        <dsp:cNvPr id="0" name=""/>
        <dsp:cNvSpPr/>
      </dsp:nvSpPr>
      <dsp:spPr>
        <a:xfrm>
          <a:off x="2837272" y="62980"/>
          <a:ext cx="3023058" cy="3023058"/>
        </a:xfrm>
        <a:prstGeom prst="ellipse">
          <a:avLst/>
        </a:prstGeom>
        <a:solidFill>
          <a:srgbClr val="D01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3240347" y="592015"/>
        <a:ext cx="2216909" cy="1360376"/>
      </dsp:txXfrm>
    </dsp:sp>
    <dsp:sp modelId="{17635DDB-1AF7-4256-A86F-2D4C2C5C1132}">
      <dsp:nvSpPr>
        <dsp:cNvPr id="0" name=""/>
        <dsp:cNvSpPr/>
      </dsp:nvSpPr>
      <dsp:spPr>
        <a:xfrm>
          <a:off x="5518524" y="13674"/>
          <a:ext cx="3023058" cy="3023058"/>
        </a:xfrm>
        <a:prstGeom prst="ellipse">
          <a:avLst/>
        </a:prstGeom>
        <a:solidFill>
          <a:srgbClr val="4C4C4C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kern="1200" dirty="0" smtClean="0">
            <a:solidFill>
              <a:prstClr val="black"/>
            </a:solidFill>
            <a:latin typeface="Barlow Condensed" panose="00000506000000000000" pitchFamily="2" charset="0"/>
          </a:endParaRPr>
        </a:p>
      </dsp:txBody>
      <dsp:txXfrm>
        <a:off x="6443076" y="794631"/>
        <a:ext cx="1813835" cy="1662682"/>
      </dsp:txXfrm>
    </dsp:sp>
    <dsp:sp modelId="{918FD89C-C751-4D78-982F-207E80312699}">
      <dsp:nvSpPr>
        <dsp:cNvPr id="0" name=""/>
        <dsp:cNvSpPr/>
      </dsp:nvSpPr>
      <dsp:spPr>
        <a:xfrm>
          <a:off x="194595" y="13674"/>
          <a:ext cx="3023058" cy="3023058"/>
        </a:xfrm>
        <a:prstGeom prst="ellipse">
          <a:avLst/>
        </a:prstGeom>
        <a:solidFill>
          <a:srgbClr val="EF9205">
            <a:alpha val="89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79266" y="794631"/>
        <a:ext cx="1813835" cy="1662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59DB-6576-4E1B-83F4-F32520C550FC}">
      <dsp:nvSpPr>
        <dsp:cNvPr id="0" name=""/>
        <dsp:cNvSpPr/>
      </dsp:nvSpPr>
      <dsp:spPr>
        <a:xfrm>
          <a:off x="3758" y="202626"/>
          <a:ext cx="2259810" cy="535233"/>
        </a:xfrm>
        <a:prstGeom prst="rect">
          <a:avLst/>
        </a:prstGeom>
        <a:solidFill>
          <a:srgbClr val="EF920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Rémunération brute prise en compte</a:t>
          </a:r>
          <a:endParaRPr lang="fr-FR" sz="1500" b="1" kern="1200" dirty="0">
            <a:solidFill>
              <a:prstClr val="black"/>
            </a:solidFill>
            <a:latin typeface="Barlow Condensed" panose="00000506000000000000" pitchFamily="2" charset="0"/>
          </a:endParaRPr>
        </a:p>
      </dsp:txBody>
      <dsp:txXfrm>
        <a:off x="3758" y="202626"/>
        <a:ext cx="2259810" cy="535233"/>
      </dsp:txXfrm>
    </dsp:sp>
    <dsp:sp modelId="{B9EEA95F-97EF-4D9D-AD81-C299E0AD5EA1}">
      <dsp:nvSpPr>
        <dsp:cNvPr id="0" name=""/>
        <dsp:cNvSpPr/>
      </dsp:nvSpPr>
      <dsp:spPr>
        <a:xfrm>
          <a:off x="3758" y="737859"/>
          <a:ext cx="2259810" cy="2393940"/>
        </a:xfrm>
        <a:prstGeom prst="rect">
          <a:avLst/>
        </a:prstGeom>
        <a:solidFill>
          <a:srgbClr val="EF9205">
            <a:alpha val="49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rémunération versée sur la période de référence par l’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employeur </a:t>
          </a: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de l’</a:t>
          </a:r>
          <a:r>
            <a:rPr lang="fr-FR" sz="1500" kern="1200" dirty="0" err="1" smtClean="0">
              <a:solidFill>
                <a:schemeClr val="tx1"/>
              </a:solidFill>
              <a:latin typeface="Barlow Condensed" panose="00000506000000000000" pitchFamily="2" charset="0"/>
            </a:rPr>
            <a:t>agent.e</a:t>
          </a: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 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au 30 juin 2023, reconstituée sur 12 mois</a:t>
          </a:r>
          <a:endParaRPr lang="fr-FR" sz="1500" kern="1200" dirty="0"/>
        </a:p>
      </dsp:txBody>
      <dsp:txXfrm>
        <a:off x="3758" y="737859"/>
        <a:ext cx="2259810" cy="2393940"/>
      </dsp:txXfrm>
    </dsp:sp>
    <dsp:sp modelId="{DB90624E-0C7D-4B50-B163-CC737685862C}">
      <dsp:nvSpPr>
        <dsp:cNvPr id="0" name=""/>
        <dsp:cNvSpPr/>
      </dsp:nvSpPr>
      <dsp:spPr>
        <a:xfrm>
          <a:off x="2579941" y="202626"/>
          <a:ext cx="2259810" cy="535233"/>
        </a:xfrm>
        <a:prstGeom prst="rect">
          <a:avLst/>
        </a:prstGeom>
        <a:solidFill>
          <a:srgbClr val="EF920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Durée d’emploi rémunérée </a:t>
          </a:r>
          <a:endParaRPr lang="fr-FR" sz="1500" kern="1200" dirty="0"/>
        </a:p>
      </dsp:txBody>
      <dsp:txXfrm>
        <a:off x="2579941" y="202626"/>
        <a:ext cx="2259810" cy="535233"/>
      </dsp:txXfrm>
    </dsp:sp>
    <dsp:sp modelId="{FDBE3C27-B73A-4C35-A586-C49D7050B249}">
      <dsp:nvSpPr>
        <dsp:cNvPr id="0" name=""/>
        <dsp:cNvSpPr/>
      </dsp:nvSpPr>
      <dsp:spPr>
        <a:xfrm>
          <a:off x="2579941" y="737859"/>
          <a:ext cx="2259810" cy="2393940"/>
        </a:xfrm>
        <a:prstGeom prst="rect">
          <a:avLst/>
        </a:prstGeom>
        <a:solidFill>
          <a:srgbClr val="EF9205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tient compte de 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tous les emplois publics rémunérés </a:t>
          </a:r>
          <a:r>
            <a:rPr lang="fr-FR" sz="1500" kern="1200" dirty="0" smtClean="0">
              <a:solidFill>
                <a:prstClr val="black"/>
              </a:solidFill>
              <a:latin typeface="Barlow Condensed" panose="00000506000000000000" pitchFamily="2" charset="0"/>
            </a:rPr>
            <a:t>durant la période de référence</a:t>
          </a:r>
          <a:endParaRPr lang="fr-FR" sz="1500" kern="1200" dirty="0"/>
        </a:p>
      </dsp:txBody>
      <dsp:txXfrm>
        <a:off x="2579941" y="737859"/>
        <a:ext cx="2259810" cy="2393940"/>
      </dsp:txXfrm>
    </dsp:sp>
    <dsp:sp modelId="{7FEE3560-40C4-443C-B334-1BA1A7B5E2ED}">
      <dsp:nvSpPr>
        <dsp:cNvPr id="0" name=""/>
        <dsp:cNvSpPr/>
      </dsp:nvSpPr>
      <dsp:spPr>
        <a:xfrm>
          <a:off x="5156125" y="202626"/>
          <a:ext cx="2259810" cy="535233"/>
        </a:xfrm>
        <a:prstGeom prst="rect">
          <a:avLst/>
        </a:prstGeom>
        <a:solidFill>
          <a:srgbClr val="D01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Versement de la prime </a:t>
          </a:r>
          <a:endParaRPr lang="fr-FR" sz="1500" kern="1200" dirty="0"/>
        </a:p>
      </dsp:txBody>
      <dsp:txXfrm>
        <a:off x="5156125" y="202626"/>
        <a:ext cx="2259810" cy="535233"/>
      </dsp:txXfrm>
    </dsp:sp>
    <dsp:sp modelId="{3D255425-D79C-41F6-B9C5-B29F8F831813}">
      <dsp:nvSpPr>
        <dsp:cNvPr id="0" name=""/>
        <dsp:cNvSpPr/>
      </dsp:nvSpPr>
      <dsp:spPr>
        <a:xfrm>
          <a:off x="5156125" y="737859"/>
          <a:ext cx="2259810" cy="2393940"/>
        </a:xfrm>
        <a:prstGeom prst="rect">
          <a:avLst/>
        </a:prstGeom>
        <a:solidFill>
          <a:srgbClr val="D0105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par l’employeur qui 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emploie et rémunère l’</a:t>
          </a:r>
          <a:r>
            <a:rPr lang="fr-FR" sz="1500" b="1" kern="1200" dirty="0" err="1" smtClean="0">
              <a:solidFill>
                <a:schemeClr val="tx1"/>
              </a:solidFill>
              <a:latin typeface="Barlow Condensed" panose="00000506000000000000" pitchFamily="2" charset="0"/>
            </a:rPr>
            <a:t>agent.e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 au 30 juin 2023</a:t>
          </a:r>
          <a:endParaRPr lang="fr-FR" sz="1500" kern="1200" dirty="0"/>
        </a:p>
      </dsp:txBody>
      <dsp:txXfrm>
        <a:off x="5156125" y="737859"/>
        <a:ext cx="2259810" cy="2393940"/>
      </dsp:txXfrm>
    </dsp:sp>
    <dsp:sp modelId="{96956D46-C93C-4251-9A2B-E2A8A5E1291F}">
      <dsp:nvSpPr>
        <dsp:cNvPr id="0" name=""/>
        <dsp:cNvSpPr/>
      </dsp:nvSpPr>
      <dsp:spPr>
        <a:xfrm>
          <a:off x="7721010" y="199462"/>
          <a:ext cx="2259810" cy="535233"/>
        </a:xfrm>
        <a:prstGeom prst="rect">
          <a:avLst/>
        </a:prstGeom>
        <a:solidFill>
          <a:srgbClr val="D01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Montant de la prime </a:t>
          </a:r>
          <a:endParaRPr lang="fr-FR" sz="1500" kern="1200" dirty="0"/>
        </a:p>
      </dsp:txBody>
      <dsp:txXfrm>
        <a:off x="7721010" y="199462"/>
        <a:ext cx="2259810" cy="535233"/>
      </dsp:txXfrm>
    </dsp:sp>
    <dsp:sp modelId="{7C48D908-BED8-41FD-A7B1-FBED1DA58CD7}">
      <dsp:nvSpPr>
        <dsp:cNvPr id="0" name=""/>
        <dsp:cNvSpPr/>
      </dsp:nvSpPr>
      <dsp:spPr>
        <a:xfrm>
          <a:off x="7715745" y="723902"/>
          <a:ext cx="2259810" cy="2393940"/>
        </a:xfrm>
        <a:prstGeom prst="rect">
          <a:avLst/>
        </a:prstGeom>
        <a:solidFill>
          <a:srgbClr val="D0105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proratisé</a:t>
          </a: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 en fonction, le cas échéant, de :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-&gt; quotité</a:t>
          </a: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 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de temps de travail </a:t>
          </a:r>
          <a:r>
            <a:rPr lang="fr-FR" sz="1500" b="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dans le 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dernier emploi </a:t>
          </a:r>
          <a:r>
            <a:rPr lang="fr-FR" sz="1500" b="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(</a:t>
          </a: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moyenne</a:t>
          </a:r>
          <a:r>
            <a:rPr lang="fr-FR" sz="1500" b="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 si changement de temps travail)</a:t>
          </a:r>
          <a:endParaRPr lang="fr-FR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-&gt; durée d’emploi cumulée auprès des employeurs publics </a:t>
          </a:r>
          <a:r>
            <a:rPr lang="fr-FR" sz="1500" kern="1200" dirty="0" smtClean="0">
              <a:solidFill>
                <a:schemeClr val="tx1"/>
              </a:solidFill>
              <a:latin typeface="Barlow Condensed" panose="00000506000000000000" pitchFamily="2" charset="0"/>
            </a:rPr>
            <a:t>pendant la période de référence</a:t>
          </a:r>
          <a:endParaRPr lang="fr-FR" sz="1500" kern="1200" dirty="0"/>
        </a:p>
      </dsp:txBody>
      <dsp:txXfrm>
        <a:off x="7715745" y="723902"/>
        <a:ext cx="2259810" cy="23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5418-8650-4DF0-A685-26E56964D5CB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5861-E008-4F63-BD36-BA13D9C3A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BBE68-B11F-437E-8DF6-3C54E1072C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BBE68-B11F-437E-8DF6-3C54E1072C3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6" y="457201"/>
            <a:ext cx="5557836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6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1" y="2322515"/>
            <a:ext cx="4436732" cy="1395735"/>
          </a:xfrm>
        </p:spPr>
        <p:txBody>
          <a:bodyPr>
            <a:norm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244DFCD0-5271-5C4A-8A8B-529367F7B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66" y="2322513"/>
            <a:ext cx="6245225" cy="358616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D60F0-382B-E145-8E43-C8AF4ABBF44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>
              <a:solidFill>
                <a:srgbClr val="BD2C54"/>
              </a:solidFill>
            </a:endParaRPr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8D59B8-1533-3845-8EFB-D08909FB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2" y="6383526"/>
            <a:ext cx="973668" cy="31963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BD03DE-2625-8A46-9FFA-C4EC1DB1D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7" y="3802386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115037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226542-7EF4-6E43-AED0-6BEFDA4D9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7610" y="616432"/>
            <a:ext cx="2476779" cy="813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E07921-E8D3-F449-B365-79086F185E7C}"/>
              </a:ext>
            </a:extLst>
          </p:cNvPr>
          <p:cNvSpPr/>
          <p:nvPr userDrawn="1"/>
        </p:nvSpPr>
        <p:spPr>
          <a:xfrm>
            <a:off x="0" y="6228691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28A79C7-6E3C-2449-ADEA-84AD333BE789}"/>
              </a:ext>
            </a:extLst>
          </p:cNvPr>
          <p:cNvSpPr txBox="1">
            <a:spLocks/>
          </p:cNvSpPr>
          <p:nvPr userDrawn="1"/>
        </p:nvSpPr>
        <p:spPr>
          <a:xfrm>
            <a:off x="1524000" y="6307117"/>
            <a:ext cx="9144000" cy="37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1" i="0" dirty="0">
                <a:solidFill>
                  <a:schemeClr val="bg1"/>
                </a:solidFill>
                <a:latin typeface="Barlow Semi Condensed Medium" pitchFamily="2" charset="77"/>
              </a:rPr>
              <a:t>Le Centre de Gestion</a:t>
            </a:r>
            <a:r>
              <a:rPr lang="fr-FR" sz="1400" b="0" i="0" dirty="0">
                <a:solidFill>
                  <a:schemeClr val="bg1"/>
                </a:solidFill>
                <a:latin typeface="Barlow Semi Condensed Medium" pitchFamily="2" charset="77"/>
              </a:rPr>
              <a:t>, </a:t>
            </a:r>
            <a:r>
              <a:rPr lang="fr-FR" sz="1400" b="0" i="1" dirty="0">
                <a:solidFill>
                  <a:schemeClr val="bg1"/>
                </a:solidFill>
                <a:latin typeface="Barlow Semi Condensed Medium" pitchFamily="2" charset="77"/>
              </a:rPr>
              <a:t>un appui au quotidien pour la gestion des ressources humaines</a:t>
            </a:r>
          </a:p>
        </p:txBody>
      </p:sp>
      <p:pic>
        <p:nvPicPr>
          <p:cNvPr id="12" name="Image 11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4B64BC01-FB3C-404A-8AFF-F33A3FFD0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982" y="6068156"/>
            <a:ext cx="338001" cy="3380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2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119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B7162C-7C59-F248-BED8-E6627ACBD610}"/>
              </a:ext>
            </a:extLst>
          </p:cNvPr>
          <p:cNvSpPr/>
          <p:nvPr userDrawn="1"/>
        </p:nvSpPr>
        <p:spPr>
          <a:xfrm>
            <a:off x="0" y="4680488"/>
            <a:ext cx="8198603" cy="2177512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E235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94C15-2A30-7B48-B48B-6032F07B500D}"/>
              </a:ext>
            </a:extLst>
          </p:cNvPr>
          <p:cNvSpPr/>
          <p:nvPr userDrawn="1"/>
        </p:nvSpPr>
        <p:spPr>
          <a:xfrm>
            <a:off x="8198602" y="0"/>
            <a:ext cx="39933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E235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957CD-191D-1347-A430-3D75ABD14532}"/>
              </a:ext>
            </a:extLst>
          </p:cNvPr>
          <p:cNvSpPr txBox="1"/>
          <p:nvPr userDrawn="1"/>
        </p:nvSpPr>
        <p:spPr>
          <a:xfrm>
            <a:off x="1356103" y="2177512"/>
            <a:ext cx="54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6CEB76D-230F-BD4C-BDFB-9BF222E67BCC}"/>
              </a:ext>
            </a:extLst>
          </p:cNvPr>
          <p:cNvSpPr txBox="1">
            <a:spLocks/>
          </p:cNvSpPr>
          <p:nvPr userDrawn="1"/>
        </p:nvSpPr>
        <p:spPr>
          <a:xfrm>
            <a:off x="591283" y="5287463"/>
            <a:ext cx="4745065" cy="681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Ensemble, soutenons les métiers</a:t>
            </a:r>
          </a:p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Publics territoriaux !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5E062C-AA77-5846-ABBA-3F4C04E64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6281" y="5062509"/>
            <a:ext cx="2990802" cy="981829"/>
          </a:xfrm>
          <a:prstGeom prst="rect">
            <a:avLst/>
          </a:prstGeom>
        </p:spPr>
      </p:pic>
      <p:pic>
        <p:nvPicPr>
          <p:cNvPr id="34" name="Image 33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1E77E363-BF83-D94F-A6D5-30136D04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678" y="4302523"/>
            <a:ext cx="815890" cy="815890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22263054-67DE-2B4C-9501-CC6BE2991BCD}"/>
              </a:ext>
            </a:extLst>
          </p:cNvPr>
          <p:cNvSpPr txBox="1">
            <a:spLocks/>
          </p:cNvSpPr>
          <p:nvPr userDrawn="1"/>
        </p:nvSpPr>
        <p:spPr>
          <a:xfrm>
            <a:off x="8960602" y="1532481"/>
            <a:ext cx="2900767" cy="3148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7 rue Condorcet CS 70007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63 063 Clermont-Ferrand Cedex 1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04 73 28 59 80  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accueil@cdg63.fr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cdg63.fr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endParaRPr lang="fr-FR" sz="16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 Condensed Medium" pitchFamily="2" charset="77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Ouverture au public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du lundi au vendredi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de 8h30 à 12h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et de 13h30 à 16h30.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5DE8175-0302-B34A-8636-5A82F9D57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114" y="2804585"/>
            <a:ext cx="206380" cy="2063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5BFBF4F-FDFB-6C45-BC78-54BF913429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4742" y="1766163"/>
            <a:ext cx="159124" cy="1591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2AC3916-35E9-D04B-A387-95E149B9C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4401" y="2254163"/>
            <a:ext cx="239806" cy="2398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FA9E47E-661F-F34F-BC08-CF42926106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401" y="2523771"/>
            <a:ext cx="251012" cy="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CONTACTS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50275-67E5-9A43-92F5-3ADF60714C8E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E649E5-1DA4-224C-BD77-8DA346A5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9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2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601-4A21-4E11-B23A-7081002657AF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8297021" TargetMode="External"/><Relationship Id="rId7" Type="http://schemas.openxmlformats.org/officeDocument/2006/relationships/hyperlink" Target="https://www.cdg63.fr/wp-content/uploads/2023/10/Modele-de-deliberation-prime-pouvoir-dachat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g63.fr/wp-content/uploads/2023/10/Prime-du-pouvoir-dachat.pdf" TargetMode="External"/><Relationship Id="rId5" Type="http://schemas.openxmlformats.org/officeDocument/2006/relationships/hyperlink" Target="https://www.cdg63.fr/wp-content/uploads/2023/10/Foire-aux-questions-DGAFP-prime-pouvoir-achat.pdf" TargetMode="External"/><Relationship Id="rId4" Type="http://schemas.openxmlformats.org/officeDocument/2006/relationships/hyperlink" Target="https://www.cdg63.fr/wp-content/uploads/2023/10/Note-DGCL-prime-pouvoir-dachat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53731B-5DED-6B4D-A2E5-660FEBA46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0538" y="2857940"/>
            <a:ext cx="7167812" cy="1245429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D01050"/>
                </a:solidFill>
              </a:rPr>
              <a:t>PRIME POUVOIR D’ACHAT EXCEPTIONNELLE</a:t>
            </a:r>
            <a:endParaRPr lang="fr-FR" sz="4000" dirty="0">
              <a:solidFill>
                <a:srgbClr val="D01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2173229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Détermination du montant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49580"/>
              </p:ext>
            </p:extLst>
          </p:nvPr>
        </p:nvGraphicFramePr>
        <p:xfrm>
          <a:off x="646686" y="2299869"/>
          <a:ext cx="7553885" cy="3884075"/>
        </p:xfrm>
        <a:graphic>
          <a:graphicData uri="http://schemas.openxmlformats.org/drawingml/2006/table">
            <a:tbl>
              <a:tblPr firstRow="1" firstCol="1" bandRow="1"/>
              <a:tblGrid>
                <a:gridCol w="4181903">
                  <a:extLst>
                    <a:ext uri="{9D8B030D-6E8A-4147-A177-3AD203B41FA5}">
                      <a16:colId xmlns:a16="http://schemas.microsoft.com/office/drawing/2014/main" val="3285541172"/>
                    </a:ext>
                  </a:extLst>
                </a:gridCol>
                <a:gridCol w="3371982">
                  <a:extLst>
                    <a:ext uri="{9D8B030D-6E8A-4147-A177-3AD203B41FA5}">
                      <a16:colId xmlns:a16="http://schemas.microsoft.com/office/drawing/2014/main" val="1045186889"/>
                    </a:ext>
                  </a:extLst>
                </a:gridCol>
              </a:tblGrid>
              <a:tr h="838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Rémunération brute perçue au titre de la période courant du </a:t>
                      </a:r>
                      <a:r>
                        <a:rPr lang="fr-FR" sz="1500" b="1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fr-FR" sz="1500" b="1" dirty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juillet 2022 au 30 juin 2023</a:t>
                      </a:r>
                      <a:endParaRPr lang="fr-FR" sz="1500" dirty="0"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1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Montant prime pouvoir d'achat</a:t>
                      </a:r>
                      <a:endParaRPr lang="fr-FR" sz="1500" dirty="0" smtClean="0"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</a:t>
                      </a:r>
                      <a:r>
                        <a:rPr lang="fr-FR" sz="1500" b="1" dirty="0" err="1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un.e</a:t>
                      </a:r>
                      <a:r>
                        <a:rPr lang="fr-FR" sz="1500" b="1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500" b="1" dirty="0" err="1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agent.e</a:t>
                      </a:r>
                      <a:r>
                        <a:rPr lang="fr-FR" sz="1500" b="1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temps</a:t>
                      </a:r>
                      <a:r>
                        <a:rPr lang="fr-FR" sz="1500" b="1" baseline="0" dirty="0" smtClean="0">
                          <a:solidFill>
                            <a:srgbClr val="FFFFFF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</a:t>
                      </a:r>
                      <a:endParaRPr lang="fr-FR" sz="1500" dirty="0"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1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74431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Inférieure ou égale à 23 700 €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613042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23 700 € et inférieure ou égale à 27 300 €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2459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27 300 € et inférieure ou égale à 29 160 €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96955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29 160 € et inférieure ou égale à 30 840 €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78216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30 840 € et inférieure ou égale à 32 280 €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724901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32 280 € et inférieure ou égale à 33 600 €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153411"/>
                  </a:ext>
                </a:extLst>
              </a:tr>
              <a:tr h="431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4C4C4C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Supérieure à 33 600 € et inférieure ou égale à 39 000 €</a:t>
                      </a:r>
                      <a:endParaRPr lang="fr-FR" sz="1500" dirty="0">
                        <a:solidFill>
                          <a:srgbClr val="4C4C4C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solidFill>
                            <a:srgbClr val="D01050"/>
                          </a:solidFill>
                          <a:effectLst/>
                          <a:latin typeface="Barlow Condensed" panose="00000506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300 €</a:t>
                      </a:r>
                      <a:endParaRPr lang="fr-FR" sz="1500" i="1" dirty="0">
                        <a:solidFill>
                          <a:srgbClr val="D01050"/>
                        </a:solidFill>
                        <a:effectLst/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1419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7320" y="1590472"/>
            <a:ext cx="11270656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Dans la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limite du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plafond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prévu pour chaque niveau de rémunération défini par le barème suivant, l'organe délibérant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(délibération) détermine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montant de la prime 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(pour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temps complet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:</a:t>
            </a:r>
            <a:endParaRPr lang="fr-FR" sz="1700" dirty="0">
              <a:effectLst/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13521" y="3247803"/>
            <a:ext cx="301897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Montant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dégressif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fonction d’un barème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lié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la rémunération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perçue par l’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13522" y="4178148"/>
            <a:ext cx="30189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Montant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unique pour chaque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tranche :</a:t>
            </a: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&gt; dénature le principe de la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prime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liée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 pouvoir d’achat et la rémunération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perçue par l’agent</a:t>
            </a: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&gt; contraire au principe de parité avec FPE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28" y="2697718"/>
            <a:ext cx="493486" cy="507007"/>
          </a:xfrm>
          <a:prstGeom prst="rect">
            <a:avLst/>
          </a:prstGeom>
        </p:spPr>
      </p:pic>
      <p:pic>
        <p:nvPicPr>
          <p:cNvPr id="2054" name="Picture 6" descr="List of Emoji One Symbol Emojis for Use as Facebook Stickers, Emai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3" y="4227672"/>
            <a:ext cx="288871" cy="28887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ZoneTexte 4"/>
          <p:cNvSpPr txBox="1"/>
          <p:nvPr/>
        </p:nvSpPr>
        <p:spPr>
          <a:xfrm>
            <a:off x="8813521" y="2632250"/>
            <a:ext cx="3010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Tranches de rémunération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modifiables</a:t>
            </a:r>
          </a:p>
        </p:txBody>
      </p:sp>
    </p:spTree>
    <p:extLst>
      <p:ext uri="{BB962C8B-B14F-4D97-AF65-F5344CB8AC3E}">
        <p14:creationId xmlns:p14="http://schemas.microsoft.com/office/powerpoint/2010/main" val="3239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2855" y="3443276"/>
            <a:ext cx="10992876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recruté.e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dans la Fonction publique à compter du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janvier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2022 et exerçant ses fonctions 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800" dirty="0" smtClean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temps non complet à </a:t>
            </a:r>
            <a:r>
              <a:rPr lang="fr-F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28/35</a:t>
            </a:r>
            <a:r>
              <a:rPr lang="fr-FR" sz="17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7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éligibilité à une prime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pouvoir d’achat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800 euros :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800 x </a:t>
            </a:r>
            <a:r>
              <a:rPr lang="fr-F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28/35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640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€,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temps partiel 80%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éligibilité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une prime de pouvoir d’achat de 800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: 800 X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6/7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685,71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€,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temps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complet à 28/35ème + disponibilité pour convenances personnelles de 6 mois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01 novembre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2022 au 30 avril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2023 (donc non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rémunéré.e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éligibilité à une prime de pouvoir d’achat de 800 euros  :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800 X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28/35ème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X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6/12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320 €.</a:t>
            </a:r>
          </a:p>
          <a:p>
            <a:pPr algn="just">
              <a:lnSpc>
                <a:spcPct val="107000"/>
              </a:lnSpc>
            </a:pPr>
            <a:endParaRPr lang="fr-FR" sz="1000" dirty="0" smtClean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recruté.e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dans la fonction publique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cours de mois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compter du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 décembre 2022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exerçant ses fonctions à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temps non complet à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30/35</a:t>
            </a:r>
            <a:r>
              <a:rPr lang="fr-FR" sz="1700" b="1" baseline="30000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éligibilité à une prime de pouvoir d’achat de 800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euros : (800 X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30/35</a:t>
            </a:r>
            <a:r>
              <a:rPr lang="fr-FR" sz="1700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/12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400 €  (durée d’emploi sur la période de référence = 7 mois, le mois de 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décembre 2022 comptant pour 1 mois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smtClean="0">
                <a:solidFill>
                  <a:srgbClr val="BE2352"/>
                </a:solidFill>
                <a:latin typeface="Barlow Condensed" panose="00000506000000000000" pitchFamily="2" charset="0"/>
              </a:rPr>
              <a:t>Détermination du montant de la prime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848815" y="2212977"/>
            <a:ext cx="7513016" cy="681038"/>
            <a:chOff x="3913326" y="1972977"/>
            <a:chExt cx="7340866" cy="68103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913326" y="1972977"/>
              <a:ext cx="4224566" cy="681038"/>
            </a:xfrm>
            <a:prstGeom prst="roundRect">
              <a:avLst/>
            </a:prstGeom>
            <a:solidFill>
              <a:srgbClr val="D01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fr-FR" sz="17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</a:t>
              </a:r>
              <a:r>
                <a:rPr lang="fr-FR" sz="1700" b="1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durée d'emploi </a:t>
              </a:r>
              <a:r>
                <a:rPr lang="fr-FR" sz="17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l’</a:t>
              </a:r>
              <a:r>
                <a:rPr lang="fr-FR" sz="1700" dirty="0" err="1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agent.e</a:t>
              </a:r>
              <a:r>
                <a:rPr lang="fr-FR" sz="17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sur </a:t>
              </a:r>
              <a:r>
                <a:rPr lang="fr-FR" sz="1700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</a:t>
              </a:r>
              <a:r>
                <a:rPr lang="fr-FR" sz="1700" dirty="0" err="1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périodede</a:t>
              </a:r>
              <a:r>
                <a:rPr lang="fr-FR" sz="17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référence </a:t>
              </a:r>
              <a:r>
                <a:rPr lang="fr-FR" sz="1700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courant </a:t>
              </a:r>
              <a:r>
                <a:rPr lang="fr-FR" sz="1700" b="1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 </a:t>
              </a:r>
              <a:r>
                <a:rPr lang="fr-FR" sz="1700" b="1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01 </a:t>
              </a:r>
              <a:r>
                <a:rPr lang="fr-FR" sz="1700" b="1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juillet 2022 au 30 juin </a:t>
              </a:r>
              <a:r>
                <a:rPr lang="fr-FR" sz="1700" b="1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</a:t>
              </a:r>
              <a:endParaRPr lang="fr-FR" sz="1700" dirty="0">
                <a:solidFill>
                  <a:schemeClr val="tx1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4" name="Pentagone 13"/>
            <p:cNvSpPr/>
            <p:nvPr/>
          </p:nvSpPr>
          <p:spPr>
            <a:xfrm flipH="1">
              <a:off x="7925440" y="2012885"/>
              <a:ext cx="3328752" cy="584775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1600" dirty="0" err="1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Agent.e.s</a:t>
              </a:r>
              <a:r>
                <a:rPr lang="fr-FR" sz="16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arrivé.e.s</a:t>
              </a:r>
              <a:r>
                <a:rPr lang="fr-FR" sz="16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b="1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en cours de </a:t>
              </a:r>
              <a:r>
                <a:rPr lang="fr-FR" sz="1600" b="1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mois</a:t>
              </a:r>
              <a:r>
                <a:rPr lang="fr-FR" sz="1600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fr-FR" sz="1600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le </a:t>
              </a:r>
              <a:r>
                <a:rPr lang="fr-FR" sz="1600" b="1" dirty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mois entier est </a:t>
              </a:r>
              <a:r>
                <a:rPr lang="fr-FR" sz="1600" b="1" dirty="0" smtClean="0">
                  <a:solidFill>
                    <a:schemeClr val="tx1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comptabilisé</a:t>
              </a:r>
              <a:endParaRPr lang="fr-FR" sz="1600" b="1" dirty="0">
                <a:solidFill>
                  <a:schemeClr val="tx1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55246" y="3098453"/>
            <a:ext cx="90182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i="1" dirty="0" smtClean="0">
                <a:latin typeface="Barlow Condensed" panose="00000506000000000000" pitchFamily="2" charset="0"/>
              </a:rPr>
              <a:t>Exemples (</a:t>
            </a:r>
            <a:r>
              <a:rPr lang="fr-FR" sz="1700" i="1" dirty="0" smtClean="0">
                <a:latin typeface="Barlow Condensed" panose="00000506000000000000" pitchFamily="2" charset="0"/>
                <a:cs typeface="Times New Roman" panose="02020603050405020304" pitchFamily="18" charset="0"/>
              </a:rPr>
              <a:t>sans </a:t>
            </a:r>
            <a:r>
              <a:rPr lang="fr-FR" sz="1700" i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</a:t>
            </a:r>
            <a:r>
              <a:rPr lang="fr-FR" sz="1700" i="1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temps de travail et </a:t>
            </a:r>
            <a:r>
              <a:rPr lang="fr-FR" sz="1700" i="1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i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i="1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employé.e</a:t>
            </a:r>
            <a:r>
              <a:rPr lang="fr-FR" sz="1700" i="1" dirty="0" smtClean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rémunéré </a:t>
            </a:r>
            <a:r>
              <a:rPr lang="fr-FR" sz="1700" i="1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 toute la période de référence)</a:t>
            </a:r>
            <a:r>
              <a:rPr lang="fr-FR" sz="1700" i="1" dirty="0" smtClean="0">
                <a:latin typeface="Barlow Condensed" panose="00000506000000000000" pitchFamily="2" charset="0"/>
              </a:rPr>
              <a:t>  :</a:t>
            </a:r>
            <a:endParaRPr lang="fr-FR" sz="1700" i="1" dirty="0">
              <a:latin typeface="Barlow Condensed" panose="00000506000000000000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48813" y="1736836"/>
            <a:ext cx="4323637" cy="391597"/>
          </a:xfrm>
          <a:prstGeom prst="roundRect">
            <a:avLst/>
          </a:prstGeom>
          <a:solidFill>
            <a:srgbClr val="EF9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quotité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travail (TNC/Temps partiel)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46686" y="2059445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Montant réduit </a:t>
            </a:r>
            <a:r>
              <a:rPr lang="fr-FR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de :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500473" y="1865524"/>
            <a:ext cx="270335" cy="1834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3500472" y="2434808"/>
            <a:ext cx="270335" cy="1834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1" b="1" i="0" u="none" strike="noStrike" kern="1200" cap="none" spc="0" normalizeH="0" baseline="0" noProof="0" dirty="0" smtClean="0">
                <a:ln>
                  <a:noFill/>
                </a:ln>
                <a:solidFill>
                  <a:srgbClr val="BE2352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Employeurs successifs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45714" y="1748843"/>
            <a:ext cx="10716322" cy="681038"/>
          </a:xfrm>
          <a:prstGeom prst="roundRect">
            <a:avLst/>
          </a:prstGeom>
          <a:ln w="19050">
            <a:solidFill>
              <a:srgbClr val="D01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Rappel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: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condition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d’emploi avant le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01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janvier 2023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: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prend en compte l’emploi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auprès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d’un ou plusieurs employeurs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publics,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si elle est remplie auprès d’un employeur public, elle l’est également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auprès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des autres employeurs publics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20" y="0"/>
            <a:ext cx="2014893" cy="1762344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595714134"/>
              </p:ext>
            </p:extLst>
          </p:nvPr>
        </p:nvGraphicFramePr>
        <p:xfrm>
          <a:off x="1005936" y="2588252"/>
          <a:ext cx="9995878" cy="33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7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1" b="1" i="0" u="none" strike="noStrike" kern="1200" cap="none" spc="0" normalizeH="0" baseline="0" noProof="0" dirty="0" smtClean="0">
                <a:ln>
                  <a:noFill/>
                </a:ln>
                <a:solidFill>
                  <a:srgbClr val="BE2352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+mn-cs"/>
              </a:rPr>
              <a:t>Employeurs successifs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686" y="2025590"/>
            <a:ext cx="1106209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i="1" dirty="0">
                <a:latin typeface="Barlow Condensed" panose="00000506000000000000" pitchFamily="2" charset="0"/>
              </a:rPr>
              <a:t>Exemple</a:t>
            </a:r>
            <a:r>
              <a:rPr lang="fr-F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rPr>
              <a:t> </a:t>
            </a:r>
            <a:r>
              <a:rPr lang="fr-FR" sz="1700" dirty="0" smtClean="0">
                <a:latin typeface="Barlow Condensed" panose="00000506000000000000" pitchFamily="2" charset="0"/>
              </a:rPr>
              <a:t> :</a:t>
            </a:r>
          </a:p>
          <a:p>
            <a:pPr algn="just">
              <a:spcBef>
                <a:spcPts val="600"/>
              </a:spcBef>
            </a:pP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</a:rPr>
              <a:t>recruté.e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du </a:t>
            </a:r>
            <a:r>
              <a:rPr lang="fr-FR" sz="1700" dirty="0" smtClean="0">
                <a:latin typeface="Barlow Condensed" panose="00000506000000000000" pitchFamily="2" charset="0"/>
              </a:rPr>
              <a:t>01 janvier </a:t>
            </a:r>
            <a:r>
              <a:rPr lang="fr-FR" sz="1700" dirty="0">
                <a:latin typeface="Barlow Condensed" panose="00000506000000000000" pitchFamily="2" charset="0"/>
              </a:rPr>
              <a:t>au 31 décembre 2022 par une collectivité </a:t>
            </a:r>
            <a:r>
              <a:rPr lang="fr-FR" sz="1700" dirty="0" smtClean="0">
                <a:latin typeface="Barlow Condensed" panose="00000506000000000000" pitchFamily="2" charset="0"/>
              </a:rPr>
              <a:t>A à temps complet, </a:t>
            </a:r>
            <a:r>
              <a:rPr lang="fr-FR" sz="1700" dirty="0">
                <a:latin typeface="Barlow Condensed" panose="00000506000000000000" pitchFamily="2" charset="0"/>
              </a:rPr>
              <a:t>puis du 01 mars 2023 au 31 décembre 2023 par une collectivité B</a:t>
            </a:r>
            <a:r>
              <a:rPr lang="fr-FR" sz="1700" b="1" dirty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à temps non complet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28/35</a:t>
            </a:r>
            <a:r>
              <a:rPr lang="fr-FR" sz="1700" baseline="30000" dirty="0" smtClean="0">
                <a:latin typeface="Barlow Condensed" panose="00000506000000000000" pitchFamily="2" charset="0"/>
              </a:rPr>
              <a:t>ème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et </a:t>
            </a:r>
            <a:r>
              <a:rPr lang="fr-FR" sz="1700" dirty="0">
                <a:latin typeface="Barlow Condensed" panose="00000506000000000000" pitchFamily="2" charset="0"/>
              </a:rPr>
              <a:t>ayant perçu une rémunération brute de </a:t>
            </a:r>
            <a:r>
              <a:rPr lang="fr-FR" sz="1700" dirty="0" smtClean="0">
                <a:latin typeface="Barlow Condensed" panose="00000506000000000000" pitchFamily="2" charset="0"/>
              </a:rPr>
              <a:t>6 000 </a:t>
            </a:r>
            <a:r>
              <a:rPr lang="fr-FR" sz="1700" dirty="0">
                <a:latin typeface="Barlow Condensed" panose="00000506000000000000" pitchFamily="2" charset="0"/>
              </a:rPr>
              <a:t>euros dans cette collectivité </a:t>
            </a:r>
            <a:r>
              <a:rPr lang="fr-FR" sz="1700" dirty="0" smtClean="0">
                <a:latin typeface="Barlow Condensed" panose="00000506000000000000" pitchFamily="2" charset="0"/>
              </a:rPr>
              <a:t>B sur la période de référence (01 juillet 2022 au 30 juin 2023)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:</a:t>
            </a:r>
          </a:p>
          <a:p>
            <a:pPr algn="just">
              <a:spcBef>
                <a:spcPts val="600"/>
              </a:spcBef>
            </a:pPr>
            <a:endParaRPr lang="fr-FR" sz="1700" dirty="0" smtClean="0">
              <a:latin typeface="Barlow Condensed" panose="00000506000000000000" pitchFamily="2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Condition d’emploi avant le 01 janvier 2023 </a:t>
            </a:r>
            <a:r>
              <a:rPr lang="fr-FR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-&gt; réputée remplie pour la collectivité A et donc pour la collectivité B</a:t>
            </a: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>
                <a:latin typeface="Barlow Condensed" panose="00000506000000000000" pitchFamily="2" charset="0"/>
              </a:rPr>
              <a:t>Durée d’emploi cumulée </a:t>
            </a:r>
            <a:r>
              <a:rPr lang="fr-FR" sz="1700" dirty="0">
                <a:latin typeface="Barlow Condensed" panose="00000506000000000000" pitchFamily="2" charset="0"/>
              </a:rPr>
              <a:t>sur la période de référence -&gt; 10 mois </a:t>
            </a:r>
            <a:r>
              <a:rPr lang="fr-FR" sz="1700" dirty="0" smtClean="0">
                <a:latin typeface="Barlow Condensed" panose="00000506000000000000" pitchFamily="2" charset="0"/>
              </a:rPr>
              <a:t>(collectivités A et B)</a:t>
            </a:r>
            <a:endParaRPr lang="fr-FR" sz="1700" dirty="0">
              <a:latin typeface="Barlow Condensed" panose="00000506000000000000" pitchFamily="2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latin typeface="Barlow Condensed" panose="00000506000000000000" pitchFamily="2" charset="0"/>
              </a:rPr>
              <a:t>Rémunération brute de référence </a:t>
            </a:r>
            <a:r>
              <a:rPr lang="fr-FR" sz="1700" dirty="0" smtClean="0">
                <a:latin typeface="Barlow Condensed" panose="00000506000000000000" pitchFamily="2" charset="0"/>
              </a:rPr>
              <a:t>-&gt; collectivité B = 6 000 €, (6000 </a:t>
            </a:r>
            <a:r>
              <a:rPr lang="fr-FR" sz="1700" dirty="0">
                <a:latin typeface="Barlow Condensed" panose="00000506000000000000" pitchFamily="2" charset="0"/>
              </a:rPr>
              <a:t>/4 mois) X 12 mois = </a:t>
            </a:r>
            <a:r>
              <a:rPr lang="fr-FR" sz="1700" dirty="0" smtClean="0">
                <a:latin typeface="Barlow Condensed" panose="00000506000000000000" pitchFamily="2" charset="0"/>
              </a:rPr>
              <a:t>18 000 euros de rémunération reconstituée sur </a:t>
            </a:r>
            <a:br>
              <a:rPr lang="fr-FR" sz="1700" dirty="0" smtClean="0">
                <a:latin typeface="Barlow Condensed" panose="00000506000000000000" pitchFamily="2" charset="0"/>
              </a:rPr>
            </a:br>
            <a:r>
              <a:rPr lang="fr-FR" sz="1700" dirty="0" smtClean="0">
                <a:latin typeface="Barlow Condensed" panose="00000506000000000000" pitchFamily="2" charset="0"/>
              </a:rPr>
              <a:t>12 mois </a:t>
            </a:r>
            <a:r>
              <a:rPr lang="fr-FR" sz="1700" dirty="0">
                <a:latin typeface="Barlow Condensed" panose="00000506000000000000" pitchFamily="2" charset="0"/>
              </a:rPr>
              <a:t>- &gt; Eligibilité de </a:t>
            </a:r>
            <a:r>
              <a:rPr lang="fr-FR" sz="1700" dirty="0" smtClean="0"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à la prime de pouvoir d’achat pour un montant de 800 euros (montant maxi</a:t>
            </a:r>
            <a:r>
              <a:rPr lang="fr-FR" sz="1700" dirty="0" smtClean="0">
                <a:latin typeface="Barlow Condensed" panose="00000506000000000000" pitchFamily="2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latin typeface="Barlow Condensed" panose="00000506000000000000" pitchFamily="2" charset="0"/>
              </a:rPr>
              <a:t>Temps de travail </a:t>
            </a:r>
            <a:r>
              <a:rPr lang="fr-FR" sz="1700" dirty="0" smtClean="0">
                <a:latin typeface="Barlow Condensed" panose="00000506000000000000" pitchFamily="2" charset="0"/>
              </a:rPr>
              <a:t>-&gt; collectivité B = 28/35</a:t>
            </a:r>
            <a:r>
              <a:rPr lang="fr-FR" sz="1700" baseline="30000" dirty="0" smtClean="0">
                <a:latin typeface="Barlow Condensed" panose="00000506000000000000" pitchFamily="2" charset="0"/>
              </a:rPr>
              <a:t>ème</a:t>
            </a:r>
            <a:endParaRPr lang="fr-FR" sz="1700" dirty="0" smtClean="0">
              <a:latin typeface="Barlow Condensed" panose="00000506000000000000" pitchFamily="2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latin typeface="Barlow Condensed" panose="00000506000000000000" pitchFamily="2" charset="0"/>
              </a:rPr>
              <a:t>Montant</a:t>
            </a:r>
            <a:r>
              <a:rPr lang="fr-FR" sz="1700" dirty="0" smtClean="0">
                <a:latin typeface="Barlow Condensed" panose="00000506000000000000" pitchFamily="2" charset="0"/>
              </a:rPr>
              <a:t> de la prime </a:t>
            </a:r>
            <a:r>
              <a:rPr lang="fr-FR" sz="1700" dirty="0" smtClean="0">
                <a:latin typeface="Barlow Condensed" panose="00000506000000000000" pitchFamily="2" charset="0"/>
                <a:sym typeface="Wingdings" panose="05000000000000000000" pitchFamily="2" charset="2"/>
              </a:rPr>
              <a:t>-&gt; (</a:t>
            </a:r>
            <a:r>
              <a:rPr lang="fr-FR" sz="1700" dirty="0" smtClean="0">
                <a:latin typeface="Barlow Condensed" panose="00000506000000000000" pitchFamily="2" charset="0"/>
              </a:rPr>
              <a:t>800 x 28/35) x 10/12 = 533, 33 € versée par la collectivité B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6686" y="1191983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Cumul emplois publics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46686" y="1680777"/>
            <a:ext cx="10716322" cy="681038"/>
          </a:xfrm>
          <a:prstGeom prst="roundRect">
            <a:avLst/>
          </a:prstGeom>
          <a:ln w="19050">
            <a:solidFill>
              <a:srgbClr val="D01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Rappel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: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condition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d’emploi avant le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01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janvier 2023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-&gt; prend en compte l’emploi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auprès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d’un ou plusieurs employeurs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publics,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si elle est remplie auprès d’un employeur public, elle l’est également auprès des autres employeurs publics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.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23857" y="2423149"/>
            <a:ext cx="10716322" cy="3915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700" b="1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Versement de la prime</a:t>
            </a:r>
            <a:r>
              <a:rPr lang="fr-FR" sz="1700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 : par </a:t>
            </a:r>
            <a:r>
              <a:rPr lang="fr-FR" sz="1700" b="1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chaque </a:t>
            </a:r>
            <a:r>
              <a:rPr lang="fr-FR" sz="1700" b="1" dirty="0">
                <a:solidFill>
                  <a:schemeClr val="tx1"/>
                </a:solidFill>
                <a:latin typeface="Barlow Condensed" panose="00000506000000000000" pitchFamily="2" charset="0"/>
              </a:rPr>
              <a:t>collectivité ou établissement</a:t>
            </a:r>
            <a:r>
              <a:rPr lang="fr-FR" sz="1700" b="1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 public </a:t>
            </a:r>
            <a:r>
              <a:rPr lang="fr-FR" sz="1700" dirty="0">
                <a:solidFill>
                  <a:schemeClr val="tx1"/>
                </a:solidFill>
                <a:latin typeface="Barlow Condensed" panose="00000506000000000000" pitchFamily="2" charset="0"/>
              </a:rPr>
              <a:t>qui emploie et rémunère </a:t>
            </a:r>
            <a:r>
              <a:rPr lang="fr-FR" sz="1700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schemeClr val="tx1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solidFill>
                  <a:schemeClr val="tx1"/>
                </a:solidFill>
                <a:latin typeface="Barlow Condensed" panose="00000506000000000000" pitchFamily="2" charset="0"/>
              </a:rPr>
              <a:t>au 30 juin </a:t>
            </a:r>
            <a:r>
              <a:rPr lang="fr-FR" sz="1700" b="1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2023</a:t>
            </a:r>
            <a:r>
              <a:rPr lang="fr-FR" sz="1700" dirty="0" smtClean="0">
                <a:solidFill>
                  <a:schemeClr val="tx1"/>
                </a:solidFill>
                <a:latin typeface="Barlow Condensed" panose="00000506000000000000" pitchFamily="2" charset="0"/>
              </a:rPr>
              <a:t>.</a:t>
            </a:r>
            <a:endParaRPr lang="fr-FR" sz="1700" dirty="0">
              <a:solidFill>
                <a:schemeClr val="tx1"/>
              </a:solidFill>
              <a:latin typeface="Barlow Condensed" panose="00000506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773" y="2814211"/>
            <a:ext cx="11400142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700" b="1" dirty="0" smtClean="0">
                <a:solidFill>
                  <a:srgbClr val="D01050"/>
                </a:solidFill>
                <a:latin typeface="Barlow Condensed" panose="00000506000000000000" pitchFamily="2" charset="0"/>
              </a:rPr>
              <a:t>Rémunération brute + montant de la prime </a:t>
            </a:r>
            <a:r>
              <a:rPr lang="fr-FR" sz="1700" dirty="0" smtClean="0">
                <a:solidFill>
                  <a:srgbClr val="D01050"/>
                </a:solidFill>
                <a:latin typeface="Barlow Condensed" panose="00000506000000000000" pitchFamily="2" charset="0"/>
              </a:rPr>
              <a:t>: chaque </a:t>
            </a:r>
            <a:r>
              <a:rPr lang="fr-FR" sz="1700" dirty="0">
                <a:solidFill>
                  <a:srgbClr val="D01050"/>
                </a:solidFill>
                <a:latin typeface="Barlow Condensed" panose="00000506000000000000" pitchFamily="2" charset="0"/>
              </a:rPr>
              <a:t>collectivité ou établissement employant l’</a:t>
            </a:r>
            <a:r>
              <a:rPr lang="fr-FR" sz="1700" dirty="0" err="1">
                <a:solidFill>
                  <a:srgbClr val="D01050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>
                <a:solidFill>
                  <a:srgbClr val="D01050"/>
                </a:solidFill>
                <a:latin typeface="Barlow Condensed" panose="00000506000000000000" pitchFamily="2" charset="0"/>
              </a:rPr>
              <a:t> au 30 juin 2023 étudie la situation de l’</a:t>
            </a:r>
            <a:r>
              <a:rPr lang="fr-FR" sz="1700" dirty="0" err="1">
                <a:solidFill>
                  <a:srgbClr val="D01050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>
                <a:solidFill>
                  <a:srgbClr val="D01050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solidFill>
                  <a:srgbClr val="D01050"/>
                </a:solidFill>
                <a:latin typeface="Barlow Condensed" panose="00000506000000000000" pitchFamily="2" charset="0"/>
              </a:rPr>
              <a:t>de manière indépendante</a:t>
            </a:r>
            <a:r>
              <a:rPr lang="fr-FR" sz="1700" dirty="0">
                <a:solidFill>
                  <a:srgbClr val="D01050"/>
                </a:solidFill>
                <a:latin typeface="Barlow Condensed" panose="00000506000000000000" pitchFamily="2" charset="0"/>
              </a:rPr>
              <a:t>.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731312" y="3313942"/>
            <a:ext cx="10411575" cy="2840373"/>
            <a:chOff x="731313" y="3410233"/>
            <a:chExt cx="10411575" cy="2840373"/>
          </a:xfrm>
        </p:grpSpPr>
        <p:sp>
          <p:nvSpPr>
            <p:cNvPr id="12" name="ZoneTexte 11"/>
            <p:cNvSpPr txBox="1"/>
            <p:nvPr/>
          </p:nvSpPr>
          <p:spPr>
            <a:xfrm>
              <a:off x="974237" y="3410233"/>
              <a:ext cx="10061219" cy="408623"/>
            </a:xfrm>
            <a:prstGeom prst="round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Bahnschrift Condensed" panose="020B0502040204020203" pitchFamily="34" charset="0"/>
                </a:rPr>
                <a:t>Agent.e</a:t>
              </a:r>
              <a:endParaRPr lang="fr-FR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731313" y="3830629"/>
              <a:ext cx="5104043" cy="2417683"/>
            </a:xfrm>
            <a:prstGeom prst="roundRect">
              <a:avLst/>
            </a:prstGeom>
            <a:solidFill>
              <a:srgbClr val="EF9205"/>
            </a:solidFill>
            <a:ln w="38100">
              <a:solidFill>
                <a:srgbClr val="EF920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700" b="1" dirty="0" smtClean="0">
                  <a:latin typeface="Barlow Condensed" panose="00000506000000000000" pitchFamily="2" charset="0"/>
                </a:rPr>
                <a:t>Prime Collectivité A</a:t>
              </a: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Rémunération </a:t>
              </a:r>
              <a:r>
                <a:rPr lang="fr-FR" sz="1700" b="1" dirty="0">
                  <a:latin typeface="Barlow Condensed" panose="00000506000000000000" pitchFamily="2" charset="0"/>
                </a:rPr>
                <a:t>brute </a:t>
              </a:r>
              <a:r>
                <a:rPr lang="fr-FR" sz="1700" b="1" dirty="0" smtClean="0">
                  <a:latin typeface="Barlow Condensed" panose="00000506000000000000" pitchFamily="2" charset="0"/>
                </a:rPr>
                <a:t>prise en compte : </a:t>
              </a:r>
              <a:r>
                <a:rPr lang="fr-FR" sz="1700" dirty="0" smtClean="0">
                  <a:latin typeface="Barlow Condensed" panose="00000506000000000000" pitchFamily="2" charset="0"/>
                </a:rPr>
                <a:t>versée par la collectivité A au titre de la période de référence (le cas échéant reconstituée sur 12 mois)</a:t>
              </a: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Durée d’emploi rémunérée : </a:t>
              </a:r>
              <a:r>
                <a:rPr lang="fr-FR" sz="1700" dirty="0" smtClean="0">
                  <a:latin typeface="Barlow Condensed" panose="00000506000000000000" pitchFamily="2" charset="0"/>
                </a:rPr>
                <a:t>dans la collectivité A sur la période de référence</a:t>
              </a: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Montant de la prime </a:t>
              </a:r>
              <a:r>
                <a:rPr lang="fr-FR" sz="1700" dirty="0">
                  <a:latin typeface="Barlow Condensed" panose="00000506000000000000" pitchFamily="2" charset="0"/>
                </a:rPr>
                <a:t>:</a:t>
              </a:r>
              <a:r>
                <a:rPr lang="fr-FR" sz="1700" dirty="0" smtClean="0">
                  <a:latin typeface="Barlow Condensed" panose="00000506000000000000" pitchFamily="2" charset="0"/>
                </a:rPr>
                <a:t> proratisé selon temps de travail et durée d’emploi collectivité A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6112278" y="3832923"/>
              <a:ext cx="5030610" cy="2417683"/>
            </a:xfrm>
            <a:prstGeom prst="roundRect">
              <a:avLst/>
            </a:prstGeom>
            <a:solidFill>
              <a:srgbClr val="4C4C4C">
                <a:alpha val="50000"/>
              </a:srgb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700" b="1" dirty="0" smtClean="0">
                  <a:latin typeface="Barlow Condensed" panose="00000506000000000000" pitchFamily="2" charset="0"/>
                </a:rPr>
                <a:t>Prime Collectivité B</a:t>
              </a:r>
              <a:endParaRPr lang="fr-FR" sz="1700" b="1" dirty="0">
                <a:latin typeface="Barlow Condensed" panose="00000506000000000000" pitchFamily="2" charset="0"/>
              </a:endParaRP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Rémunération </a:t>
              </a:r>
              <a:r>
                <a:rPr lang="fr-FR" sz="1700" b="1" dirty="0">
                  <a:latin typeface="Barlow Condensed" panose="00000506000000000000" pitchFamily="2" charset="0"/>
                </a:rPr>
                <a:t>brute </a:t>
              </a:r>
              <a:r>
                <a:rPr lang="fr-FR" sz="1700" b="1" dirty="0" smtClean="0">
                  <a:latin typeface="Barlow Condensed" panose="00000506000000000000" pitchFamily="2" charset="0"/>
                </a:rPr>
                <a:t>prise en compte : </a:t>
              </a:r>
              <a:r>
                <a:rPr lang="fr-FR" sz="1700" dirty="0" smtClean="0">
                  <a:latin typeface="Barlow Condensed" panose="00000506000000000000" pitchFamily="2" charset="0"/>
                </a:rPr>
                <a:t>versée par la collectivité B au titre de la période de </a:t>
              </a:r>
              <a:r>
                <a:rPr lang="fr-FR" sz="1700" dirty="0">
                  <a:latin typeface="Barlow Condensed" panose="00000506000000000000" pitchFamily="2" charset="0"/>
                </a:rPr>
                <a:t>référence (le cas échéant reconstituée sur 12 mois)</a:t>
              </a:r>
              <a:endParaRPr lang="fr-FR" sz="1700" dirty="0" smtClean="0">
                <a:latin typeface="Barlow Condensed" panose="00000506000000000000" pitchFamily="2" charset="0"/>
              </a:endParaRP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Durée d’emploi rémunérée : </a:t>
              </a:r>
              <a:r>
                <a:rPr lang="fr-FR" sz="1700" dirty="0" smtClean="0">
                  <a:latin typeface="Barlow Condensed" panose="00000506000000000000" pitchFamily="2" charset="0"/>
                </a:rPr>
                <a:t>dans la collectivité B sur la période de référence</a:t>
              </a:r>
            </a:p>
            <a:p>
              <a:pPr algn="just"/>
              <a:r>
                <a:rPr lang="fr-FR" sz="1700" b="1" dirty="0" smtClean="0">
                  <a:latin typeface="Barlow Condensed" panose="00000506000000000000" pitchFamily="2" charset="0"/>
                </a:rPr>
                <a:t>Montant de la prime </a:t>
              </a:r>
              <a:r>
                <a:rPr lang="fr-FR" sz="1700" dirty="0">
                  <a:latin typeface="Barlow Condensed" panose="00000506000000000000" pitchFamily="2" charset="0"/>
                </a:rPr>
                <a:t>:</a:t>
              </a:r>
              <a:r>
                <a:rPr lang="fr-FR" sz="1700" dirty="0" smtClean="0">
                  <a:latin typeface="Barlow Condensed" panose="00000506000000000000" pitchFamily="2" charset="0"/>
                </a:rPr>
                <a:t> proratisé selon temps de travail et durée d’emploi collectivité B</a:t>
              </a:r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5516302" y="3557775"/>
              <a:ext cx="211873" cy="403832"/>
            </a:xfrm>
            <a:prstGeom prst="downArrow">
              <a:avLst/>
            </a:prstGeom>
            <a:solidFill>
              <a:srgbClr val="D01050"/>
            </a:solidFill>
            <a:ln>
              <a:solidFill>
                <a:srgbClr val="D01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6282019" y="3557775"/>
              <a:ext cx="211873" cy="403832"/>
            </a:xfrm>
            <a:prstGeom prst="downArrow">
              <a:avLst/>
            </a:prstGeom>
            <a:solidFill>
              <a:srgbClr val="D01050"/>
            </a:solidFill>
            <a:ln>
              <a:solidFill>
                <a:srgbClr val="D01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054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6686" y="2052321"/>
            <a:ext cx="102703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</a:rPr>
              <a:t>employé.e</a:t>
            </a:r>
            <a:r>
              <a:rPr lang="fr-FR" sz="1700" dirty="0" smtClean="0">
                <a:latin typeface="Barlow Condensed" panose="00000506000000000000" pitchFamily="2" charset="0"/>
              </a:rPr>
              <a:t> depuis le 01 octobre </a:t>
            </a:r>
            <a:r>
              <a:rPr lang="fr-FR" sz="1700" dirty="0">
                <a:latin typeface="Barlow Condensed" panose="00000506000000000000" pitchFamily="2" charset="0"/>
              </a:rPr>
              <a:t>2022 par </a:t>
            </a:r>
            <a:r>
              <a:rPr lang="fr-FR" sz="1700" dirty="0" smtClean="0">
                <a:latin typeface="Barlow Condensed" panose="00000506000000000000" pitchFamily="2" charset="0"/>
              </a:rPr>
              <a:t>la collectivité A à temps non complet 20/35</a:t>
            </a:r>
            <a:r>
              <a:rPr lang="fr-FR" sz="1700" baseline="30000" dirty="0" smtClean="0">
                <a:latin typeface="Barlow Condensed" panose="00000506000000000000" pitchFamily="2" charset="0"/>
              </a:rPr>
              <a:t>ème</a:t>
            </a:r>
            <a:r>
              <a:rPr lang="fr-FR" sz="1700" dirty="0" smtClean="0">
                <a:latin typeface="Barlow Condensed" panose="00000506000000000000" pitchFamily="2" charset="0"/>
              </a:rPr>
              <a:t> et </a:t>
            </a:r>
            <a:r>
              <a:rPr lang="fr-FR" sz="1700" dirty="0">
                <a:latin typeface="Barlow Condensed" panose="00000506000000000000" pitchFamily="2" charset="0"/>
              </a:rPr>
              <a:t>depuis </a:t>
            </a:r>
            <a:r>
              <a:rPr lang="fr-FR" sz="1700" dirty="0" smtClean="0">
                <a:latin typeface="Barlow Condensed" panose="00000506000000000000" pitchFamily="2" charset="0"/>
              </a:rPr>
              <a:t>01 janvier 2023 par la collectivité B</a:t>
            </a:r>
            <a:r>
              <a:rPr lang="fr-FR" sz="1700" dirty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à 18/35</a:t>
            </a:r>
            <a:r>
              <a:rPr lang="fr-FR" sz="1700" baseline="30000" dirty="0" smtClean="0">
                <a:latin typeface="Barlow Condensed" panose="00000506000000000000" pitchFamily="2" charset="0"/>
              </a:rPr>
              <a:t>ème</a:t>
            </a:r>
            <a:r>
              <a:rPr lang="fr-FR" sz="1700" dirty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:</a:t>
            </a:r>
            <a:endParaRPr lang="fr-FR" sz="1700" dirty="0">
              <a:latin typeface="Barlow Condensed" panose="00000506000000000000" pitchFamily="2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Condition d’emploi avant le 01 janvier 2023 </a:t>
            </a:r>
            <a:r>
              <a:rPr lang="fr-FR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-&gt; </a:t>
            </a:r>
            <a:r>
              <a:rPr lang="fr-F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réputée remplie pour la collectivité A et donc pour la collectivité </a:t>
            </a:r>
            <a:r>
              <a:rPr lang="fr-FR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B</a:t>
            </a:r>
            <a:endParaRPr lang="fr-FR" sz="1700" dirty="0" smtClean="0">
              <a:latin typeface="Barlow Condensed" panose="00000506000000000000" pitchFamily="2" charset="0"/>
            </a:endParaRPr>
          </a:p>
          <a:p>
            <a:pPr marL="285750" indent="-285750" algn="just"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latin typeface="Barlow Condensed" panose="00000506000000000000" pitchFamily="2" charset="0"/>
              </a:rPr>
              <a:t>Rémunération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b="1" dirty="0" smtClean="0">
                <a:latin typeface="Barlow Condensed" panose="00000506000000000000" pitchFamily="2" charset="0"/>
              </a:rPr>
              <a:t>brute</a:t>
            </a:r>
            <a:r>
              <a:rPr lang="fr-FR" sz="1700" dirty="0" smtClean="0">
                <a:latin typeface="Barlow Condensed" panose="00000506000000000000" pitchFamily="2" charset="0"/>
              </a:rPr>
              <a:t> perçue sur </a:t>
            </a:r>
            <a:r>
              <a:rPr lang="fr-FR" sz="1700" dirty="0">
                <a:latin typeface="Barlow Condensed" panose="00000506000000000000" pitchFamily="2" charset="0"/>
              </a:rPr>
              <a:t>la période de référence du </a:t>
            </a:r>
            <a:r>
              <a:rPr lang="fr-FR" sz="1700" dirty="0" smtClean="0">
                <a:latin typeface="Barlow Condensed" panose="00000506000000000000" pitchFamily="2" charset="0"/>
              </a:rPr>
              <a:t>01 </a:t>
            </a:r>
            <a:r>
              <a:rPr lang="fr-FR" sz="1700" dirty="0">
                <a:latin typeface="Barlow Condensed" panose="00000506000000000000" pitchFamily="2" charset="0"/>
              </a:rPr>
              <a:t>juillet 2022 au 30 juin 2023 </a:t>
            </a:r>
            <a:r>
              <a:rPr lang="fr-FR" sz="1700" dirty="0" smtClean="0">
                <a:latin typeface="Barlow Condensed" panose="00000506000000000000" pitchFamily="2" charset="0"/>
              </a:rPr>
              <a:t>et </a:t>
            </a:r>
            <a:r>
              <a:rPr lang="fr-FR" sz="1700" b="1" dirty="0" smtClean="0">
                <a:latin typeface="Barlow Condensed" panose="00000506000000000000" pitchFamily="2" charset="0"/>
              </a:rPr>
              <a:t>montants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b="1" dirty="0" smtClean="0">
                <a:latin typeface="Barlow Condensed" panose="00000506000000000000" pitchFamily="2" charset="0"/>
              </a:rPr>
              <a:t>de la prime </a:t>
            </a:r>
            <a:r>
              <a:rPr lang="fr-FR" sz="1700" dirty="0" smtClean="0">
                <a:latin typeface="Barlow Condensed" panose="00000506000000000000" pitchFamily="2" charset="0"/>
              </a:rPr>
              <a:t>-&gt;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800" dirty="0">
              <a:latin typeface="Barlow Condensed" panose="00000506000000000000" pitchFamily="2" charset="0"/>
            </a:endParaRP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</a:rPr>
              <a:t>A = 19 800 € sur 9 mois, soit : 19 800 / </a:t>
            </a:r>
            <a:r>
              <a:rPr lang="fr-FR" sz="1700" dirty="0">
                <a:latin typeface="Barlow Condensed" panose="00000506000000000000" pitchFamily="2" charset="0"/>
              </a:rPr>
              <a:t>9 </a:t>
            </a:r>
            <a:r>
              <a:rPr lang="fr-FR" sz="1700" dirty="0" smtClean="0">
                <a:latin typeface="Barlow Condensed" panose="00000506000000000000" pitchFamily="2" charset="0"/>
              </a:rPr>
              <a:t>x </a:t>
            </a:r>
            <a:r>
              <a:rPr lang="fr-FR" sz="1700" dirty="0">
                <a:latin typeface="Barlow Condensed" panose="00000506000000000000" pitchFamily="2" charset="0"/>
              </a:rPr>
              <a:t>12 = </a:t>
            </a:r>
            <a:r>
              <a:rPr lang="fr-FR" sz="1700" dirty="0" smtClean="0">
                <a:latin typeface="Barlow Condensed" panose="00000506000000000000" pitchFamily="2" charset="0"/>
              </a:rPr>
              <a:t>26 400 €, reconstituée sur 12 mois</a:t>
            </a: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</a:rPr>
              <a:t>Eligibilité à une prime de 700€ (montant maxi) proratisée en fonction du temps de travail et de la durée d’emploi dans la collectivité A : </a:t>
            </a: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</a:rPr>
              <a:t>(700 x 20/35) x 9/12 = 300 € versée par la collectivité 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700" dirty="0">
              <a:latin typeface="Barlow Condensed" panose="00000506000000000000" pitchFamily="2" charset="0"/>
            </a:endParaRP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</a:rPr>
              <a:t>B = 7 </a:t>
            </a:r>
            <a:r>
              <a:rPr lang="fr-FR" sz="1700" dirty="0">
                <a:latin typeface="Barlow Condensed" panose="00000506000000000000" pitchFamily="2" charset="0"/>
              </a:rPr>
              <a:t>000 </a:t>
            </a:r>
            <a:r>
              <a:rPr lang="fr-FR" sz="1700" dirty="0" smtClean="0">
                <a:latin typeface="Barlow Condensed" panose="00000506000000000000" pitchFamily="2" charset="0"/>
              </a:rPr>
              <a:t>€ sur 6 mois, 7 </a:t>
            </a:r>
            <a:r>
              <a:rPr lang="fr-FR" sz="1700" dirty="0">
                <a:latin typeface="Barlow Condensed" panose="00000506000000000000" pitchFamily="2" charset="0"/>
              </a:rPr>
              <a:t>000 </a:t>
            </a:r>
            <a:r>
              <a:rPr lang="fr-FR" sz="1700" dirty="0" smtClean="0">
                <a:latin typeface="Barlow Condensed" panose="00000506000000000000" pitchFamily="2" charset="0"/>
              </a:rPr>
              <a:t>/ 6 x </a:t>
            </a:r>
            <a:r>
              <a:rPr lang="fr-FR" sz="1700" dirty="0">
                <a:latin typeface="Barlow Condensed" panose="00000506000000000000" pitchFamily="2" charset="0"/>
              </a:rPr>
              <a:t>12 = </a:t>
            </a:r>
            <a:r>
              <a:rPr lang="fr-FR" sz="1700" dirty="0" smtClean="0">
                <a:latin typeface="Barlow Condensed" panose="00000506000000000000" pitchFamily="2" charset="0"/>
              </a:rPr>
              <a:t>14 000 €, reconstituée sur 12 mois</a:t>
            </a:r>
          </a:p>
          <a:p>
            <a:pPr algn="just"/>
            <a:r>
              <a:rPr lang="fr-FR" sz="1700" dirty="0">
                <a:latin typeface="Barlow Condensed" panose="00000506000000000000" pitchFamily="2" charset="0"/>
              </a:rPr>
              <a:t>Eligibilité à une prime de </a:t>
            </a:r>
            <a:r>
              <a:rPr lang="fr-FR" sz="1700" dirty="0" smtClean="0">
                <a:latin typeface="Barlow Condensed" panose="00000506000000000000" pitchFamily="2" charset="0"/>
              </a:rPr>
              <a:t>800</a:t>
            </a:r>
            <a:r>
              <a:rPr lang="fr-FR" sz="1700" dirty="0">
                <a:latin typeface="Barlow Condensed" panose="00000506000000000000" pitchFamily="2" charset="0"/>
              </a:rPr>
              <a:t>€ (montant maxi) </a:t>
            </a:r>
            <a:r>
              <a:rPr lang="fr-FR" sz="1700" dirty="0" smtClean="0">
                <a:latin typeface="Barlow Condensed" panose="00000506000000000000" pitchFamily="2" charset="0"/>
              </a:rPr>
              <a:t>proratisée </a:t>
            </a:r>
            <a:r>
              <a:rPr lang="fr-FR" sz="1700" dirty="0">
                <a:latin typeface="Barlow Condensed" panose="00000506000000000000" pitchFamily="2" charset="0"/>
              </a:rPr>
              <a:t>en </a:t>
            </a:r>
            <a:r>
              <a:rPr lang="fr-FR" sz="1700" dirty="0" smtClean="0">
                <a:latin typeface="Barlow Condensed" panose="00000506000000000000" pitchFamily="2" charset="0"/>
              </a:rPr>
              <a:t>fonction </a:t>
            </a:r>
            <a:r>
              <a:rPr lang="fr-FR" sz="1700" dirty="0">
                <a:latin typeface="Barlow Condensed" panose="00000506000000000000" pitchFamily="2" charset="0"/>
              </a:rPr>
              <a:t>du temps de travail et de la durée </a:t>
            </a:r>
            <a:r>
              <a:rPr lang="fr-FR" sz="1700" dirty="0" smtClean="0">
                <a:latin typeface="Barlow Condensed" panose="00000506000000000000" pitchFamily="2" charset="0"/>
              </a:rPr>
              <a:t>d’emploi collectivité B :</a:t>
            </a:r>
          </a:p>
          <a:p>
            <a:pPr algn="just"/>
            <a:r>
              <a:rPr lang="fr-FR" sz="1700" dirty="0" smtClean="0">
                <a:latin typeface="Barlow Condensed" panose="00000506000000000000" pitchFamily="2" charset="0"/>
              </a:rPr>
              <a:t> (800 </a:t>
            </a:r>
            <a:r>
              <a:rPr lang="fr-FR" sz="1700" dirty="0">
                <a:latin typeface="Barlow Condensed" panose="00000506000000000000" pitchFamily="2" charset="0"/>
              </a:rPr>
              <a:t>x </a:t>
            </a:r>
            <a:r>
              <a:rPr lang="fr-FR" sz="1700" dirty="0" smtClean="0">
                <a:latin typeface="Barlow Condensed" panose="00000506000000000000" pitchFamily="2" charset="0"/>
              </a:rPr>
              <a:t>18/35</a:t>
            </a:r>
            <a:r>
              <a:rPr lang="fr-FR" sz="1700" dirty="0">
                <a:latin typeface="Barlow Condensed" panose="00000506000000000000" pitchFamily="2" charset="0"/>
              </a:rPr>
              <a:t>) x </a:t>
            </a:r>
            <a:r>
              <a:rPr lang="fr-FR" sz="1700" dirty="0" smtClean="0">
                <a:latin typeface="Barlow Condensed" panose="00000506000000000000" pitchFamily="2" charset="0"/>
              </a:rPr>
              <a:t>6/12 = 205 € versée par la collectivité B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04034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97552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6686" y="1684166"/>
            <a:ext cx="9428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00" i="1" dirty="0">
                <a:latin typeface="Barlow Condensed" panose="00000506000000000000" pitchFamily="2" charset="0"/>
              </a:rPr>
              <a:t>Exemple</a:t>
            </a:r>
            <a:r>
              <a:rPr lang="fr-FR" sz="1700" dirty="0">
                <a:latin typeface="Barlow Condensed" panose="00000506000000000000" pitchFamily="2" charset="0"/>
              </a:rPr>
              <a:t> </a:t>
            </a:r>
            <a:r>
              <a:rPr lang="fr-FR" sz="1700" dirty="0" smtClean="0">
                <a:latin typeface="Barlow Condensed" panose="00000506000000000000" pitchFamily="2" charset="0"/>
              </a:rPr>
              <a:t> :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7955" y="5351255"/>
            <a:ext cx="11318521" cy="681038"/>
          </a:xfrm>
          <a:prstGeom prst="roundRect">
            <a:avLst/>
          </a:prstGeom>
          <a:ln w="28575">
            <a:solidFill>
              <a:srgbClr val="D01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 smtClean="0">
                <a:latin typeface="Barlow Condensed" panose="00000506000000000000" pitchFamily="2" charset="0"/>
              </a:rPr>
              <a:t>Dans cet exemple, 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est </a:t>
            </a:r>
            <a:r>
              <a:rPr lang="fr-FR" sz="1700" b="1" dirty="0" smtClean="0">
                <a:latin typeface="Barlow Condensed" panose="00000506000000000000" pitchFamily="2" charset="0"/>
              </a:rPr>
              <a:t>éligible</a:t>
            </a:r>
            <a:r>
              <a:rPr lang="fr-FR" sz="1700" dirty="0" smtClean="0">
                <a:latin typeface="Barlow Condensed" panose="00000506000000000000" pitchFamily="2" charset="0"/>
              </a:rPr>
              <a:t> dans chaque collectivité, même si au total ses rémunérations brutes cumulées sont </a:t>
            </a:r>
            <a:r>
              <a:rPr lang="fr-FR" sz="1700" b="1" dirty="0" smtClean="0">
                <a:latin typeface="Barlow Condensed" panose="00000506000000000000" pitchFamily="2" charset="0"/>
              </a:rPr>
              <a:t>supérieures à 39 000 € </a:t>
            </a:r>
            <a:r>
              <a:rPr lang="fr-FR" sz="1700" dirty="0" smtClean="0">
                <a:latin typeface="Barlow Condensed" panose="00000506000000000000" pitchFamily="2" charset="0"/>
              </a:rPr>
              <a:t>(40 400€).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686" y="1191983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Cumul emplois publics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06938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194886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Modification du temps de travail sur la période de référence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79863" y="1661950"/>
            <a:ext cx="11318488" cy="987504"/>
          </a:xfrm>
          <a:prstGeom prst="roundRect">
            <a:avLst/>
          </a:prstGeom>
          <a:ln w="19050">
            <a:solidFill>
              <a:srgbClr val="EF920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-&gt; 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Calcul d’une </a:t>
            </a:r>
            <a:r>
              <a:rPr lang="fr-FR" sz="1700" b="1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quotité </a:t>
            </a:r>
            <a:r>
              <a:rPr lang="fr-FR" sz="1700" b="1" dirty="0">
                <a:solidFill>
                  <a:srgbClr val="191A1F"/>
                </a:solidFill>
                <a:latin typeface="Barlow Condensed" panose="00000506000000000000" pitchFamily="2" charset="0"/>
              </a:rPr>
              <a:t>moyenne </a:t>
            </a:r>
            <a:r>
              <a:rPr lang="fr-FR" sz="1700" b="1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de temps de travail 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de l’</a:t>
            </a:r>
            <a:r>
              <a:rPr lang="fr-FR" sz="1700" dirty="0" err="1" smtClean="0">
                <a:solidFill>
                  <a:srgbClr val="191A1F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 sur la période de référence pour la </a:t>
            </a:r>
            <a:r>
              <a:rPr lang="fr-FR" sz="1700" dirty="0" err="1" smtClean="0">
                <a:solidFill>
                  <a:srgbClr val="191A1F"/>
                </a:solidFill>
                <a:latin typeface="Barlow Condensed" panose="00000506000000000000" pitchFamily="2" charset="0"/>
              </a:rPr>
              <a:t>proratisation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 du montant de la prime.</a:t>
            </a:r>
          </a:p>
          <a:p>
            <a:pPr algn="just"/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En 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cas d’employeurs publics </a:t>
            </a:r>
            <a:r>
              <a:rPr lang="fr-FR" sz="1700" b="1" dirty="0">
                <a:solidFill>
                  <a:srgbClr val="191A1F"/>
                </a:solidFill>
                <a:latin typeface="Barlow Condensed" panose="00000506000000000000" pitchFamily="2" charset="0"/>
              </a:rPr>
              <a:t>successifs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, c’est au </a:t>
            </a:r>
            <a:r>
              <a:rPr lang="fr-FR" sz="1700" b="1" dirty="0">
                <a:solidFill>
                  <a:srgbClr val="191A1F"/>
                </a:solidFill>
                <a:latin typeface="Barlow Condensed" panose="00000506000000000000" pitchFamily="2" charset="0"/>
              </a:rPr>
              <a:t>dernier employeur 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de 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déterminer 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la </a:t>
            </a:r>
            <a:r>
              <a:rPr lang="fr-FR" sz="1700" b="1" dirty="0">
                <a:solidFill>
                  <a:srgbClr val="191A1F"/>
                </a:solidFill>
                <a:latin typeface="Barlow Condensed" panose="00000506000000000000" pitchFamily="2" charset="0"/>
              </a:rPr>
              <a:t>quotité moyenne de travail 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de 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srgbClr val="191A1F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au titre de son</a:t>
            </a:r>
            <a:r>
              <a:rPr lang="fr-FR" sz="1700" b="1" dirty="0">
                <a:solidFill>
                  <a:srgbClr val="191A1F"/>
                </a:solidFill>
                <a:latin typeface="Barlow Condensed" panose="00000506000000000000" pitchFamily="2" charset="0"/>
              </a:rPr>
              <a:t> dernier </a:t>
            </a:r>
            <a:r>
              <a:rPr lang="fr-FR" sz="1700" b="1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emploi</a:t>
            </a:r>
            <a:r>
              <a:rPr lang="fr-FR" sz="1700" dirty="0" smtClean="0">
                <a:solidFill>
                  <a:srgbClr val="191A1F"/>
                </a:solidFill>
                <a:latin typeface="Barlow Condensed" panose="00000506000000000000" pitchFamily="2" charset="0"/>
              </a:rPr>
              <a:t>.</a:t>
            </a:r>
            <a:r>
              <a:rPr lang="fr-FR" sz="1700" dirty="0">
                <a:solidFill>
                  <a:srgbClr val="191A1F"/>
                </a:solidFill>
                <a:latin typeface="Barlow Condensed" panose="00000506000000000000" pitchFamily="2" charset="0"/>
              </a:rPr>
              <a:t> 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686" y="2658066"/>
            <a:ext cx="9428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00" i="1" dirty="0">
                <a:latin typeface="Barlow Condensed" panose="00000506000000000000" pitchFamily="2" charset="0"/>
              </a:rPr>
              <a:t>Exemple</a:t>
            </a:r>
            <a:r>
              <a:rPr lang="fr-FR" sz="1700" dirty="0">
                <a:latin typeface="Barlow Condensed" panose="00000506000000000000" pitchFamily="2" charset="0"/>
              </a:rPr>
              <a:t> </a:t>
            </a:r>
            <a:r>
              <a:rPr lang="fr-FR" sz="1700" dirty="0" smtClean="0">
                <a:latin typeface="Barlow Condensed" panose="00000506000000000000" pitchFamily="2" charset="0"/>
              </a:rPr>
              <a:t> :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687" y="2946694"/>
            <a:ext cx="111513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recruté.e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-&gt; Collectivité A du 01 septembre 2022 au 31 janvier 2023 à temps non complet 20/35</a:t>
            </a:r>
            <a:r>
              <a:rPr lang="fr-FR" sz="1700" baseline="300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ème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 +  Collectivité B du 01 février 2023 au 30 mars 2023 à 28/35</a:t>
            </a:r>
            <a:r>
              <a:rPr lang="fr-FR" sz="1700" baseline="300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ème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puis à compter du 01 avril 2023 à temps complet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et ayant perçu une rémunération brute de 10 000 euros dans cette collectivité B sur la période de référence (01 juillet 2022 au 30 juin 2023)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6355" y="3810794"/>
            <a:ext cx="110716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Condition d’emploi avant le </a:t>
            </a:r>
            <a:r>
              <a:rPr lang="fr-F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01 </a:t>
            </a:r>
            <a:r>
              <a:rPr lang="fr-F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janvier 2023 </a:t>
            </a:r>
            <a:r>
              <a:rPr lang="fr-F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-&gt; réputée remplie pour la collectivité A et donc pour la collectivité B</a:t>
            </a:r>
          </a:p>
          <a:p>
            <a:pPr marL="285750" indent="-285750">
              <a:spcBef>
                <a:spcPts val="3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>
                <a:latin typeface="Barlow Condensed" panose="00000506000000000000" pitchFamily="2" charset="0"/>
              </a:rPr>
              <a:t>Durée d’emploi cumulée </a:t>
            </a:r>
            <a:r>
              <a:rPr lang="fr-FR" sz="1700" dirty="0">
                <a:latin typeface="Barlow Condensed" panose="00000506000000000000" pitchFamily="2" charset="0"/>
              </a:rPr>
              <a:t>sur la période de référence -&gt; 10 mois (collectivités A et B)</a:t>
            </a:r>
          </a:p>
          <a:p>
            <a:pPr marL="285750" lvl="0" indent="-285750">
              <a:spcBef>
                <a:spcPts val="3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Moyenne de temps de travail dans le dernier emploi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-&gt; collectivité B = (28/35 x 2 + 35/35 x 3) / 5 = (0,92 x 35) 32,2 (5 mois -&gt; 2 mois à 28/35 et 3 mois à TC sur la période de référence)</a:t>
            </a:r>
          </a:p>
          <a:p>
            <a:pPr marL="285750" lvl="0" indent="-285750">
              <a:spcBef>
                <a:spcPts val="3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Rémunération brute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de référence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-&gt;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collectivité B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= 10 000 / 5 x 12 = 24 000 €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reconstituée sur un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an -&gt; </a:t>
            </a:r>
            <a:r>
              <a:rPr lang="fr-FR" sz="1700" dirty="0">
                <a:latin typeface="Barlow Condensed" panose="00000506000000000000" pitchFamily="2" charset="0"/>
              </a:rPr>
              <a:t>Eligibilité de </a:t>
            </a:r>
            <a:r>
              <a:rPr lang="fr-FR" sz="1700" dirty="0" smtClean="0"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à la prime de pouvoir d’achat pour un montant de </a:t>
            </a:r>
            <a:r>
              <a:rPr lang="fr-FR" sz="1700" dirty="0" smtClean="0">
                <a:latin typeface="Barlow Condensed" panose="00000506000000000000" pitchFamily="2" charset="0"/>
              </a:rPr>
              <a:t>700 € </a:t>
            </a:r>
            <a:r>
              <a:rPr lang="fr-FR" sz="1700" dirty="0">
                <a:latin typeface="Barlow Condensed" panose="00000506000000000000" pitchFamily="2" charset="0"/>
              </a:rPr>
              <a:t>(montant maxi) </a:t>
            </a:r>
            <a:endParaRPr lang="fr-FR" sz="1700" dirty="0" smtClean="0">
              <a:latin typeface="Barlow Condensed" panose="00000506000000000000" pitchFamily="2" charset="0"/>
            </a:endParaRPr>
          </a:p>
          <a:p>
            <a:pPr marL="285750" indent="-285750">
              <a:spcBef>
                <a:spcPts val="300"/>
              </a:spcBef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Montant de la prime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-&gt;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proratisée en fonction du temps de travail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moyen (32,2/35)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et de la durée d’emploi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cumulée (10 mois)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: (700 x 32,2/35) x 10/12 = 536 ,67 € versée par la collectivité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B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Cas particuliers : nous contacter</a:t>
            </a:r>
            <a:endParaRPr kumimoji="0" lang="fr-FR" sz="1801" b="1" i="0" u="none" strike="noStrike" kern="1200" cap="none" spc="0" normalizeH="0" baseline="0" noProof="0" dirty="0">
              <a:ln>
                <a:noFill/>
              </a:ln>
              <a:solidFill>
                <a:srgbClr val="BE2352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6685" y="2241395"/>
            <a:ext cx="107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arlow Condensed" panose="00000506000000000000" pitchFamily="2" charset="0"/>
              </a:rPr>
              <a:t>Disponibilité pour inaptitude physique + indemnités de coordination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6686" y="3816483"/>
            <a:ext cx="104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arlow Condensed" panose="00000506000000000000" pitchFamily="2" charset="0"/>
              </a:rPr>
              <a:t>Contrat de droit privé (apprentissage, PEC) puis </a:t>
            </a:r>
            <a:r>
              <a:rPr lang="fr-FR" dirty="0" err="1" smtClean="0">
                <a:latin typeface="Barlow Condensed" panose="00000506000000000000" pitchFamily="2" charset="0"/>
              </a:rPr>
              <a:t>agent.e</a:t>
            </a:r>
            <a:r>
              <a:rPr lang="fr-FR" dirty="0" smtClean="0">
                <a:latin typeface="Barlow Condensed" panose="00000506000000000000" pitchFamily="2" charset="0"/>
              </a:rPr>
              <a:t> droit public</a:t>
            </a:r>
            <a:endParaRPr lang="fr-FR" dirty="0">
              <a:latin typeface="Barlow Condensed" panose="00000506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685" y="3261707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Barlow Condensed" panose="00000506000000000000" pitchFamily="2" charset="0"/>
              </a:rPr>
              <a:t>Congé maladie « sans traitement </a:t>
            </a:r>
            <a:r>
              <a:rPr lang="fr-FR" dirty="0" smtClean="0">
                <a:latin typeface="Barlow Condensed" panose="00000506000000000000" pitchFamily="2" charset="0"/>
              </a:rPr>
              <a:t>»</a:t>
            </a:r>
            <a:endParaRPr lang="fr-FR" dirty="0">
              <a:latin typeface="Barlow Condensed" panose="00000506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685" y="2703003"/>
            <a:ext cx="9881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rlow Condensed" panose="00000506000000000000" pitchFamily="2" charset="0"/>
              </a:rPr>
              <a:t>Congé maladie + versement d’indemnités </a:t>
            </a:r>
            <a:r>
              <a:rPr lang="fr-FR" dirty="0" smtClean="0">
                <a:latin typeface="Barlow Condensed" panose="00000506000000000000" pitchFamily="2" charset="0"/>
              </a:rPr>
              <a:t>journalières</a:t>
            </a:r>
            <a:endParaRPr lang="fr-FR" dirty="0">
              <a:latin typeface="Barlow Condensed" panose="0000050600000000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6686" y="4287557"/>
            <a:ext cx="1046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arlow Condensed" panose="00000506000000000000" pitchFamily="2" charset="0"/>
              </a:rPr>
              <a:t>Etc.</a:t>
            </a:r>
            <a:endParaRPr lang="fr-FR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2926" y="1372138"/>
            <a:ext cx="1140056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R</a:t>
            </a: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éférences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56" y="1372335"/>
            <a:ext cx="298731" cy="28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766" y="1492755"/>
            <a:ext cx="10974904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u="sng" dirty="0">
                <a:solidFill>
                  <a:srgbClr val="0000FF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Décret n° 2023-1006 du 31 octobre 2023 portant création d'une prime de pouvoir d'achat exceptionnelle pour certains agents publics de la fonction publique territoriale - Légifrance (legifrance.gouv.fr)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700" dirty="0" smtClean="0">
                <a:latin typeface="Barlow Condensed" panose="00000506000000000000" pitchFamily="2" charset="0"/>
                <a:hlinkClick r:id="rId4"/>
              </a:rPr>
              <a:t>Note </a:t>
            </a:r>
            <a:r>
              <a:rPr lang="fr-FR" sz="1700" dirty="0">
                <a:latin typeface="Barlow Condensed" panose="00000506000000000000" pitchFamily="2" charset="0"/>
                <a:hlinkClick r:id="rId4"/>
              </a:rPr>
              <a:t>DGCL</a:t>
            </a:r>
            <a:endParaRPr lang="fr-FR" sz="1700" dirty="0">
              <a:latin typeface="Barlow Condensed" panose="00000506000000000000" pitchFamily="2" charset="0"/>
            </a:endParaRPr>
          </a:p>
          <a:p>
            <a:r>
              <a:rPr lang="fr-FR" sz="1700" dirty="0">
                <a:latin typeface="Barlow Condensed" panose="00000506000000000000" pitchFamily="2" charset="0"/>
                <a:hlinkClick r:id="rId5"/>
              </a:rPr>
              <a:t>FAQ DGAFP</a:t>
            </a:r>
            <a:endParaRPr lang="fr-FR" sz="1700" dirty="0">
              <a:latin typeface="Barlow Condensed" panose="00000506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700" dirty="0">
              <a:effectLst/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5614" y="3914836"/>
            <a:ext cx="58624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Barlow Condensed" panose="00000506000000000000" pitchFamily="2" charset="0"/>
                <a:hlinkClick r:id="rId6"/>
              </a:rPr>
              <a:t>Fiche repère 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</a:p>
          <a:p>
            <a:r>
              <a:rPr lang="fr-FR" sz="1700" dirty="0" smtClean="0">
                <a:latin typeface="Barlow Condensed" panose="00000506000000000000" pitchFamily="2" charset="0"/>
                <a:hlinkClick r:id="rId7"/>
              </a:rPr>
              <a:t>Modèle de délibération prime pouvoir d’achat</a:t>
            </a:r>
            <a:endParaRPr lang="fr-FR" sz="1700" dirty="0" smtClean="0">
              <a:latin typeface="Barlow Condensed" panose="00000506000000000000" pitchFamily="2" charset="0"/>
            </a:endParaRPr>
          </a:p>
          <a:p>
            <a:r>
              <a:rPr lang="fr-FR" sz="1700" dirty="0" smtClean="0">
                <a:latin typeface="Barlow Condensed" panose="00000506000000000000" pitchFamily="2" charset="0"/>
              </a:rPr>
              <a:t>FICHE BIP : Prime de pouvoir d’achat exceptionnelle (PRIPVA)</a:t>
            </a:r>
            <a:endParaRPr lang="fr-FR" sz="1700" dirty="0">
              <a:latin typeface="Barlow Condensed" panose="00000506000000000000" pitchFamily="2" charset="0"/>
            </a:endParaRP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4494" y="3385541"/>
            <a:ext cx="1160895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Ressources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56" y="3457211"/>
            <a:ext cx="298731" cy="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92DA6D-6CDF-9044-B22F-E73671739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471644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BD2DB3-CF86-5747-B748-3F2E5F82720A}"/>
              </a:ext>
            </a:extLst>
          </p:cNvPr>
          <p:cNvSpPr txBox="1">
            <a:spLocks/>
          </p:cNvSpPr>
          <p:nvPr/>
        </p:nvSpPr>
        <p:spPr>
          <a:xfrm>
            <a:off x="2185988" y="3236913"/>
            <a:ext cx="3341687" cy="661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269372" y="2795551"/>
            <a:ext cx="7325853" cy="1304936"/>
            <a:chOff x="1228699" y="2593964"/>
            <a:chExt cx="7325853" cy="130493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9F5CB15-2AA5-EA43-BEB3-236C5CBF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699" y="2593964"/>
              <a:ext cx="4450166" cy="13049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58552" y="2774786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fr-FR" b="1" dirty="0">
                  <a:solidFill>
                    <a:srgbClr val="D01050"/>
                  </a:solidFill>
                  <a:latin typeface="Barlow Condensed" panose="00000506000000000000" pitchFamily="2" charset="0"/>
                </a:rPr>
                <a:t>Conseil statutaire</a:t>
              </a:r>
            </a:p>
            <a:p>
              <a:pPr lvl="0"/>
              <a:r>
                <a:rPr lang="fr-FR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04 73 28 59 80</a:t>
              </a:r>
            </a:p>
            <a:p>
              <a:pPr lvl="0"/>
              <a:r>
                <a:rPr lang="fr-FR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documentation@cdg63.fr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6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 smtClean="0"/>
              <a:t>Prime Pouvoir d’Achat Exceptionnelle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85" y="1913423"/>
            <a:ext cx="298731" cy="29263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87" y="3899096"/>
            <a:ext cx="298731" cy="292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8907" y="1798129"/>
            <a:ext cx="10578791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La PPAE c’est …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056" y="2443138"/>
            <a:ext cx="1066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Barlow Condensed" panose="00000506000000000000" pitchFamily="2" charset="0"/>
              </a:rPr>
              <a:t>… une prime </a:t>
            </a:r>
            <a:r>
              <a:rPr lang="fr-FR" b="1" dirty="0" smtClean="0">
                <a:latin typeface="Barlow Condensed" panose="00000506000000000000" pitchFamily="2" charset="0"/>
              </a:rPr>
              <a:t>forfaitaire</a:t>
            </a:r>
            <a:r>
              <a:rPr lang="fr-FR" dirty="0">
                <a:latin typeface="Barlow Condensed" panose="00000506000000000000" pitchFamily="2" charset="0"/>
              </a:rPr>
              <a:t> </a:t>
            </a:r>
            <a:r>
              <a:rPr lang="fr-FR" dirty="0" smtClean="0">
                <a:latin typeface="Barlow Condensed" panose="00000506000000000000" pitchFamily="2" charset="0"/>
              </a:rPr>
              <a:t>destinée à </a:t>
            </a:r>
            <a:r>
              <a:rPr lang="fr-FR" b="1" dirty="0" smtClean="0">
                <a:latin typeface="Barlow Condensed" panose="00000506000000000000" pitchFamily="2" charset="0"/>
              </a:rPr>
              <a:t>soutenir le pouvoir d’achat </a:t>
            </a:r>
            <a:r>
              <a:rPr lang="fr-FR" dirty="0" smtClean="0">
                <a:latin typeface="Barlow Condensed" panose="00000506000000000000" pitchFamily="2" charset="0"/>
              </a:rPr>
              <a:t>des agents </a:t>
            </a:r>
            <a:r>
              <a:rPr lang="fr-FR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dont le montant est basé sur la rémunération brute perçue par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éligible, au titre de la période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référence courant </a:t>
            </a:r>
            <a:r>
              <a:rPr lang="fr-FR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 juillet </a:t>
            </a:r>
            <a:r>
              <a:rPr lang="fr-FR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2022 au 30 juin 2023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905" y="3855722"/>
            <a:ext cx="10578791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La PPAE ce n’est PAS …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906" y="4306933"/>
            <a:ext cx="1057879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… une prime (régime indemnitaire) liée à la manière de servir - &gt; son montant </a:t>
            </a:r>
            <a:r>
              <a:rPr lang="fr-FR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peut en aucun cas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modulé en fonction de la manière de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servir </a:t>
            </a: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l’</a:t>
            </a:r>
            <a:r>
              <a:rPr lang="fr-FR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</a:t>
            </a:r>
            <a:endParaRPr lang="fr-FR" dirty="0" smtClean="0">
              <a:latin typeface="Barlow Condensed" panose="00000506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… et plus globalement un levier de management (équité de traitement entre agents, absence de prise en compte du présentéisme….)</a:t>
            </a:r>
            <a:endParaRPr lang="fr-FR" dirty="0">
              <a:latin typeface="Barlow Condensed" panose="00000506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latin typeface="Barlow Condensed" panose="00000506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86" y="545712"/>
            <a:ext cx="1897380" cy="17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Modalités de mise en œuvre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686" y="1984238"/>
            <a:ext cx="10757038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Principe de libre administration :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instauration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facultative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par délibération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9" y="725632"/>
            <a:ext cx="2351821" cy="232160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840996" y="2333659"/>
            <a:ext cx="9171684" cy="3727507"/>
            <a:chOff x="515740" y="1850366"/>
            <a:chExt cx="8094624" cy="3453187"/>
          </a:xfrm>
        </p:grpSpPr>
        <p:sp>
          <p:nvSpPr>
            <p:cNvPr id="9" name="ZoneTexte 8"/>
            <p:cNvSpPr txBox="1"/>
            <p:nvPr/>
          </p:nvSpPr>
          <p:spPr>
            <a:xfrm>
              <a:off x="515740" y="2696616"/>
              <a:ext cx="413856" cy="3360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fr-FR" sz="1700" b="1" dirty="0" smtClean="0">
                  <a:solidFill>
                    <a:srgbClr val="D01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1</a:t>
              </a:r>
              <a:endParaRPr lang="fr-FR" sz="1700" b="1" dirty="0">
                <a:solidFill>
                  <a:srgbClr val="D01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95425" y="2709380"/>
              <a:ext cx="413856" cy="3360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fr-FR" sz="1700" b="1" dirty="0" smtClean="0">
                  <a:solidFill>
                    <a:srgbClr val="D01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2</a:t>
              </a:r>
              <a:endParaRPr lang="fr-FR" sz="1700" b="1" dirty="0">
                <a:solidFill>
                  <a:srgbClr val="D01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228698" y="2709380"/>
              <a:ext cx="413856" cy="3360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fr-FR" sz="1700" b="1" dirty="0">
                  <a:solidFill>
                    <a:srgbClr val="D01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rlow Condensed" panose="00000506000000000000" pitchFamily="2" charset="0"/>
                </a:rPr>
                <a:t>3</a:t>
              </a:r>
            </a:p>
          </p:txBody>
        </p:sp>
        <p:graphicFrame>
          <p:nvGraphicFramePr>
            <p:cNvPr id="11" name="Diagramme 10"/>
            <p:cNvGraphicFramePr/>
            <p:nvPr>
              <p:extLst>
                <p:ext uri="{D42A27DB-BD31-4B8C-83A1-F6EECF244321}">
                  <p14:modId xmlns:p14="http://schemas.microsoft.com/office/powerpoint/2010/main" val="557414731"/>
                </p:ext>
              </p:extLst>
            </p:nvPr>
          </p:nvGraphicFramePr>
          <p:xfrm>
            <a:off x="743688" y="1850366"/>
            <a:ext cx="7866676" cy="34531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06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4191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Bénéficiaires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729" y="1860044"/>
            <a:ext cx="7673751" cy="14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D01050"/>
              </a:buClr>
              <a:buSzPct val="150000"/>
              <a:buFont typeface="Barlow Condensed" panose="00000506000000000000" pitchFamily="2" charset="0"/>
              <a:buChar char="+"/>
            </a:pP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Agent·e·s public.que.s de la Fonction Publique Territoriale </a:t>
            </a:r>
            <a:r>
              <a:rPr lang="fr-FR" sz="1700" dirty="0" smtClean="0">
                <a:latin typeface="Barlow Condensed" panose="00000506000000000000" pitchFamily="2" charset="0"/>
              </a:rPr>
              <a:t>(fonctionnaires stagiaires et titulaires, 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agent.e.s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</a:rPr>
              <a:t>contractuel.le.s</a:t>
            </a:r>
            <a:r>
              <a:rPr lang="fr-FR" sz="1700" dirty="0"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latin typeface="Barlow Condensed" panose="00000506000000000000" pitchFamily="2" charset="0"/>
              </a:rPr>
              <a:t>de droit public),</a:t>
            </a:r>
            <a:endParaRPr lang="fr-FR" sz="1700" dirty="0">
              <a:latin typeface="Barlow Condensed" panose="00000506000000000000" pitchFamily="2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D01050"/>
              </a:buClr>
              <a:buSzPct val="150000"/>
              <a:buFont typeface="Barlow Condensed" panose="00000506000000000000" pitchFamily="2" charset="0"/>
              <a:buChar char="+"/>
            </a:pP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</a:rPr>
              <a:t>Assistant·e·s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maternel·le·s et </a:t>
            </a:r>
            <a:r>
              <a:rPr lang="fr-FR" sz="1700" b="1" dirty="0" err="1">
                <a:solidFill>
                  <a:srgbClr val="4C4C4C"/>
                </a:solidFill>
                <a:latin typeface="Barlow Condensed" panose="00000506000000000000" pitchFamily="2" charset="0"/>
              </a:rPr>
              <a:t>assistant·e·s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 </a:t>
            </a:r>
            <a:r>
              <a:rPr lang="fr-FR" sz="1700" b="1" dirty="0" err="1" smtClean="0">
                <a:solidFill>
                  <a:srgbClr val="4C4C4C"/>
                </a:solidFill>
                <a:latin typeface="Barlow Condensed" panose="00000506000000000000" pitchFamily="2" charset="0"/>
              </a:rPr>
              <a:t>familiales.aux</a:t>
            </a:r>
            <a:r>
              <a:rPr lang="fr-FR" sz="1700" dirty="0" smtClean="0">
                <a:latin typeface="Barlow Condensed" panose="00000506000000000000" pitchFamily="2" charset="0"/>
              </a:rPr>
              <a:t>,</a:t>
            </a:r>
            <a:endParaRPr lang="fr-FR" sz="1700" dirty="0">
              <a:latin typeface="Barlow Condensed" panose="00000506000000000000" pitchFamily="2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D01050"/>
              </a:buClr>
              <a:buSzPct val="150000"/>
              <a:buFont typeface="Barlow Condensed" panose="00000506000000000000" pitchFamily="2" charset="0"/>
              <a:buChar char="+"/>
            </a:pP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</a:rPr>
              <a:t>Agent·e·s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public.que.s de l’État et Hospitaliers détaché·e·s auprès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</a:rPr>
              <a:t>d’un employeur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public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</a:rPr>
              <a:t>territorial </a:t>
            </a:r>
            <a:r>
              <a:rPr lang="fr-FR" sz="1700" dirty="0" smtClean="0">
                <a:latin typeface="Barlow Condensed" panose="00000506000000000000" pitchFamily="2" charset="0"/>
              </a:rPr>
              <a:t>en </a:t>
            </a:r>
            <a:r>
              <a:rPr lang="fr-FR" sz="1700" dirty="0">
                <a:latin typeface="Barlow Condensed" panose="00000506000000000000" pitchFamily="2" charset="0"/>
              </a:rPr>
              <a:t>tenant compte de l’ancienneté acquise dans </a:t>
            </a:r>
            <a:r>
              <a:rPr lang="fr-FR" sz="1700" dirty="0" smtClean="0">
                <a:latin typeface="Barlow Condensed" panose="00000506000000000000" pitchFamily="2" charset="0"/>
              </a:rPr>
              <a:t> l’ensemble </a:t>
            </a:r>
            <a:r>
              <a:rPr lang="fr-FR" sz="1700" dirty="0">
                <a:latin typeface="Barlow Condensed" panose="00000506000000000000" pitchFamily="2" charset="0"/>
              </a:rPr>
              <a:t>de la Fonction Publique.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729" y="3580652"/>
            <a:ext cx="11293918" cy="223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Exclusion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:</a:t>
            </a:r>
          </a:p>
          <a:p>
            <a:pPr algn="just">
              <a:lnSpc>
                <a:spcPct val="107000"/>
              </a:lnSpc>
            </a:pPr>
            <a:endParaRPr lang="fr-FR" sz="11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Agent·e·s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contractuel·le·s de droit privé (contrat PEC, Contrat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d’apprentissage),</a:t>
            </a:r>
            <a:endParaRPr lang="fr-FR" sz="1700" dirty="0" smtClean="0">
              <a:latin typeface="Barlow Condensed" panose="00000506000000000000" pitchFamily="2" charset="0"/>
            </a:endParaRP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r>
              <a:rPr lang="fr-FR" sz="1700" dirty="0">
                <a:latin typeface="Barlow Condensed" panose="00000506000000000000" pitchFamily="2" charset="0"/>
              </a:rPr>
              <a:t>Vacataires (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agent.e.s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</a:rPr>
              <a:t>engagé.e.s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pour une tâche précise, ponctuelle et limitée à l'exécution d'actes </a:t>
            </a:r>
            <a:r>
              <a:rPr lang="fr-FR" sz="1700" dirty="0" smtClean="0">
                <a:latin typeface="Barlow Condensed" panose="00000506000000000000" pitchFamily="2" charset="0"/>
              </a:rPr>
              <a:t>déterminés - rémunération à l’acte)</a:t>
            </a:r>
            <a:endParaRPr lang="fr-FR" sz="1700" dirty="0">
              <a:latin typeface="Barlow Condensed" panose="00000506000000000000" pitchFamily="2" charset="0"/>
            </a:endParaRP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Élèves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et étudiant·e·s régi·e·s par une convention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stage,</a:t>
            </a: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Volontaires du service civique,</a:t>
            </a: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Collaborateurs.trices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occasionnel.le.s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du service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public.</a:t>
            </a:r>
          </a:p>
          <a:p>
            <a:pPr marL="285750" indent="-285750" algn="just">
              <a:lnSpc>
                <a:spcPct val="107000"/>
              </a:lnSpc>
              <a:buSzPct val="120000"/>
              <a:buFont typeface="Barlow Condensed" panose="00000506000000000000" pitchFamily="2" charset="0"/>
              <a:buChar char="-"/>
            </a:pP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93" y="86902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Prime Pouvoir d’Achat Exceptionnelle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5" y="1360078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096" y="1334597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Versement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385" y="1763281"/>
            <a:ext cx="10682953" cy="167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prime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versée par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742950" lvl="1" indent="-285750" algn="just">
              <a:lnSpc>
                <a:spcPct val="107000"/>
              </a:lnSpc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collectivité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territoriale ou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l'établissement public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emploie et rémunère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fr-FR" sz="1700" b="1" dirty="0" err="1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 30 juin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Clr>
                <a:srgbClr val="D01050"/>
              </a:buClr>
              <a:buFont typeface="Wingdings" panose="05000000000000000000" pitchFamily="2" charset="2"/>
              <a:buChar char="§"/>
            </a:pP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 par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chaque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collectivité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territoriale ou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établissement public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lorsque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plusieurs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employeurs publics emploient et rémunèrent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fr-FR" sz="1700" b="1" dirty="0" err="1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 30 juin 2023.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prime peut être versée en une ou plusieurs fractions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avant le 30 juin 2024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99365" y="3525061"/>
            <a:ext cx="10949658" cy="809894"/>
            <a:chOff x="431391" y="3347267"/>
            <a:chExt cx="10949658" cy="809894"/>
          </a:xfrm>
        </p:grpSpPr>
        <p:sp>
          <p:nvSpPr>
            <p:cNvPr id="4" name="Rectangle 3"/>
            <p:cNvSpPr/>
            <p:nvPr/>
          </p:nvSpPr>
          <p:spPr>
            <a:xfrm>
              <a:off x="763629" y="3784880"/>
              <a:ext cx="10617420" cy="372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prime est soumise aux </a:t>
              </a:r>
              <a:r>
                <a:rPr lang="fr-FR" sz="1700" b="1" dirty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cotisations et contributions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sécurité sociale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ainsi qu’à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</a:t>
              </a:r>
              <a:r>
                <a:rPr lang="fr-FR" sz="1700" b="1" dirty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impôt sur le revenu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2478" y="3361144"/>
              <a:ext cx="6096000" cy="3888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1" b="1" dirty="0" smtClean="0">
                  <a:solidFill>
                    <a:srgbClr val="BE2352"/>
                  </a:solidFill>
                  <a:latin typeface="Barlow Condensed" panose="00000506000000000000" pitchFamily="2" charset="0"/>
                </a:rPr>
                <a:t>Régime </a:t>
              </a:r>
              <a:r>
                <a:rPr lang="fr-FR" sz="1801" b="1" dirty="0">
                  <a:solidFill>
                    <a:srgbClr val="BE2352"/>
                  </a:solidFill>
                  <a:latin typeface="Barlow Condensed" panose="00000506000000000000" pitchFamily="2" charset="0"/>
                </a:rPr>
                <a:t>social et </a:t>
              </a:r>
              <a:r>
                <a:rPr lang="fr-FR" sz="1801" b="1" dirty="0" smtClean="0">
                  <a:solidFill>
                    <a:srgbClr val="BE2352"/>
                  </a:solidFill>
                  <a:latin typeface="Barlow Condensed" panose="00000506000000000000" pitchFamily="2" charset="0"/>
                </a:rPr>
                <a:t>fiscal </a:t>
              </a:r>
              <a:endPara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91" y="3347267"/>
              <a:ext cx="298731" cy="29263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12219" y="4504627"/>
            <a:ext cx="700833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Cumul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93" y="4504627"/>
            <a:ext cx="298731" cy="2926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478" y="4946658"/>
            <a:ext cx="10628571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prime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cumulable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avec toute autre prime et indemnité perçue par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à l'exception de la prime de pouvoir d'achat exceptionnelle pour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certain.es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agent·e·s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public.que.s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civil.e.s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la fonction publique de l'Etat et de la fonction publique hospitalière ainsi que pour les militaires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 smtClean="0"/>
              <a:t>Prime Pouvoir d’Achat Exceptionnelle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1162749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Conditions d’attribution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56293" y="1911613"/>
            <a:ext cx="8697604" cy="5038431"/>
            <a:chOff x="1684949" y="2122499"/>
            <a:chExt cx="7618893" cy="4378972"/>
          </a:xfrm>
        </p:grpSpPr>
        <p:graphicFrame>
          <p:nvGraphicFramePr>
            <p:cNvPr id="4" name="Diagramme 3"/>
            <p:cNvGraphicFramePr/>
            <p:nvPr>
              <p:extLst>
                <p:ext uri="{D42A27DB-BD31-4B8C-83A1-F6EECF244321}">
                  <p14:modId xmlns:p14="http://schemas.microsoft.com/office/powerpoint/2010/main" val="1789808635"/>
                </p:ext>
              </p:extLst>
            </p:nvPr>
          </p:nvGraphicFramePr>
          <p:xfrm>
            <a:off x="1684949" y="2122499"/>
            <a:ext cx="7618893" cy="4378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 flipH="1">
              <a:off x="4144011" y="3155688"/>
              <a:ext cx="320040" cy="558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+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875594" y="2966637"/>
              <a:ext cx="2190059" cy="1283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Avoir été </a:t>
              </a:r>
              <a:r>
                <a:rPr lang="fr-FR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nommé.e</a:t>
              </a:r>
              <a:r>
                <a:rPr lang="fr-FR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ou </a:t>
              </a:r>
              <a:r>
                <a:rPr lang="fr-FR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recruté.e</a:t>
              </a:r>
              <a:r>
                <a:rPr lang="fr-FR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avant le 01  janvier 2023 par un employeur public</a:t>
              </a:r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89426" y="2707154"/>
              <a:ext cx="190881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Avoir perçu une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rémunération brute &lt; ou = à 39 000 €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au titre de la période courant du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01 juillet 2022 au 30 juin 2023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6524599" y="3155688"/>
              <a:ext cx="320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+</a:t>
              </a:r>
              <a:r>
                <a:rPr lang="fr-FR" dirty="0">
                  <a:solidFill>
                    <a:schemeClr val="bg1"/>
                  </a:solidFill>
                  <a:latin typeface="Barlow Condensed" panose="00000506000000000000" pitchFamily="2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2998" y="2913210"/>
              <a:ext cx="1978969" cy="1043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Etre </a:t>
              </a:r>
              <a:r>
                <a:rPr lang="fr-FR" b="1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employé.e</a:t>
              </a:r>
              <a:r>
                <a:rPr lang="fr-FR" b="1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et </a:t>
              </a:r>
              <a:r>
                <a:rPr lang="fr-FR" b="1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rémunéré.e</a:t>
              </a:r>
              <a:r>
                <a:rPr lang="fr-FR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par un employeur public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au 30 juin </a:t>
              </a:r>
              <a:r>
                <a:rPr lang="fr-FR" b="1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2023</a:t>
              </a:r>
              <a:endParaRPr lang="fr-FR" b="1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8" y="-200399"/>
            <a:ext cx="3385617" cy="24232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976846" y="5437583"/>
            <a:ext cx="102151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latin typeface="Barlow Condensed" panose="00000506000000000000" pitchFamily="2" charset="0"/>
              </a:rPr>
              <a:t>Si départ d’</a:t>
            </a:r>
            <a:r>
              <a:rPr lang="fr-FR" sz="1700" b="1" dirty="0" err="1" smtClean="0">
                <a:latin typeface="Barlow Condensed" panose="00000506000000000000" pitchFamily="2" charset="0"/>
              </a:rPr>
              <a:t>un.e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b="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b="1" dirty="0">
                <a:latin typeface="Barlow Condensed" panose="00000506000000000000" pitchFamily="2" charset="0"/>
              </a:rPr>
              <a:t>après le 30 juin 2023, remplissant toutes les conditions =&gt; versement de la prime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7" y="5361050"/>
            <a:ext cx="493486" cy="5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 smtClean="0"/>
              <a:t>Prime Pouvoir d’Achat Exceptionnelle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3565096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Rémunération brute prise en compte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76091" y="4636371"/>
            <a:ext cx="11242497" cy="1231497"/>
            <a:chOff x="148812" y="4916469"/>
            <a:chExt cx="11242497" cy="1231497"/>
          </a:xfrm>
        </p:grpSpPr>
        <p:sp>
          <p:nvSpPr>
            <p:cNvPr id="12" name="Rectangle 11"/>
            <p:cNvSpPr/>
            <p:nvPr/>
          </p:nvSpPr>
          <p:spPr>
            <a:xfrm>
              <a:off x="148812" y="4916469"/>
              <a:ext cx="10665243" cy="625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spcAft>
                  <a:spcPts val="0"/>
                </a:spcAft>
                <a:buClr>
                  <a:srgbClr val="D01050"/>
                </a:buClr>
                <a:buFont typeface="Wingdings" panose="05000000000000000000" pitchFamily="2" charset="2"/>
                <a:buChar char="G"/>
              </a:pPr>
              <a:r>
                <a:rPr lang="fr-FR" sz="1700" b="1" dirty="0" smtClean="0">
                  <a:latin typeface="Barlow Condensed" panose="00000506000000000000" pitchFamily="2" charset="0"/>
                </a:rPr>
                <a:t>Régularisations </a:t>
              </a:r>
              <a:r>
                <a:rPr lang="fr-FR" sz="1700" b="1" dirty="0">
                  <a:latin typeface="Barlow Condensed" panose="00000506000000000000" pitchFamily="2" charset="0"/>
                </a:rPr>
                <a:t>en </a:t>
              </a:r>
              <a:r>
                <a:rPr lang="fr-FR" sz="1700" b="1" dirty="0" smtClean="0">
                  <a:latin typeface="Barlow Condensed" panose="00000506000000000000" pitchFamily="2" charset="0"/>
                </a:rPr>
                <a:t>paye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: prises en compte si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le </a:t>
              </a:r>
              <a:r>
                <a:rPr lang="fr-FR" sz="1700" b="1" dirty="0">
                  <a:latin typeface="Barlow Condensed" panose="00000506000000000000" pitchFamily="2" charset="0"/>
                </a:rPr>
                <a:t>fait générateur a lieu au cours de la période de </a:t>
              </a:r>
              <a:r>
                <a:rPr lang="fr-FR" sz="1700" b="1" dirty="0" smtClean="0">
                  <a:latin typeface="Barlow Condensed" panose="00000506000000000000" pitchFamily="2" charset="0"/>
                </a:rPr>
                <a:t>référence</a:t>
              </a:r>
              <a:r>
                <a:rPr lang="fr-FR" sz="1700" b="1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du 01 juillet 2022 au 30 juin 2023 = distinction entre le fait générateur et la régularisation en elle-même.</a:t>
              </a:r>
              <a:endParaRPr lang="fr-FR" sz="1700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407" y="5495736"/>
              <a:ext cx="10971902" cy="652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fr-FR" sz="1700" i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Exemple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 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: la régularisation du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versement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de l’IFSE du mois de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mai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2022 (fait générateur)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au cours de la paie de septembre 2022 ne sera pas prise en compte.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l’inverse, le rappel d’un versement d’une indemnité d’astreinte de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février 2023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au cours de la paie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de juillet 2023,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sera pris en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compte. </a:t>
              </a:r>
              <a:endParaRPr lang="fr-FR" sz="1700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682393" y="1844989"/>
            <a:ext cx="5296914" cy="2536865"/>
          </a:xfrm>
          <a:prstGeom prst="roundRect">
            <a:avLst/>
          </a:prstGeom>
          <a:solidFill>
            <a:srgbClr val="EF92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1500" b="1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Rémunération</a:t>
            </a:r>
            <a:r>
              <a:rPr lang="fr-FR" sz="15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 </a:t>
            </a:r>
            <a:r>
              <a:rPr lang="fr-FR" sz="1500" b="1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brute</a:t>
            </a:r>
            <a:r>
              <a:rPr lang="fr-FR" sz="15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 versée par l’employeur public au titre de la période courant du </a:t>
            </a:r>
            <a:r>
              <a:rPr lang="fr-FR" sz="1500" b="1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01 juillet 2022 au 30 juin 2023</a:t>
            </a:r>
            <a:r>
              <a:rPr lang="fr-FR" sz="15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 et entrant dans l’</a:t>
            </a:r>
            <a:r>
              <a:rPr lang="fr-FR" sz="1500" b="1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assiette de la contribution sociale généralisée (CSG) 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Traitement indiciaire 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Nouvelle Bonification Indiciaire (NBI) 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 smtClean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Supplément Familial de Traitement (SFT) ;</a:t>
            </a:r>
            <a:endParaRPr lang="fr-FR" sz="1400" kern="0" dirty="0">
              <a:solidFill>
                <a:sysClr val="windowText" lastClr="000000"/>
              </a:solidFill>
              <a:latin typeface="Barlow Condensed" panose="00000506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Régime Indemnitaire (RIFSEEP notamment) 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Participation employeur à la protection sociale 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 smtClean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Avantages </a:t>
            </a: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en 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nature ;</a:t>
            </a:r>
            <a:endParaRPr lang="fr-FR" sz="1400" kern="0" dirty="0">
              <a:solidFill>
                <a:sysClr val="windowText" lastClr="000000"/>
              </a:solidFill>
              <a:latin typeface="Barlow Condensed" panose="00000506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400" kern="0" dirty="0">
                <a:solidFill>
                  <a:sysClr val="windowText" lastClr="000000"/>
                </a:solidFill>
                <a:latin typeface="Barlow Condensed" panose="00000506000000000000" pitchFamily="2" charset="0"/>
              </a:rPr>
              <a:t>Etc.</a:t>
            </a:r>
            <a:endParaRPr lang="fr-FR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381743" y="1928074"/>
            <a:ext cx="5236845" cy="2298502"/>
          </a:xfrm>
          <a:prstGeom prst="roundRect">
            <a:avLst/>
          </a:prstGeom>
          <a:solidFill>
            <a:schemeClr val="bg2">
              <a:lumMod val="25000"/>
              <a:alpha val="88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1600" b="1" dirty="0" smtClean="0">
                <a:latin typeface="Barlow Condensed" panose="00000506000000000000" pitchFamily="2" charset="0"/>
              </a:rPr>
              <a:t>A ne PAS prendre en compte</a:t>
            </a:r>
            <a:endParaRPr lang="fr-FR" sz="1600" dirty="0" smtClean="0">
              <a:latin typeface="Barlow Condensed" panose="00000506000000000000" pitchFamily="2" charset="0"/>
            </a:endParaRPr>
          </a:p>
          <a:p>
            <a:pPr lvl="0"/>
            <a:endParaRPr lang="fr-FR" sz="1600" dirty="0">
              <a:latin typeface="Barlow Condensed" panose="00000506000000000000" pitchFamily="2" charset="0"/>
            </a:endParaRPr>
          </a:p>
          <a:p>
            <a:pPr lvl="0"/>
            <a:r>
              <a:rPr lang="fr-FR" sz="1500" dirty="0">
                <a:latin typeface="Barlow Condensed" panose="00000506000000000000" pitchFamily="2" charset="0"/>
              </a:rPr>
              <a:t>Prime de garantie individuelle de pouvoir d’achat (</a:t>
            </a:r>
            <a:r>
              <a:rPr lang="fr-FR" sz="1500" b="1" dirty="0">
                <a:latin typeface="Barlow Condensed" panose="00000506000000000000" pitchFamily="2" charset="0"/>
              </a:rPr>
              <a:t>GIPA</a:t>
            </a:r>
            <a:r>
              <a:rPr lang="fr-FR" sz="1500" dirty="0">
                <a:latin typeface="Barlow Condensed" panose="00000506000000000000" pitchFamily="2" charset="0"/>
              </a:rPr>
              <a:t>) </a:t>
            </a:r>
          </a:p>
          <a:p>
            <a:pPr lvl="0"/>
            <a:r>
              <a:rPr lang="fr-FR" sz="1500" dirty="0">
                <a:latin typeface="Barlow Condensed" panose="00000506000000000000" pitchFamily="2" charset="0"/>
              </a:rPr>
              <a:t>Indemnisation des </a:t>
            </a:r>
            <a:r>
              <a:rPr lang="fr-FR" sz="1500" b="1" dirty="0">
                <a:latin typeface="Barlow Condensed" panose="00000506000000000000" pitchFamily="2" charset="0"/>
              </a:rPr>
              <a:t>heures complémentaires/supplémentaires </a:t>
            </a:r>
            <a:r>
              <a:rPr lang="fr-FR" sz="1500" dirty="0">
                <a:latin typeface="Barlow Condensed" panose="00000506000000000000" pitchFamily="2" charset="0"/>
              </a:rPr>
              <a:t>dans la limite du plafond d’exonération (soit 7 500€/an) </a:t>
            </a:r>
          </a:p>
          <a:p>
            <a:pPr lvl="0"/>
            <a:r>
              <a:rPr lang="fr-FR" sz="1500" dirty="0">
                <a:latin typeface="Barlow Condensed" panose="00000506000000000000" pitchFamily="2" charset="0"/>
              </a:rPr>
              <a:t>Participation employeur à un</a:t>
            </a:r>
            <a:r>
              <a:rPr lang="fr-FR" sz="1500" b="1" dirty="0">
                <a:latin typeface="Barlow Condensed" panose="00000506000000000000" pitchFamily="2" charset="0"/>
              </a:rPr>
              <a:t> abonnement de transports publics </a:t>
            </a:r>
            <a:r>
              <a:rPr lang="fr-FR" sz="1500" dirty="0">
                <a:latin typeface="Barlow Condensed" panose="00000506000000000000" pitchFamily="2" charset="0"/>
              </a:rPr>
              <a:t>ou à un </a:t>
            </a:r>
            <a:r>
              <a:rPr lang="fr-FR" sz="1500" b="1" dirty="0">
                <a:latin typeface="Barlow Condensed" panose="00000506000000000000" pitchFamily="2" charset="0"/>
              </a:rPr>
              <a:t>service public de location de vélos</a:t>
            </a:r>
          </a:p>
          <a:p>
            <a:pPr lvl="0"/>
            <a:r>
              <a:rPr lang="fr-FR" sz="1500" b="1" dirty="0">
                <a:latin typeface="Barlow Condensed" panose="00000506000000000000" pitchFamily="2" charset="0"/>
              </a:rPr>
              <a:t>Forfait de </a:t>
            </a:r>
            <a:r>
              <a:rPr lang="fr-FR" sz="1500" b="1" dirty="0" smtClean="0">
                <a:latin typeface="Barlow Condensed" panose="00000506000000000000" pitchFamily="2" charset="0"/>
              </a:rPr>
              <a:t>mobilité</a:t>
            </a:r>
          </a:p>
          <a:p>
            <a:pPr lvl="0"/>
            <a:endParaRPr lang="fr-FR" sz="700" dirty="0" smtClean="0">
              <a:latin typeface="Barlow Condensed" panose="00000506000000000000" pitchFamily="2" charset="0"/>
            </a:endParaRPr>
          </a:p>
        </p:txBody>
      </p:sp>
      <p:sp>
        <p:nvSpPr>
          <p:cNvPr id="14" name="Croix 13"/>
          <p:cNvSpPr/>
          <p:nvPr/>
        </p:nvSpPr>
        <p:spPr>
          <a:xfrm>
            <a:off x="646686" y="1729810"/>
            <a:ext cx="342431" cy="318679"/>
          </a:xfrm>
          <a:prstGeom prst="plus">
            <a:avLst>
              <a:gd name="adj" fmla="val 32810"/>
            </a:avLst>
          </a:prstGeom>
          <a:solidFill>
            <a:srgbClr val="D01050"/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14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 smtClean="0"/>
              <a:t>Prime Pouvoir d’Achat Exceptionnelle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5" y="1221012"/>
            <a:ext cx="3911459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Rémunération brute prise en compte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8210" y="4320806"/>
            <a:ext cx="10912041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700" i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recruté.e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à compter du 15 août 2022 ayant perçu 21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000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€ brut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             Durée d’emploi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= 11 mois (août = 1 mois) -&gt; </a:t>
            </a:r>
            <a:r>
              <a:rPr lang="fr-FR" sz="1700" b="1" dirty="0" smtClean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Rémunération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annuelle de référence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000/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mois X 12 mois = 22 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910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euros</a:t>
            </a:r>
            <a:r>
              <a:rPr lang="fr-FR" sz="1700" dirty="0">
                <a:highlight>
                  <a:srgbClr val="FFFF00"/>
                </a:highlight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6804" y="5093576"/>
            <a:ext cx="10494303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ayant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fait l’objet de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retenues sur rémunération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placé.e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congé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maladie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prise en compte de la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rémunération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effectivement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versée au titre de la période de référence.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 retenues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(ex : jour de carence, service non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fait) ou demi-traitement,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pas de reconstitution pour correspondre à plein traitement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4" y="3728940"/>
            <a:ext cx="104943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01050"/>
              </a:buClr>
            </a:pP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Agent.e.s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arrivé.e.s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 cours de mois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(par exemple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15 du mois), le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mois entier est comptabilisé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dans la période de référence, quel que soit le nombre de jours de présence effectifs sur ce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mois.</a:t>
            </a:r>
            <a:endParaRPr lang="fr-FR" sz="1700" dirty="0">
              <a:latin typeface="Barlow Condensed" panose="00000506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50350" y="2086719"/>
            <a:ext cx="11171149" cy="1642492"/>
            <a:chOff x="153186" y="1778635"/>
            <a:chExt cx="11171149" cy="1642492"/>
          </a:xfrm>
        </p:grpSpPr>
        <p:sp>
          <p:nvSpPr>
            <p:cNvPr id="4" name="Rectangle 3"/>
            <p:cNvSpPr/>
            <p:nvPr/>
          </p:nvSpPr>
          <p:spPr>
            <a:xfrm>
              <a:off x="153186" y="1778635"/>
              <a:ext cx="11171149" cy="652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buClr>
                  <a:srgbClr val="D01050"/>
                </a:buClr>
                <a:buFont typeface="Wingdings" panose="05000000000000000000" pitchFamily="2" charset="2"/>
                <a:buChar char="G"/>
              </a:pPr>
              <a:r>
                <a:rPr lang="fr-FR" sz="1700" b="1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Agent.e.s</a:t>
              </a:r>
              <a:r>
                <a:rPr lang="fr-FR" sz="1700" b="1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700" b="1" dirty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non </a:t>
              </a:r>
              <a:r>
                <a:rPr lang="fr-FR" sz="1700" b="1" dirty="0" err="1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rémunéré.e.s</a:t>
              </a:r>
              <a:r>
                <a:rPr lang="fr-FR" sz="1700" b="1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700" b="1" dirty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sur une partie de la période de référence 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-&gt;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la collectivité ou l’établissement public qui rémunère l’</a:t>
              </a:r>
              <a:r>
                <a:rPr lang="fr-FR" sz="1700" dirty="0" err="1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agent.e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700" dirty="0" err="1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concerné.e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au 30 juin 2023 calcule la rémunération brute de référence annuelle </a:t>
              </a:r>
              <a:r>
                <a:rPr lang="fr-FR" sz="1700" b="1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ramenée sur 12 mois</a:t>
              </a:r>
              <a:r>
                <a:rPr lang="fr-FR" sz="1700" dirty="0" smtClean="0">
                  <a:latin typeface="Barlow Condensed" panose="00000506000000000000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310832" y="2396098"/>
              <a:ext cx="5247249" cy="1025029"/>
              <a:chOff x="3310832" y="2206553"/>
              <a:chExt cx="5247249" cy="1025029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3310832" y="2206553"/>
                <a:ext cx="5247249" cy="1014553"/>
                <a:chOff x="3030583" y="2256409"/>
                <a:chExt cx="5029200" cy="1014553"/>
              </a:xfrm>
            </p:grpSpPr>
            <p:sp>
              <p:nvSpPr>
                <p:cNvPr id="8" name="Rectangle à coins arrondis 7"/>
                <p:cNvSpPr/>
                <p:nvPr/>
              </p:nvSpPr>
              <p:spPr>
                <a:xfrm>
                  <a:off x="3030583" y="2256409"/>
                  <a:ext cx="5029200" cy="1014553"/>
                </a:xfrm>
                <a:prstGeom prst="roundRect">
                  <a:avLst/>
                </a:prstGeom>
                <a:solidFill>
                  <a:srgbClr val="D01050"/>
                </a:solidFill>
                <a:ln>
                  <a:solidFill>
                    <a:srgbClr val="D01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ctr">
                    <a:buFont typeface="Wingdings" panose="05000000000000000000" pitchFamily="2" charset="2"/>
                    <a:buChar char="G"/>
                  </a:pPr>
                  <a:endParaRPr lang="fr-FR" b="1">
                    <a:latin typeface="Barlow Condensed" panose="00000506000000000000" pitchFamily="2" charset="0"/>
                  </a:endParaRPr>
                </a:p>
              </p:txBody>
            </p:sp>
            <p:grpSp>
              <p:nvGrpSpPr>
                <p:cNvPr id="6" name="Groupe 5"/>
                <p:cNvGrpSpPr/>
                <p:nvPr/>
              </p:nvGrpSpPr>
              <p:grpSpPr>
                <a:xfrm>
                  <a:off x="3570003" y="2329650"/>
                  <a:ext cx="4150147" cy="652730"/>
                  <a:chOff x="674685" y="3736575"/>
                  <a:chExt cx="4048251" cy="652730"/>
                </a:xfrm>
              </p:grpSpPr>
              <p:grpSp>
                <p:nvGrpSpPr>
                  <p:cNvPr id="22" name="Groupe 21"/>
                  <p:cNvGrpSpPr/>
                  <p:nvPr/>
                </p:nvGrpSpPr>
                <p:grpSpPr>
                  <a:xfrm>
                    <a:off x="827683" y="3736575"/>
                    <a:ext cx="3176572" cy="652730"/>
                    <a:chOff x="549519" y="2915400"/>
                    <a:chExt cx="3176572" cy="652730"/>
                  </a:xfrm>
                </p:grpSpPr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685184" y="3214187"/>
                      <a:ext cx="3040907" cy="35394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fr-FR" sz="1700" b="1" dirty="0" smtClean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lang="fr-FR" sz="1700" b="1" dirty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mois rémunérés </a:t>
                      </a: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549519" y="2915400"/>
                      <a:ext cx="3166986" cy="34592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FR" sz="1700" b="1" dirty="0" smtClean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émunération </a:t>
                      </a:r>
                      <a:r>
                        <a:rPr lang="fr-FR" sz="1700" b="1" dirty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brute perçue par </a:t>
                      </a:r>
                      <a:r>
                        <a:rPr lang="fr-FR" sz="1700" b="1" dirty="0" smtClean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FR" sz="1700" b="1" dirty="0" err="1" smtClean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agent.e</a:t>
                      </a:r>
                      <a:endParaRPr lang="fr-FR" sz="1700" b="1" dirty="0">
                        <a:latin typeface="Barlow Condensed" panose="00000506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8" name="Groupe 27"/>
                  <p:cNvGrpSpPr/>
                  <p:nvPr/>
                </p:nvGrpSpPr>
                <p:grpSpPr>
                  <a:xfrm>
                    <a:off x="674685" y="3896087"/>
                    <a:ext cx="4048251" cy="374081"/>
                    <a:chOff x="645353" y="3188698"/>
                    <a:chExt cx="4048251" cy="374081"/>
                  </a:xfrm>
                </p:grpSpPr>
                <p:cxnSp>
                  <p:nvCxnSpPr>
                    <p:cNvPr id="18" name="Connecteur droit 17"/>
                    <p:cNvCxnSpPr/>
                    <p:nvPr/>
                  </p:nvCxnSpPr>
                  <p:spPr>
                    <a:xfrm>
                      <a:off x="645353" y="3359681"/>
                      <a:ext cx="332957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329234" y="3208836"/>
                      <a:ext cx="364370" cy="35394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fr-FR" sz="1700" b="1" dirty="0" smtClean="0"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700" b="1" dirty="0">
                        <a:latin typeface="Barlow Condensed" panose="00000506000000000000" pitchFamily="2" charset="0"/>
                      </a:endParaRP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070134" y="3188698"/>
                      <a:ext cx="31801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rgbClr val="EF9205"/>
                          </a:solidFill>
                          <a:latin typeface="Barlow Condensed" panose="00000506000000000000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</a:t>
                      </a:r>
                      <a:endParaRPr lang="fr-FR" b="1" dirty="0">
                        <a:latin typeface="Barlow Condensed" panose="00000506000000000000" pitchFamily="2" charset="0"/>
                      </a:endParaRPr>
                    </a:p>
                  </p:txBody>
                </p:sp>
              </p:grp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4036668" y="2862250"/>
                <a:ext cx="3433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dirty="0">
                    <a:latin typeface="Barlow Condensed" panose="00000506000000000000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période du 01 juillet 2022 au 30 juin 2023 </a:t>
                </a:r>
                <a:endParaRPr lang="fr-FR" dirty="0">
                  <a:latin typeface="Barlow Condensed" panose="00000506000000000000" pitchFamily="2" charset="0"/>
                </a:endParaRPr>
              </a:p>
            </p:txBody>
          </p:sp>
        </p:grpSp>
      </p:grpSp>
      <p:sp>
        <p:nvSpPr>
          <p:cNvPr id="23" name="ZoneTexte 22"/>
          <p:cNvSpPr txBox="1"/>
          <p:nvPr/>
        </p:nvSpPr>
        <p:spPr>
          <a:xfrm>
            <a:off x="351264" y="1666045"/>
            <a:ext cx="112382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01050"/>
              </a:buClr>
              <a:buFont typeface="Wingdings" panose="05000000000000000000" pitchFamily="2" charset="2"/>
              <a:buChar char="G"/>
            </a:pPr>
            <a:r>
              <a:rPr lang="fr-FR" sz="1700" b="1" dirty="0" err="1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Agent.e.s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à temps non complet/temps partiel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 la rémunération </a:t>
            </a:r>
            <a:r>
              <a:rPr lang="fr-FR" sz="1700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brute de </a:t>
            </a:r>
            <a:r>
              <a:rPr lang="fr-FR" sz="1700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référence </a:t>
            </a:r>
            <a:r>
              <a:rPr lang="fr-FR" sz="1700" b="1" dirty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n’est pas reconstituée sur la base d’un temps </a:t>
            </a:r>
            <a:r>
              <a:rPr lang="fr-FR" sz="1700" b="1" dirty="0" smtClean="0">
                <a:latin typeface="Barlow Condensed" panose="00000506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complet.</a:t>
            </a:r>
            <a:endParaRPr lang="fr-FR" sz="1700" b="1" dirty="0">
              <a:latin typeface="Barlow Condensed" panose="00000506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391500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 smtClean="0"/>
              <a:t>Prime Pouvoir d’Achat Exceptionnelle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562854" y="100455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686" y="1221012"/>
            <a:ext cx="2930904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 smtClean="0">
                <a:solidFill>
                  <a:srgbClr val="BE2352"/>
                </a:solidFill>
                <a:latin typeface="Barlow Condensed" panose="00000506000000000000" pitchFamily="2" charset="0"/>
              </a:rPr>
              <a:t>Ancienneté requise</a:t>
            </a:r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15837" y="3294745"/>
            <a:ext cx="10002215" cy="2792546"/>
            <a:chOff x="548794" y="2558006"/>
            <a:chExt cx="11309636" cy="2023411"/>
          </a:xfrm>
        </p:grpSpPr>
        <p:sp>
          <p:nvSpPr>
            <p:cNvPr id="6" name="Rectangle 5"/>
            <p:cNvSpPr/>
            <p:nvPr/>
          </p:nvSpPr>
          <p:spPr>
            <a:xfrm>
              <a:off x="670411" y="3356985"/>
              <a:ext cx="10512160" cy="53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D01050"/>
                </a:buClr>
                <a:buFont typeface="Wingdings" panose="05000000000000000000" pitchFamily="2" charset="2"/>
                <a:buChar char="§"/>
              </a:pP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un.e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agent.e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ayant intégré la fonction publique le </a:t>
              </a:r>
              <a:r>
                <a:rPr lang="fr-FR" sz="1700" b="1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16 décembre 2022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, qui a occupé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un premier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emploi du 16 décembre 2022 au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30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mars 2023 puis un second emploi du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01 mai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2023 au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01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juillet 2023, est éligible à la prime de pouvoir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d’achat,</a:t>
              </a:r>
              <a:endParaRPr lang="fr-FR" sz="1700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411" y="2878973"/>
              <a:ext cx="11066722" cy="53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D01050"/>
                </a:buClr>
                <a:buFont typeface="Wingdings" panose="05000000000000000000" pitchFamily="2" charset="2"/>
                <a:buChar char="§"/>
              </a:pP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un.e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agent.e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ayant intégré la fonction publique le </a:t>
              </a:r>
              <a:r>
                <a:rPr lang="fr-FR" sz="1700" b="1" dirty="0">
                  <a:solidFill>
                    <a:srgbClr val="4C4C4C"/>
                  </a:solidFill>
                  <a:latin typeface="Barlow Condensed" panose="00000506000000000000" pitchFamily="2" charset="0"/>
                </a:rPr>
                <a:t>2 février 2023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et toujours en poste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au 30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juin 2023 n’est pas éligible à la prime de pouvoir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d’achat,</a:t>
              </a:r>
              <a:endParaRPr lang="fr-FR" sz="1700" dirty="0">
                <a:solidFill>
                  <a:prstClr val="black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794" y="2558006"/>
              <a:ext cx="1158573" cy="305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fr-FR" sz="1700" i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Exemples :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9809" y="3824304"/>
              <a:ext cx="11188621" cy="757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D01050"/>
                </a:buClr>
                <a:buFont typeface="Wingdings" panose="05000000000000000000" pitchFamily="2" charset="2"/>
                <a:buChar char="§"/>
              </a:pP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un.e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agent.e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ayant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été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nommé.e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dans une collectivité A au </a:t>
              </a:r>
              <a:r>
                <a:rPr lang="fr-FR" sz="1700" b="1" dirty="0" smtClean="0">
                  <a:solidFill>
                    <a:srgbClr val="4C4C4C"/>
                  </a:solidFill>
                  <a:latin typeface="Barlow Condensed" panose="00000506000000000000" pitchFamily="2" charset="0"/>
                </a:rPr>
                <a:t>15 novembre 2022 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et cumulant un autre emploi public dans une collectivité B depuis le 01 mars 2023 (toujours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employé.e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et </a:t>
              </a:r>
              <a:r>
                <a:rPr lang="fr-FR" sz="1700" dirty="0" err="1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rémunéré.e</a:t>
              </a:r>
              <a:r>
                <a:rPr lang="fr-FR" sz="1700" dirty="0" smtClean="0">
                  <a:solidFill>
                    <a:prstClr val="black"/>
                  </a:solidFill>
                  <a:latin typeface="Barlow Condensed" panose="00000506000000000000" pitchFamily="2" charset="0"/>
                </a:rPr>
                <a:t> au 30 juin 2023) est </a:t>
              </a:r>
              <a:r>
                <a:rPr lang="fr-FR" sz="1700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éligible à la prime de pouvoir d’achat.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46" y="3814449"/>
            <a:ext cx="1504523" cy="1485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686" y="2615820"/>
            <a:ext cx="10716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Condition d’emploi avant le </a:t>
            </a:r>
            <a:r>
              <a:rPr lang="fr-FR" sz="1700" b="1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01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janvier 2023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-&gt;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prend en compte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le recrutement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auprès </a:t>
            </a: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d’un ou plusieurs employeurs publics :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si elle est remplie auprès d’un employeur public, elle l’est également auprès des autres employeurs publics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.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498161" y="1725302"/>
            <a:ext cx="9144001" cy="769441"/>
            <a:chOff x="1785895" y="1605440"/>
            <a:chExt cx="8724881" cy="769441"/>
          </a:xfrm>
        </p:grpSpPr>
        <p:sp>
          <p:nvSpPr>
            <p:cNvPr id="14" name="Rectangle 13"/>
            <p:cNvSpPr/>
            <p:nvPr/>
          </p:nvSpPr>
          <p:spPr>
            <a:xfrm>
              <a:off x="5829273" y="1605440"/>
              <a:ext cx="54373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4400" b="1" dirty="0">
                  <a:latin typeface="Barlow Condensed" panose="00000506000000000000" pitchFamily="2" charset="0"/>
                </a:rPr>
                <a:t>+</a:t>
              </a:r>
              <a:r>
                <a:rPr lang="fr-FR" sz="4400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endParaRPr lang="fr-FR" sz="4400" dirty="0"/>
            </a:p>
          </p:txBody>
        </p:sp>
        <p:sp>
          <p:nvSpPr>
            <p:cNvPr id="18" name="Pentagone 17"/>
            <p:cNvSpPr/>
            <p:nvPr/>
          </p:nvSpPr>
          <p:spPr>
            <a:xfrm>
              <a:off x="1785895" y="1665723"/>
              <a:ext cx="3772227" cy="687584"/>
            </a:xfrm>
            <a:prstGeom prst="homePlate">
              <a:avLst/>
            </a:prstGeom>
            <a:solidFill>
              <a:srgbClr val="EF9205"/>
            </a:solidFill>
            <a:ln>
              <a:solidFill>
                <a:srgbClr val="EF920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Pentagone 19"/>
            <p:cNvSpPr/>
            <p:nvPr/>
          </p:nvSpPr>
          <p:spPr>
            <a:xfrm flipH="1">
              <a:off x="6473736" y="1653074"/>
              <a:ext cx="4037040" cy="694744"/>
            </a:xfrm>
            <a:prstGeom prst="homePlate">
              <a:avLst/>
            </a:prstGeom>
            <a:solidFill>
              <a:srgbClr val="D01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98258" y="1674217"/>
              <a:ext cx="3404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Etre </a:t>
              </a:r>
              <a:r>
                <a:rPr lang="fr-FR" b="1" dirty="0" err="1">
                  <a:solidFill>
                    <a:prstClr val="black"/>
                  </a:solidFill>
                  <a:latin typeface="Barlow Condensed" panose="00000506000000000000" pitchFamily="2" charset="0"/>
                </a:rPr>
                <a:t>employé.e.s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et </a:t>
              </a:r>
              <a:r>
                <a:rPr lang="fr-FR" b="1" dirty="0" err="1">
                  <a:solidFill>
                    <a:prstClr val="black"/>
                  </a:solidFill>
                  <a:latin typeface="Barlow Condensed" panose="00000506000000000000" pitchFamily="2" charset="0"/>
                </a:rPr>
                <a:t>rémunéré.e.s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par un employeur public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au 30 juin 2023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7174" y="1666996"/>
              <a:ext cx="29973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Avoir été </a:t>
              </a:r>
              <a:r>
                <a:rPr lang="fr-FR" dirty="0" err="1">
                  <a:solidFill>
                    <a:prstClr val="black"/>
                  </a:solidFill>
                  <a:latin typeface="Barlow Condensed" panose="00000506000000000000" pitchFamily="2" charset="0"/>
                </a:rPr>
                <a:t>nommé.e.s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ou </a:t>
              </a:r>
              <a:r>
                <a:rPr lang="fr-FR" dirty="0" err="1">
                  <a:solidFill>
                    <a:prstClr val="black"/>
                  </a:solidFill>
                  <a:latin typeface="Barlow Condensed" panose="00000506000000000000" pitchFamily="2" charset="0"/>
                </a:rPr>
                <a:t>recruté.e.s</a:t>
              </a:r>
              <a:r>
                <a:rPr lang="fr-FR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 </a:t>
              </a:r>
              <a:r>
                <a:rPr lang="fr-FR" b="1" dirty="0">
                  <a:solidFill>
                    <a:prstClr val="black"/>
                  </a:solidFill>
                  <a:latin typeface="Barlow Condensed" panose="00000506000000000000" pitchFamily="2" charset="0"/>
                </a:rPr>
                <a:t>avant le 01 janvier 2023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3590</TotalTime>
  <Words>2876</Words>
  <Application>Microsoft Office PowerPoint</Application>
  <PresentationFormat>Grand écran</PresentationFormat>
  <Paragraphs>212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Bahnschrift Condensed</vt:lpstr>
      <vt:lpstr>Barlow Condensed</vt:lpstr>
      <vt:lpstr>Barlow Condensed Medium</vt:lpstr>
      <vt:lpstr>Barlow Semi Condensed Medium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VIOLTAT</dc:creator>
  <cp:lastModifiedBy>Benoit CHAPUT</cp:lastModifiedBy>
  <cp:revision>317</cp:revision>
  <cp:lastPrinted>2023-10-03T14:09:09Z</cp:lastPrinted>
  <dcterms:created xsi:type="dcterms:W3CDTF">2023-09-22T13:18:54Z</dcterms:created>
  <dcterms:modified xsi:type="dcterms:W3CDTF">2023-12-21T13:12:01Z</dcterms:modified>
</cp:coreProperties>
</file>