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59" r:id="rId4"/>
    <p:sldId id="261" r:id="rId5"/>
    <p:sldId id="262" r:id="rId6"/>
    <p:sldId id="267" r:id="rId7"/>
    <p:sldId id="263" r:id="rId8"/>
    <p:sldId id="270" r:id="rId9"/>
    <p:sldId id="269" r:id="rId1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C3C413B-3A8E-4EC9-A69C-4EF1F0CA6829}">
          <p14:sldIdLst>
            <p14:sldId id="268"/>
            <p14:sldId id="257"/>
            <p14:sldId id="259"/>
            <p14:sldId id="261"/>
            <p14:sldId id="262"/>
            <p14:sldId id="267"/>
            <p14:sldId id="263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e VIOLTAT" initials="AV" lastIdx="1" clrIdx="0">
    <p:extLst>
      <p:ext uri="{19B8F6BF-5375-455C-9EA6-DF929625EA0E}">
        <p15:presenceInfo xmlns:p15="http://schemas.microsoft.com/office/powerpoint/2012/main" userId="Aude VIOLT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EF9205"/>
    <a:srgbClr val="D0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4T09:30:46.91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5418-8650-4DF0-A685-26E56964D5CB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5861-E008-4F63-BD36-BA13D9C3AE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BBE68-B11F-437E-8DF6-3C54E1072C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BBE68-B11F-437E-8DF6-3C54E1072C3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4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7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6" y="457201"/>
            <a:ext cx="5557836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6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1" y="2322515"/>
            <a:ext cx="4436732" cy="1395735"/>
          </a:xfrm>
        </p:spPr>
        <p:txBody>
          <a:bodyPr>
            <a:normAutofit/>
          </a:bodyPr>
          <a:lstStyle>
            <a:lvl1pPr marL="0" indent="0">
              <a:buNone/>
              <a:defRPr sz="1801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244DFCD0-5271-5C4A-8A8B-529367F7B4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766" y="2322513"/>
            <a:ext cx="6245225" cy="358616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D60F0-382B-E145-8E43-C8AF4ABBF44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>
              <a:solidFill>
                <a:srgbClr val="BD2C54"/>
              </a:solidFill>
            </a:endParaRPr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8D59B8-1533-3845-8EFB-D08909FB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2" y="6383526"/>
            <a:ext cx="973668" cy="319638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BD03DE-2625-8A46-9FFA-C4EC1DB1D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7" y="3802386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1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</p:spTree>
    <p:extLst>
      <p:ext uri="{BB962C8B-B14F-4D97-AF65-F5344CB8AC3E}">
        <p14:creationId xmlns:p14="http://schemas.microsoft.com/office/powerpoint/2010/main" val="115037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226542-7EF4-6E43-AED0-6BEFDA4D9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7610" y="616432"/>
            <a:ext cx="2476779" cy="8130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E07921-E8D3-F449-B365-79086F185E7C}"/>
              </a:ext>
            </a:extLst>
          </p:cNvPr>
          <p:cNvSpPr/>
          <p:nvPr userDrawn="1"/>
        </p:nvSpPr>
        <p:spPr>
          <a:xfrm>
            <a:off x="0" y="6228691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28A79C7-6E3C-2449-ADEA-84AD333BE789}"/>
              </a:ext>
            </a:extLst>
          </p:cNvPr>
          <p:cNvSpPr txBox="1">
            <a:spLocks/>
          </p:cNvSpPr>
          <p:nvPr userDrawn="1"/>
        </p:nvSpPr>
        <p:spPr>
          <a:xfrm>
            <a:off x="1524000" y="6307117"/>
            <a:ext cx="9144000" cy="373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b="1" i="0" dirty="0">
                <a:solidFill>
                  <a:schemeClr val="bg1"/>
                </a:solidFill>
                <a:latin typeface="Barlow Semi Condensed Medium" pitchFamily="2" charset="77"/>
              </a:rPr>
              <a:t>Le Centre de Gestion</a:t>
            </a:r>
            <a:r>
              <a:rPr lang="fr-FR" sz="1400" b="0" i="0" dirty="0">
                <a:solidFill>
                  <a:schemeClr val="bg1"/>
                </a:solidFill>
                <a:latin typeface="Barlow Semi Condensed Medium" pitchFamily="2" charset="77"/>
              </a:rPr>
              <a:t>, </a:t>
            </a:r>
            <a:r>
              <a:rPr lang="fr-FR" sz="1400" b="0" i="1" dirty="0">
                <a:solidFill>
                  <a:schemeClr val="bg1"/>
                </a:solidFill>
                <a:latin typeface="Barlow Semi Condensed Medium" pitchFamily="2" charset="77"/>
              </a:rPr>
              <a:t>un appui au quotidien pour la gestion des ressources humaines</a:t>
            </a:r>
          </a:p>
        </p:txBody>
      </p:sp>
      <p:pic>
        <p:nvPicPr>
          <p:cNvPr id="12" name="Image 11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4B64BC01-FB3C-404A-8AFF-F33A3FFD0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982" y="6068156"/>
            <a:ext cx="338001" cy="33800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chemeClr val="bg2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119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B7162C-7C59-F248-BED8-E6627ACBD610}"/>
              </a:ext>
            </a:extLst>
          </p:cNvPr>
          <p:cNvSpPr/>
          <p:nvPr userDrawn="1"/>
        </p:nvSpPr>
        <p:spPr>
          <a:xfrm>
            <a:off x="0" y="4680488"/>
            <a:ext cx="8198603" cy="2177512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BE235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94C15-2A30-7B48-B48B-6032F07B500D}"/>
              </a:ext>
            </a:extLst>
          </p:cNvPr>
          <p:cNvSpPr/>
          <p:nvPr userDrawn="1"/>
        </p:nvSpPr>
        <p:spPr>
          <a:xfrm>
            <a:off x="8198602" y="0"/>
            <a:ext cx="39933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E2352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957CD-191D-1347-A430-3D75ABD14532}"/>
              </a:ext>
            </a:extLst>
          </p:cNvPr>
          <p:cNvSpPr txBox="1"/>
          <p:nvPr userDrawn="1"/>
        </p:nvSpPr>
        <p:spPr>
          <a:xfrm>
            <a:off x="1356103" y="2177512"/>
            <a:ext cx="544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Merci pour votre attention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6CEB76D-230F-BD4C-BDFB-9BF222E67BCC}"/>
              </a:ext>
            </a:extLst>
          </p:cNvPr>
          <p:cNvSpPr txBox="1">
            <a:spLocks/>
          </p:cNvSpPr>
          <p:nvPr userDrawn="1"/>
        </p:nvSpPr>
        <p:spPr>
          <a:xfrm>
            <a:off x="591283" y="5287463"/>
            <a:ext cx="4745065" cy="681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Ensemble, soutenons les métiers</a:t>
            </a:r>
          </a:p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Publics territoriaux !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5E062C-AA77-5846-ABBA-3F4C04E64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6281" y="5062509"/>
            <a:ext cx="2990802" cy="981829"/>
          </a:xfrm>
          <a:prstGeom prst="rect">
            <a:avLst/>
          </a:prstGeom>
        </p:spPr>
      </p:pic>
      <p:pic>
        <p:nvPicPr>
          <p:cNvPr id="34" name="Image 33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1E77E363-BF83-D94F-A6D5-30136D049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0678" y="4302523"/>
            <a:ext cx="815890" cy="815890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22263054-67DE-2B4C-9501-CC6BE2991BCD}"/>
              </a:ext>
            </a:extLst>
          </p:cNvPr>
          <p:cNvSpPr txBox="1">
            <a:spLocks/>
          </p:cNvSpPr>
          <p:nvPr userDrawn="1"/>
        </p:nvSpPr>
        <p:spPr>
          <a:xfrm>
            <a:off x="8960602" y="1532481"/>
            <a:ext cx="2900767" cy="3148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7 rue Condorcet CS 70007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63 063 Clermont-Ferrand Cedex 1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04 73 28 59 80  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accueil@cdg63.fr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cdg63.fr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endParaRPr lang="fr-FR" sz="16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rlow Condensed Medium" pitchFamily="2" charset="77"/>
              <a:ea typeface="+mj-ea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Ouverture au public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du lundi au vendredi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de 8h30 à 12h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et de 13h30 à 16h30.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5DE8175-0302-B34A-8636-5A82F9D57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114" y="2804585"/>
            <a:ext cx="206380" cy="2063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5BFBF4F-FDFB-6C45-BC78-54BF913429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04742" y="1766163"/>
            <a:ext cx="159124" cy="1591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2AC3916-35E9-D04B-A387-95E149B9CA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4401" y="2254163"/>
            <a:ext cx="239806" cy="23980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FA9E47E-661F-F34F-BC08-CF42926106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401" y="2523771"/>
            <a:ext cx="251012" cy="2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3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93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4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2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8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8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9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601-4A21-4E11-B23A-7081002657A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8955-D673-4F6D-BA86-6C5754633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id/JORFTEXT000029918006?init=true&amp;page=1&amp;query=2014-1526&amp;searchField=ALL&amp;tab_selection=a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legifrance.gouv.fr/loda/id/JORFTEXT000000871608?init=true&amp;page=1&amp;query=88-145&amp;searchField=ALL&amp;tab_selection=al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53731B-5DED-6B4D-A2E5-660FEBA46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16990" y="3075111"/>
            <a:ext cx="6443663" cy="754380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D01050"/>
                </a:solidFill>
              </a:rPr>
              <a:t>ENTRETIEN PROFESSIONNEL ANNUEL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2173229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33" y="3612209"/>
            <a:ext cx="298731" cy="292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763" y="3612213"/>
            <a:ext cx="10380434" cy="255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Prérequis</a:t>
            </a:r>
          </a:p>
          <a:p>
            <a:endParaRPr lang="fr-FR" sz="16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  <a:p>
            <a:r>
              <a:rPr lang="fr-FR" sz="1801" dirty="0">
                <a:latin typeface="Barlow Condensed" panose="00000506000000000000" pitchFamily="2" charset="0"/>
              </a:rPr>
              <a:t>Disposer d’un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organigramme</a:t>
            </a:r>
            <a:r>
              <a:rPr lang="fr-FR" sz="1801" dirty="0">
                <a:latin typeface="Barlow Condensed" panose="00000506000000000000" pitchFamily="2" charset="0"/>
              </a:rPr>
              <a:t> afin d’identifier le SHD (</a:t>
            </a:r>
            <a:r>
              <a:rPr lang="fr-FR" sz="1801" dirty="0" err="1">
                <a:latin typeface="Barlow Condensed" panose="00000506000000000000" pitchFamily="2" charset="0"/>
              </a:rPr>
              <a:t>cf</a:t>
            </a:r>
            <a:r>
              <a:rPr lang="fr-FR" sz="1801" dirty="0">
                <a:latin typeface="Barlow Condensed" panose="00000506000000000000" pitchFamily="2" charset="0"/>
              </a:rPr>
              <a:t> modèle) </a:t>
            </a:r>
          </a:p>
          <a:p>
            <a:pPr lvl="0"/>
            <a:r>
              <a:rPr lang="fr-FR" sz="1801" dirty="0">
                <a:latin typeface="Barlow Condensed" panose="00000506000000000000" pitchFamily="2" charset="0"/>
              </a:rPr>
              <a:t>Etablir une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fiche de poste </a:t>
            </a:r>
            <a:r>
              <a:rPr lang="fr-FR" sz="1801" dirty="0">
                <a:latin typeface="Barlow Condensed" panose="00000506000000000000" pitchFamily="2" charset="0"/>
              </a:rPr>
              <a:t>pour chaque </a:t>
            </a:r>
            <a:r>
              <a:rPr lang="fr-FR" sz="180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(</a:t>
            </a:r>
            <a:r>
              <a:rPr lang="fr-FR" sz="1801" dirty="0" err="1">
                <a:latin typeface="Barlow Condensed" panose="00000506000000000000" pitchFamily="2" charset="0"/>
              </a:rPr>
              <a:t>cf</a:t>
            </a:r>
            <a:r>
              <a:rPr lang="fr-FR" sz="1801" dirty="0">
                <a:latin typeface="Barlow Condensed" panose="00000506000000000000" pitchFamily="2" charset="0"/>
              </a:rPr>
              <a:t> modèle) </a:t>
            </a:r>
          </a:p>
          <a:p>
            <a:r>
              <a:rPr lang="fr-FR" sz="1801" dirty="0">
                <a:latin typeface="Barlow Condensed" panose="00000506000000000000" pitchFamily="2" charset="0"/>
              </a:rPr>
              <a:t>Définir des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critères d’évaluation de la valeur professionnelle </a:t>
            </a:r>
            <a:r>
              <a:rPr lang="fr-FR" sz="1801" dirty="0">
                <a:latin typeface="Barlow Condensed" panose="00000506000000000000" pitchFamily="2" charset="0"/>
              </a:rPr>
              <a:t>après consultation du Comité social territorial (</a:t>
            </a:r>
            <a:r>
              <a:rPr lang="fr-FR" sz="1801" dirty="0" err="1">
                <a:latin typeface="Barlow Condensed" panose="00000506000000000000" pitchFamily="2" charset="0"/>
              </a:rPr>
              <a:t>cf</a:t>
            </a:r>
            <a:r>
              <a:rPr lang="fr-FR" sz="1801" dirty="0">
                <a:latin typeface="Barlow Condensed" panose="00000506000000000000" pitchFamily="2" charset="0"/>
              </a:rPr>
              <a:t> exemples) </a:t>
            </a:r>
          </a:p>
          <a:p>
            <a:pPr lvl="0"/>
            <a:r>
              <a:rPr lang="fr-FR" sz="1801" dirty="0">
                <a:latin typeface="Barlow Condensed" panose="00000506000000000000" pitchFamily="2" charset="0"/>
              </a:rPr>
              <a:t>Disposer d’une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fiche d’entretien </a:t>
            </a:r>
            <a:r>
              <a:rPr lang="fr-FR" sz="1801" dirty="0">
                <a:latin typeface="Barlow Condensed" panose="00000506000000000000" pitchFamily="2" charset="0"/>
              </a:rPr>
              <a:t>(servant de base au compte rendu d’entretien professionnel - CREP) jointe à la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convocation </a:t>
            </a:r>
            <a:r>
              <a:rPr lang="fr-FR" sz="1801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avec</a:t>
            </a:r>
            <a:r>
              <a:rPr lang="fr-FR" sz="1801" dirty="0">
                <a:solidFill>
                  <a:srgbClr val="4C4C4C"/>
                </a:solidFill>
                <a:latin typeface="Barlow Condensed" panose="00000506000000000000" pitchFamily="2" charset="0"/>
              </a:rPr>
              <a:t> </a:t>
            </a:r>
            <a:r>
              <a:rPr lang="fr-FR" sz="1801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la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fiche de poste</a:t>
            </a:r>
            <a:r>
              <a:rPr lang="fr-FR" sz="1801" dirty="0">
                <a:latin typeface="Barlow Condensed" panose="00000506000000000000" pitchFamily="2" charset="0"/>
              </a:rPr>
              <a:t>, (</a:t>
            </a:r>
            <a:r>
              <a:rPr lang="fr-FR" sz="1801" dirty="0" err="1">
                <a:latin typeface="Barlow Condensed" panose="00000506000000000000" pitchFamily="2" charset="0"/>
              </a:rPr>
              <a:t>cf</a:t>
            </a:r>
            <a:r>
              <a:rPr lang="fr-FR" sz="1801" dirty="0">
                <a:latin typeface="Barlow Condensed" panose="00000506000000000000" pitchFamily="2" charset="0"/>
              </a:rPr>
              <a:t> modèles) </a:t>
            </a:r>
          </a:p>
          <a:p>
            <a:pPr lvl="0"/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Sensibiliser</a:t>
            </a:r>
            <a:r>
              <a:rPr lang="fr-FR" sz="1801" dirty="0">
                <a:latin typeface="Barlow Condensed" panose="00000506000000000000" pitchFamily="2" charset="0"/>
              </a:rPr>
              <a:t> les agents et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préparer</a:t>
            </a:r>
            <a:r>
              <a:rPr lang="fr-FR" sz="1801" dirty="0">
                <a:latin typeface="Barlow Condensed" panose="00000506000000000000" pitchFamily="2" charset="0"/>
              </a:rPr>
              <a:t> les SHD à la conduite de l’entretien professionnel (accompagnement managérial)</a:t>
            </a:r>
          </a:p>
          <a:p>
            <a:endParaRPr lang="fr-FR" sz="1801" dirty="0">
              <a:latin typeface="Barlow Condensed" panose="00000506000000000000" pitchFamily="2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980" y="122709"/>
            <a:ext cx="3069020" cy="21966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7692" y="1221128"/>
            <a:ext cx="10483769" cy="255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Objectifs</a:t>
            </a:r>
          </a:p>
          <a:p>
            <a:endParaRPr lang="fr-FR" sz="1600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  <a:p>
            <a:pPr lvl="0"/>
            <a:r>
              <a:rPr lang="fr-FR" sz="1801" dirty="0">
                <a:latin typeface="Barlow Condensed" panose="00000506000000000000" pitchFamily="2" charset="0"/>
              </a:rPr>
              <a:t>Moment privilégié d’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échange et de dialogue </a:t>
            </a:r>
            <a:r>
              <a:rPr lang="fr-FR" sz="1801" dirty="0">
                <a:latin typeface="Barlow Condensed" panose="00000506000000000000" pitchFamily="2" charset="0"/>
              </a:rPr>
              <a:t>entre </a:t>
            </a:r>
            <a:r>
              <a:rPr lang="fr-FR" sz="1801" dirty="0" smtClean="0">
                <a:latin typeface="Barlow Condensed" panose="00000506000000000000" pitchFamily="2" charset="0"/>
              </a:rPr>
              <a:t>l’</a:t>
            </a:r>
            <a:r>
              <a:rPr lang="fr-FR" sz="180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et </a:t>
            </a:r>
            <a:r>
              <a:rPr lang="fr-FR" sz="1801" dirty="0" smtClean="0">
                <a:latin typeface="Barlow Condensed" panose="00000506000000000000" pitchFamily="2" charset="0"/>
              </a:rPr>
              <a:t>son/sa </a:t>
            </a:r>
            <a:r>
              <a:rPr lang="fr-FR" sz="1801" dirty="0" err="1" smtClean="0">
                <a:latin typeface="Barlow Condensed" panose="00000506000000000000" pitchFamily="2" charset="0"/>
              </a:rPr>
              <a:t>supérieur.e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hiérarchique </a:t>
            </a:r>
            <a:r>
              <a:rPr lang="fr-FR" sz="1801" dirty="0" err="1" smtClean="0">
                <a:latin typeface="Barlow Condensed" panose="00000506000000000000" pitchFamily="2" charset="0"/>
              </a:rPr>
              <a:t>direct.e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(SHD)</a:t>
            </a:r>
          </a:p>
          <a:p>
            <a:pPr lvl="0"/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Bilan</a:t>
            </a:r>
            <a:r>
              <a:rPr lang="fr-FR" sz="1801" dirty="0">
                <a:latin typeface="Barlow Condensed" panose="00000506000000000000" pitchFamily="2" charset="0"/>
              </a:rPr>
              <a:t> de l’année écoulée sur différents aspects</a:t>
            </a:r>
          </a:p>
          <a:p>
            <a:pPr lvl="0"/>
            <a:r>
              <a:rPr lang="fr-FR" sz="1801" dirty="0">
                <a:latin typeface="Barlow Condensed" panose="00000506000000000000" pitchFamily="2" charset="0"/>
              </a:rPr>
              <a:t>Appréciation de la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valeur professionnelle </a:t>
            </a:r>
            <a:r>
              <a:rPr lang="fr-FR" sz="1801" dirty="0">
                <a:latin typeface="Barlow Condensed" panose="00000506000000000000" pitchFamily="2" charset="0"/>
              </a:rPr>
              <a:t>(lien avec le </a:t>
            </a:r>
            <a:r>
              <a:rPr lang="fr-FR" sz="1801" dirty="0" smtClean="0">
                <a:latin typeface="Barlow Condensed" panose="00000506000000000000" pitchFamily="2" charset="0"/>
              </a:rPr>
              <a:t>RI - régime indemnitaire </a:t>
            </a:r>
            <a:r>
              <a:rPr lang="fr-FR" sz="1801" dirty="0">
                <a:latin typeface="Barlow Condensed" panose="00000506000000000000" pitchFamily="2" charset="0"/>
              </a:rPr>
              <a:t>-&gt; CIA </a:t>
            </a:r>
            <a:r>
              <a:rPr lang="fr-FR" sz="1801" dirty="0" smtClean="0">
                <a:latin typeface="Barlow Condensed" panose="00000506000000000000" pitchFamily="2" charset="0"/>
              </a:rPr>
              <a:t>–</a:t>
            </a:r>
            <a:r>
              <a:rPr lang="fr-FR" sz="1801" dirty="0">
                <a:latin typeface="Barlow Condensed" panose="00000506000000000000" pitchFamily="2" charset="0"/>
              </a:rPr>
              <a:t>complément </a:t>
            </a:r>
            <a:r>
              <a:rPr lang="fr-FR" sz="1801" dirty="0" smtClean="0">
                <a:latin typeface="Barlow Condensed" panose="00000506000000000000" pitchFamily="2" charset="0"/>
              </a:rPr>
              <a:t>individuel annuel </a:t>
            </a:r>
            <a:r>
              <a:rPr lang="fr-FR" sz="1801" dirty="0">
                <a:latin typeface="Barlow Condensed" panose="00000506000000000000" pitchFamily="2" charset="0"/>
              </a:rPr>
              <a:t>/ l’avancement et la promotion)</a:t>
            </a:r>
          </a:p>
          <a:p>
            <a:pPr lvl="0"/>
            <a:r>
              <a:rPr lang="fr-FR" sz="1801" dirty="0">
                <a:latin typeface="Barlow Condensed" panose="00000506000000000000" pitchFamily="2" charset="0"/>
              </a:rPr>
              <a:t>Définition des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objectifs </a:t>
            </a:r>
            <a:r>
              <a:rPr lang="fr-FR" sz="1801" dirty="0">
                <a:latin typeface="Barlow Condensed" panose="00000506000000000000" pitchFamily="2" charset="0"/>
              </a:rPr>
              <a:t>pour l’année à suivre et de leurs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moyens</a:t>
            </a:r>
            <a:r>
              <a:rPr lang="fr-FR" sz="1801" dirty="0">
                <a:latin typeface="Barlow Condensed" panose="00000506000000000000" pitchFamily="2" charset="0"/>
              </a:rPr>
              <a:t> de réalisation et détermination des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besoins </a:t>
            </a:r>
            <a:r>
              <a:rPr lang="fr-FR" sz="1801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et</a:t>
            </a:r>
            <a:r>
              <a:rPr lang="fr-FR" sz="1801" dirty="0">
                <a:solidFill>
                  <a:srgbClr val="4C4C4C"/>
                </a:solidFill>
                <a:latin typeface="Barlow Condensed" panose="00000506000000000000" pitchFamily="2" charset="0"/>
              </a:rPr>
              <a:t>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souhaits </a:t>
            </a:r>
            <a:r>
              <a:rPr lang="fr-FR" sz="1801" dirty="0">
                <a:latin typeface="Barlow Condensed" panose="00000506000000000000" pitchFamily="2" charset="0"/>
              </a:rPr>
              <a:t>de </a:t>
            </a:r>
            <a:r>
              <a:rPr lang="fr-FR" sz="1801" dirty="0" smtClean="0">
                <a:latin typeface="Barlow Condensed" panose="00000506000000000000" pitchFamily="2" charset="0"/>
              </a:rPr>
              <a:t>l’</a:t>
            </a:r>
            <a:r>
              <a:rPr lang="fr-FR" sz="180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(formation, évolution professionnelle, etc.)</a:t>
            </a:r>
          </a:p>
          <a:p>
            <a:pPr lvl="0"/>
            <a:endParaRPr lang="fr-FR" sz="1801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1224191"/>
            <a:ext cx="298731" cy="292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686" y="1221012"/>
            <a:ext cx="10462748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Le supérieur hiérarchique direct (SHD)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7666" y="3403055"/>
            <a:ext cx="8400786" cy="3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6" indent="-285756" algn="just">
              <a:lnSpc>
                <a:spcPct val="107000"/>
              </a:lnSpc>
              <a:spcAft>
                <a:spcPts val="800"/>
              </a:spcAft>
              <a:buClr>
                <a:srgbClr val="D01050"/>
              </a:buClr>
              <a:buFont typeface="Wingdings" panose="05000000000000000000" pitchFamily="2" charset="2"/>
              <a:buChar char=""/>
            </a:pPr>
            <a:r>
              <a:rPr lang="fr-FR" sz="1700" dirty="0">
                <a:latin typeface="Barlow Condensed" panose="00000506000000000000" pitchFamily="2" charset="0"/>
              </a:rPr>
              <a:t> Privation d'une garantie lorsque l'entretien n’a pas été </a:t>
            </a:r>
            <a:r>
              <a:rPr lang="fr-FR" sz="1700" b="1" dirty="0">
                <a:latin typeface="Barlow Condensed" panose="00000506000000000000" pitchFamily="2" charset="0"/>
              </a:rPr>
              <a:t>conduit par le SHD et uniquement celui-ci</a:t>
            </a:r>
            <a:r>
              <a:rPr lang="fr-FR" sz="1700" dirty="0">
                <a:latin typeface="Barlow Condensed" panose="00000506000000000000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685" y="2954735"/>
            <a:ext cx="10851632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latin typeface="Barlow Condensed" panose="00000506000000000000" pitchFamily="2" charset="0"/>
              </a:rPr>
              <a:t>Pour les agents en détachement ou mis à disposition : en principe SHD administration d’accueil en lien avec l’administration d’origine.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097" y="2651854"/>
            <a:ext cx="3932487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b="1" dirty="0">
                <a:latin typeface="Barlow Condensed" panose="00000506000000000000" pitchFamily="2" charset="0"/>
              </a:rPr>
              <a:t>Indentification</a:t>
            </a:r>
            <a:r>
              <a:rPr lang="fr-FR" sz="1700" dirty="0">
                <a:latin typeface="Barlow Condensed" panose="00000506000000000000" pitchFamily="2" charset="0"/>
              </a:rPr>
              <a:t> : fiches de poste et organigramme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5" y="3639444"/>
            <a:ext cx="298731" cy="2926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6687" y="3691994"/>
            <a:ext cx="9632432" cy="6568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L’agent</a:t>
            </a:r>
          </a:p>
          <a:p>
            <a:endParaRPr lang="fr-FR" sz="1801" b="1" dirty="0">
              <a:solidFill>
                <a:srgbClr val="BE2352"/>
              </a:solidFill>
              <a:latin typeface="Barlow Condensed" panose="00000506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9189" y="4605972"/>
            <a:ext cx="521768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Contractuels</a:t>
            </a:r>
            <a:r>
              <a:rPr lang="fr-FR" sz="1700" dirty="0">
                <a:latin typeface="Barlow Condensed" panose="00000506000000000000" pitchFamily="2" charset="0"/>
              </a:rPr>
              <a:t> recrutés : 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fr-FR" sz="1700" dirty="0">
                <a:latin typeface="Barlow Condensed" panose="00000506000000000000" pitchFamily="2" charset="0"/>
              </a:rPr>
              <a:t>sur emploi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permanent</a:t>
            </a:r>
            <a:r>
              <a:rPr lang="fr-FR" sz="1700" dirty="0">
                <a:latin typeface="Barlow Condensed" panose="00000506000000000000" pitchFamily="2" charset="0"/>
              </a:rPr>
              <a:t> en CDI ou CDD &gt;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1 an</a:t>
            </a:r>
          </a:p>
          <a:p>
            <a:pPr marL="285756" indent="-285756">
              <a:buFont typeface="Arial" panose="020B0604020202020204" pitchFamily="34" charset="0"/>
              <a:buChar char="•"/>
            </a:pPr>
            <a:r>
              <a:rPr lang="fr-FR" sz="1700" dirty="0">
                <a:latin typeface="Barlow Condensed" panose="00000506000000000000" pitchFamily="2" charset="0"/>
              </a:rPr>
              <a:t>sur emploi non permanent en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contrat de projet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6674" y="4612407"/>
            <a:ext cx="2097049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latin typeface="Barlow Condensed" panose="00000506000000000000" pitchFamily="2" charset="0"/>
              </a:rPr>
              <a:t>Fonctionnaires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titulaires</a:t>
            </a:r>
            <a:r>
              <a:rPr lang="fr-FR" sz="1700" dirty="0">
                <a:latin typeface="Barlow Condensed" panose="00000506000000000000" pitchFamily="2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762" y="4913407"/>
            <a:ext cx="49788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FR" sz="1700" dirty="0">
                <a:latin typeface="Barlow Condensed" panose="00000506000000000000" pitchFamily="2" charset="0"/>
              </a:rPr>
              <a:t>Les fonctionnaires stagiaires ne bénéficient pas d’un entretien professionnel mais de bilans tout au long du stage.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2688" y="4168777"/>
            <a:ext cx="1364476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Bénéficiaires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26563" y="5646043"/>
            <a:ext cx="6928500" cy="372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6" indent="-285756" algn="just">
              <a:lnSpc>
                <a:spcPct val="107000"/>
              </a:lnSpc>
              <a:spcAft>
                <a:spcPts val="800"/>
              </a:spcAft>
              <a:buClr>
                <a:srgbClr val="D01050"/>
              </a:buClr>
              <a:buFont typeface="Wingdings" panose="05000000000000000000" pitchFamily="2" charset="2"/>
              <a:buChar char="Ü"/>
            </a:pPr>
            <a:r>
              <a:rPr lang="fr-FR" sz="1700" b="1" dirty="0" err="1" smtClean="0">
                <a:latin typeface="Barlow Condensed" panose="00000506000000000000" pitchFamily="2" charset="0"/>
              </a:rPr>
              <a:t>Seul.e</a:t>
            </a:r>
            <a:r>
              <a:rPr lang="fr-FR" sz="1700" b="1" dirty="0" smtClean="0">
                <a:latin typeface="Barlow Condensed" panose="00000506000000000000" pitchFamily="2" charset="0"/>
              </a:rPr>
              <a:t> l’</a:t>
            </a:r>
            <a:r>
              <a:rPr lang="fr-FR" sz="1700" b="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b="1" dirty="0" smtClean="0"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participe à l’entretien avec </a:t>
            </a:r>
            <a:r>
              <a:rPr lang="fr-FR" sz="1700" dirty="0" smtClean="0">
                <a:latin typeface="Barlow Condensed" panose="00000506000000000000" pitchFamily="2" charset="0"/>
              </a:rPr>
              <a:t>son/sa </a:t>
            </a:r>
            <a:r>
              <a:rPr lang="fr-FR" sz="1700" dirty="0">
                <a:latin typeface="Barlow Condensed" panose="00000506000000000000" pitchFamily="2" charset="0"/>
              </a:rPr>
              <a:t>SHD (échange bilatéral uniquement)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85" y="1655581"/>
            <a:ext cx="10757038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fr-FR" sz="1700" b="1" dirty="0">
                <a:solidFill>
                  <a:prstClr val="black"/>
                </a:solidFill>
                <a:latin typeface="Barlow Condensed" panose="00000506000000000000" pitchFamily="2" charset="0"/>
              </a:rPr>
              <a:t>Définition/rôle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 : celui qui organise le travail de 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,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lui adresse des instructions, évalue son activité et modifie, retire ou valide ses actes – en principe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un.e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(et non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un.e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élu.e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,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sauf cas particuliers :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un.e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seul.e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, </a:t>
            </a: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secrétaire de mairie, </a:t>
            </a:r>
            <a:r>
              <a:rPr lang="fr-FR" sz="1700" dirty="0" err="1">
                <a:solidFill>
                  <a:prstClr val="black"/>
                </a:solidFill>
                <a:latin typeface="Barlow Condensed" panose="00000506000000000000" pitchFamily="2" charset="0"/>
              </a:rPr>
              <a:t>d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irecteur.rice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 </a:t>
            </a:r>
            <a:r>
              <a:rPr lang="fr-FR" sz="1700" dirty="0" err="1" smtClean="0">
                <a:solidFill>
                  <a:prstClr val="black"/>
                </a:solidFill>
                <a:latin typeface="Barlow Condensed" panose="00000506000000000000" pitchFamily="2" charset="0"/>
              </a:rPr>
              <a:t>général.e-DG</a:t>
            </a:r>
            <a:r>
              <a:rPr lang="fr-FR" sz="1700" dirty="0" smtClean="0">
                <a:solidFill>
                  <a:prstClr val="black"/>
                </a:solidFill>
                <a:latin typeface="Barlow Condensed" panose="00000506000000000000" pitchFamily="2" charset="0"/>
              </a:rPr>
              <a:t>)</a:t>
            </a:r>
            <a:endParaRPr lang="fr-FR" sz="1700" dirty="0">
              <a:solidFill>
                <a:prstClr val="black"/>
              </a:solidFill>
              <a:latin typeface="Barlow Condensed" panose="00000506000000000000" pitchFamily="2" charset="0"/>
            </a:endParaRPr>
          </a:p>
          <a:p>
            <a:pPr lvl="0" algn="just">
              <a:lnSpc>
                <a:spcPct val="107000"/>
              </a:lnSpc>
            </a:pPr>
            <a:r>
              <a:rPr lang="fr-FR" sz="1700" dirty="0">
                <a:solidFill>
                  <a:prstClr val="black"/>
                </a:solidFill>
                <a:latin typeface="Barlow Condensed" panose="00000506000000000000" pitchFamily="2" charset="0"/>
              </a:rPr>
              <a:t>Mène, seul, l’entretien professionnel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01" y="-376110"/>
            <a:ext cx="306655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3870" y="3103618"/>
            <a:ext cx="11334859" cy="3236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Au cours de l’année</a:t>
            </a:r>
            <a:r>
              <a:rPr lang="fr-FR" sz="1801" dirty="0">
                <a:latin typeface="Barlow Condensed" panose="00000506000000000000" pitchFamily="2" charset="0"/>
              </a:rPr>
              <a:t> : nécessité d’une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présence effective </a:t>
            </a:r>
            <a:r>
              <a:rPr lang="fr-FR" sz="1801" dirty="0">
                <a:latin typeface="Barlow Condensed" panose="00000506000000000000" pitchFamily="2" charset="0"/>
              </a:rPr>
              <a:t>de </a:t>
            </a:r>
            <a:r>
              <a:rPr lang="fr-FR" sz="1801" dirty="0" smtClean="0">
                <a:latin typeface="Barlow Condensed" panose="00000506000000000000" pitchFamily="2" charset="0"/>
              </a:rPr>
              <a:t>l’</a:t>
            </a:r>
            <a:r>
              <a:rPr lang="fr-FR" sz="180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d’une durée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suffisante</a:t>
            </a:r>
            <a:r>
              <a:rPr lang="fr-FR" sz="1801" dirty="0">
                <a:latin typeface="Barlow Condensed" panose="00000506000000000000" pitchFamily="2" charset="0"/>
              </a:rPr>
              <a:t> pour l’évaluer, eu égard notamment à la nature des fonctions exercées -&gt;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au cas par cas</a:t>
            </a:r>
            <a:r>
              <a:rPr lang="fr-FR" sz="1801" dirty="0">
                <a:latin typeface="Barlow Condensed" panose="00000506000000000000" pitchFamily="2" charset="0"/>
              </a:rPr>
              <a:t>, impossibilité de prévoir une règle générale fixant une durée minimale de présence.</a:t>
            </a:r>
          </a:p>
          <a:p>
            <a:pPr algn="just"/>
            <a:r>
              <a:rPr lang="fr-FR" sz="1801" dirty="0">
                <a:latin typeface="Barlow Condensed" panose="00000506000000000000" pitchFamily="2" charset="0"/>
              </a:rPr>
              <a:t>Si présence </a:t>
            </a: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insuffisante</a:t>
            </a:r>
            <a:r>
              <a:rPr lang="fr-FR" sz="1801" dirty="0">
                <a:latin typeface="Barlow Condensed" panose="00000506000000000000" pitchFamily="2" charset="0"/>
              </a:rPr>
              <a:t> -&gt; consignation dans le compte-rendu (« présence insuffisante ») + possibilité toutefois d’organiser un entretien (échange) pour à minima fixer des objectifs, les besoins formation, etc. -&gt; pas d’évaluation de la valeur </a:t>
            </a:r>
            <a:r>
              <a:rPr lang="fr-FR" sz="1801" dirty="0" smtClean="0">
                <a:latin typeface="Barlow Condensed" panose="00000506000000000000" pitchFamily="2" charset="0"/>
              </a:rPr>
              <a:t>professionnelle/des résultats</a:t>
            </a:r>
            <a:endParaRPr lang="fr-FR" sz="1801" dirty="0">
              <a:latin typeface="Barlow Condensed" panose="00000506000000000000" pitchFamily="2" charset="0"/>
            </a:endParaRPr>
          </a:p>
          <a:p>
            <a:pPr algn="just"/>
            <a:endParaRPr lang="fr-FR" sz="500" dirty="0">
              <a:latin typeface="Barlow Condensed" panose="00000506000000000000" pitchFamily="2" charset="0"/>
            </a:endParaRPr>
          </a:p>
          <a:p>
            <a:pPr algn="just"/>
            <a:endParaRPr lang="fr-FR" sz="500" dirty="0">
              <a:latin typeface="Barlow Condensed" panose="00000506000000000000" pitchFamily="2" charset="0"/>
            </a:endParaRPr>
          </a:p>
          <a:p>
            <a:pPr algn="just"/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Le jour de l’entretien</a:t>
            </a:r>
            <a:r>
              <a:rPr lang="fr-FR" sz="1801" dirty="0">
                <a:latin typeface="Barlow Condensed" panose="00000506000000000000" pitchFamily="2" charset="0"/>
              </a:rPr>
              <a:t> : </a:t>
            </a:r>
          </a:p>
          <a:p>
            <a:pPr marL="285756" indent="-285756" algn="just">
              <a:buFont typeface="Arial" panose="020B0604020202020204" pitchFamily="34" charset="0"/>
              <a:buChar char="•"/>
            </a:pPr>
            <a:r>
              <a:rPr lang="fr-FR" sz="1700" dirty="0">
                <a:latin typeface="Barlow Condensed" panose="00000506000000000000" pitchFamily="2" charset="0"/>
              </a:rPr>
              <a:t>si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absence justifiée </a:t>
            </a:r>
            <a:r>
              <a:rPr lang="fr-FR" sz="1700" dirty="0">
                <a:latin typeface="Barlow Condensed" panose="00000506000000000000" pitchFamily="2" charset="0"/>
              </a:rPr>
              <a:t>(maladie) -&gt; selon le cas, prévoir une autre date, une autre modalité d’organisation avec accord de </a:t>
            </a:r>
            <a:r>
              <a:rPr lang="fr-FR" sz="1700" dirty="0" smtClean="0"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 smtClean="0">
                <a:latin typeface="Barlow Condensed" panose="00000506000000000000" pitchFamily="2" charset="0"/>
              </a:rPr>
              <a:t> </a:t>
            </a:r>
            <a:r>
              <a:rPr lang="fr-FR" sz="1700" dirty="0">
                <a:latin typeface="Barlow Condensed" panose="00000506000000000000" pitchFamily="2" charset="0"/>
              </a:rPr>
              <a:t>(</a:t>
            </a:r>
            <a:r>
              <a:rPr lang="fr-FR" sz="1700" dirty="0" err="1">
                <a:latin typeface="Barlow Condensed" panose="00000506000000000000" pitchFamily="2" charset="0"/>
              </a:rPr>
              <a:t>visio</a:t>
            </a:r>
            <a:r>
              <a:rPr lang="fr-FR" sz="1700" dirty="0">
                <a:latin typeface="Barlow Condensed" panose="00000506000000000000" pitchFamily="2" charset="0"/>
              </a:rPr>
              <a:t>), à défaut consignation dans le compte-rendu (« absence de </a:t>
            </a:r>
            <a:r>
              <a:rPr lang="fr-FR" sz="1700" dirty="0" smtClean="0">
                <a:latin typeface="Barlow Condensed" panose="00000506000000000000" pitchFamily="2" charset="0"/>
              </a:rPr>
              <a:t>l’</a:t>
            </a:r>
            <a:r>
              <a:rPr lang="fr-FR" sz="1700" dirty="0" err="1" smtClean="0">
                <a:latin typeface="Barlow Condensed" panose="00000506000000000000" pitchFamily="2" charset="0"/>
              </a:rPr>
              <a:t>agent.e</a:t>
            </a:r>
            <a:r>
              <a:rPr lang="fr-FR" sz="1700" dirty="0">
                <a:latin typeface="Barlow Condensed" panose="00000506000000000000" pitchFamily="2" charset="0"/>
              </a:rPr>
              <a:t> le jour de l’entretien »),</a:t>
            </a:r>
          </a:p>
          <a:p>
            <a:pPr marL="285756" indent="-285756" algn="just">
              <a:buFont typeface="Arial" panose="020B0604020202020204" pitchFamily="34" charset="0"/>
              <a:buChar char="•"/>
            </a:pPr>
            <a:r>
              <a:rPr lang="fr-FR" sz="1700" dirty="0">
                <a:latin typeface="Barlow Condensed" panose="00000506000000000000" pitchFamily="2" charset="0"/>
              </a:rPr>
              <a:t>si </a:t>
            </a:r>
            <a:r>
              <a:rPr lang="fr-FR" sz="1700" b="1" dirty="0">
                <a:solidFill>
                  <a:srgbClr val="4C4C4C"/>
                </a:solidFill>
                <a:latin typeface="Barlow Condensed" panose="00000506000000000000" pitchFamily="2" charset="0"/>
              </a:rPr>
              <a:t>refus</a:t>
            </a:r>
            <a:r>
              <a:rPr lang="fr-FR" sz="1700" dirty="0">
                <a:latin typeface="Barlow Condensed" panose="00000506000000000000" pitchFamily="2" charset="0"/>
              </a:rPr>
              <a:t> de participer à l’entretien professionnel -&gt; consignation dans le compte-rendu </a:t>
            </a:r>
            <a:r>
              <a:rPr lang="fr-FR" sz="1700" dirty="0" smtClean="0">
                <a:latin typeface="Barlow Condensed" panose="00000506000000000000" pitchFamily="2" charset="0"/>
              </a:rPr>
              <a:t>+ écrit : rappel EP = obligation</a:t>
            </a:r>
            <a:r>
              <a:rPr lang="fr-FR" sz="1700" dirty="0">
                <a:latin typeface="Barlow Condensed" panose="00000506000000000000" pitchFamily="2" charset="0"/>
              </a:rPr>
              <a:t>, finalité de </a:t>
            </a:r>
            <a:r>
              <a:rPr lang="fr-FR" sz="1700" dirty="0" smtClean="0">
                <a:latin typeface="Barlow Condensed" panose="00000506000000000000" pitchFamily="2" charset="0"/>
              </a:rPr>
              <a:t>l’EP + </a:t>
            </a:r>
            <a:r>
              <a:rPr lang="fr-FR" sz="1700" dirty="0">
                <a:latin typeface="Barlow Condensed" panose="00000506000000000000" pitchFamily="2" charset="0"/>
              </a:rPr>
              <a:t>information sur les conséquences </a:t>
            </a:r>
            <a:r>
              <a:rPr lang="fr-FR" sz="1700" dirty="0" smtClean="0">
                <a:latin typeface="Barlow Condensed" panose="00000506000000000000" pitchFamily="2" charset="0"/>
              </a:rPr>
              <a:t>: </a:t>
            </a:r>
            <a:r>
              <a:rPr lang="fr-FR" sz="1700" dirty="0">
                <a:latin typeface="Barlow Condensed" panose="00000506000000000000" pitchFamily="2" charset="0"/>
              </a:rPr>
              <a:t>rédaction unilatérale du compte-rendu, possibilité d’envisager une procédure disciplinaire pour manquement à l’obligation d’obéissance hiérarchique si le refus persiste, proposer une autre date.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1" dirty="0">
              <a:latin typeface="Barlow Condensed" panose="00000506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854" y="2007781"/>
            <a:ext cx="11219243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1" dirty="0">
                <a:latin typeface="Barlow Condensed" panose="00000506000000000000" pitchFamily="2" charset="0"/>
              </a:rPr>
              <a:t>N'a pas à justifier d'une durée minimale d'occupation de son poste pour être </a:t>
            </a:r>
            <a:r>
              <a:rPr lang="fr-FR" sz="1801" dirty="0" err="1" smtClean="0">
                <a:latin typeface="Barlow Condensed" panose="00000506000000000000" pitchFamily="2" charset="0"/>
              </a:rPr>
              <a:t>considéré.e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comme </a:t>
            </a:r>
            <a:r>
              <a:rPr lang="fr-FR" sz="1801" dirty="0" err="1" smtClean="0">
                <a:latin typeface="Barlow Condensed" panose="00000506000000000000" pitchFamily="2" charset="0"/>
              </a:rPr>
              <a:t>compétent.e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>
                <a:latin typeface="Barlow Condensed" panose="00000506000000000000" pitchFamily="2" charset="0"/>
              </a:rPr>
              <a:t>à mener l'entretien professionnel </a:t>
            </a:r>
            <a:r>
              <a:rPr lang="fr-FR" sz="1801" dirty="0" smtClean="0">
                <a:latin typeface="Barlow Condensed" panose="00000506000000000000" pitchFamily="2" charset="0"/>
              </a:rPr>
              <a:t>d'</a:t>
            </a:r>
            <a:r>
              <a:rPr lang="fr-FR" sz="1801" dirty="0" err="1" smtClean="0">
                <a:latin typeface="Barlow Condensed" panose="00000506000000000000" pitchFamily="2" charset="0"/>
              </a:rPr>
              <a:t>un.e</a:t>
            </a:r>
            <a:r>
              <a:rPr lang="fr-FR" sz="1801" dirty="0" smtClean="0">
                <a:latin typeface="Barlow Condensed" panose="00000506000000000000" pitchFamily="2" charset="0"/>
              </a:rPr>
              <a:t> </a:t>
            </a:r>
            <a:r>
              <a:rPr lang="fr-FR" sz="1801" dirty="0" err="1" smtClean="0">
                <a:latin typeface="Barlow Condensed" panose="00000506000000000000" pitchFamily="2" charset="0"/>
              </a:rPr>
              <a:t>agent.e</a:t>
            </a:r>
            <a:r>
              <a:rPr lang="fr-FR" sz="1801" dirty="0" smtClean="0">
                <a:latin typeface="Barlow Condensed" panose="00000506000000000000" pitchFamily="2" charset="0"/>
              </a:rPr>
              <a:t>.</a:t>
            </a:r>
            <a:endParaRPr lang="fr-FR" sz="1801" dirty="0">
              <a:latin typeface="Barlow Condensed" panose="00000506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470" y="1190626"/>
            <a:ext cx="4227439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Présence dans la collectivité ou l’établissement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4" y="1178315"/>
            <a:ext cx="298731" cy="287113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8964" y="1658781"/>
            <a:ext cx="2967479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1" b="1" dirty="0" err="1" smtClean="0">
                <a:latin typeface="Barlow Condensed" panose="00000506000000000000" pitchFamily="2" charset="0"/>
              </a:rPr>
              <a:t>Supérieur.e</a:t>
            </a:r>
            <a:r>
              <a:rPr lang="fr-FR" sz="1801" b="1" dirty="0" smtClean="0">
                <a:latin typeface="Barlow Condensed" panose="00000506000000000000" pitchFamily="2" charset="0"/>
              </a:rPr>
              <a:t> </a:t>
            </a:r>
            <a:r>
              <a:rPr lang="fr-FR" sz="1801" b="1" dirty="0">
                <a:latin typeface="Barlow Condensed" panose="00000506000000000000" pitchFamily="2" charset="0"/>
              </a:rPr>
              <a:t>hiérarchique </a:t>
            </a:r>
            <a:r>
              <a:rPr lang="fr-FR" sz="1801" b="1" dirty="0" err="1" smtClean="0">
                <a:latin typeface="Barlow Condensed" panose="00000506000000000000" pitchFamily="2" charset="0"/>
              </a:rPr>
              <a:t>direct.e</a:t>
            </a:r>
            <a:endParaRPr lang="fr-FR" sz="1801" dirty="0">
              <a:latin typeface="Barlow Condensed" panose="00000506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871" y="2774347"/>
            <a:ext cx="821059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1" b="1" dirty="0" err="1" smtClean="0">
                <a:latin typeface="Barlow Condensed" panose="00000506000000000000" pitchFamily="2" charset="0"/>
              </a:rPr>
              <a:t>Agent.e</a:t>
            </a:r>
            <a:endParaRPr lang="fr-FR" sz="1801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0185" y="1178315"/>
            <a:ext cx="2076209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Les différentes étapes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4" y="1178315"/>
            <a:ext cx="298731" cy="287113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26530"/>
          <a:stretch/>
        </p:blipFill>
        <p:spPr bwMode="auto">
          <a:xfrm>
            <a:off x="301454" y="1465428"/>
            <a:ext cx="11119946" cy="4744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243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legram Descomplicadore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00" y="4591209"/>
            <a:ext cx="713621" cy="7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7204" y="1209845"/>
            <a:ext cx="2919389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Présentation des outils/modèles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4" y="1199335"/>
            <a:ext cx="298731" cy="287113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82434" y="2513106"/>
            <a:ext cx="3150221" cy="68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1" b="1" dirty="0">
                <a:latin typeface="Barlow Condensed" panose="00000506000000000000" pitchFamily="2" charset="0"/>
              </a:rPr>
              <a:t>Convocation à l’entretien professionnel annuel par </a:t>
            </a:r>
            <a:r>
              <a:rPr lang="fr-FR" sz="1801" b="1" dirty="0" smtClean="0">
                <a:latin typeface="Barlow Condensed" panose="00000506000000000000" pitchFamily="2" charset="0"/>
              </a:rPr>
              <a:t>le/la </a:t>
            </a:r>
            <a:r>
              <a:rPr lang="fr-FR" sz="1801" b="1" dirty="0">
                <a:latin typeface="Barlow Condensed" panose="00000506000000000000" pitchFamily="2" charset="0"/>
              </a:rPr>
              <a:t>SHD</a:t>
            </a:r>
            <a:endParaRPr lang="fr-FR" sz="1801" dirty="0">
              <a:latin typeface="Barlow Condensed" panose="00000506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7681" y="2600045"/>
            <a:ext cx="1404552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1" b="1" dirty="0">
                <a:latin typeface="Barlow Condensed" panose="00000506000000000000" pitchFamily="2" charset="0"/>
              </a:rPr>
              <a:t>Fiche de poste</a:t>
            </a:r>
            <a:endParaRPr lang="fr-FR" sz="1801" dirty="0">
              <a:latin typeface="Barlow Condensed" panose="00000506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9605" y="3708221"/>
            <a:ext cx="5644494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1" b="1" dirty="0">
                <a:latin typeface="Barlow Condensed" panose="00000506000000000000" pitchFamily="2" charset="0"/>
              </a:rPr>
              <a:t>Fiche d’entretien professionnel servant de base au compte rendu</a:t>
            </a:r>
            <a:endParaRPr lang="fr-FR" sz="1801" dirty="0">
              <a:latin typeface="Barlow Condensed" panose="00000506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2434" y="4192218"/>
            <a:ext cx="3150221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Définition d’un objectif et exemples</a:t>
            </a:r>
            <a:endParaRPr lang="fr-FR" sz="1801" dirty="0">
              <a:solidFill>
                <a:srgbClr val="4C4C4C"/>
              </a:solidFill>
              <a:latin typeface="Barlow Condensed" panose="00000506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7082" y="4743366"/>
            <a:ext cx="5506123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1" b="1" dirty="0">
                <a:solidFill>
                  <a:srgbClr val="4C4C4C"/>
                </a:solidFill>
                <a:latin typeface="Barlow Condensed" panose="00000506000000000000" pitchFamily="2" charset="0"/>
              </a:rPr>
              <a:t>Exemples de critères d’évaluation de la valeur professionnelle</a:t>
            </a:r>
            <a:endParaRPr lang="fr-FR" sz="1801" dirty="0">
              <a:solidFill>
                <a:srgbClr val="4C4C4C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1026" name="Picture 2" descr="Kết quả hình ảnh cho icon tiểu sử | Tiểu sử, Hình ảnh, Tiê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97" y="2342999"/>
            <a:ext cx="689456" cy="6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’images pour mis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17" y="2457965"/>
            <a:ext cx="1053181" cy="673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759" y="4112922"/>
            <a:ext cx="478287" cy="4782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696" y="2461955"/>
            <a:ext cx="2786679" cy="301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584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9188" y="1213630"/>
            <a:ext cx="2571538" cy="388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La révision du compte rendu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4" y="1178315"/>
            <a:ext cx="298731" cy="287113"/>
          </a:xfrm>
          <a:prstGeom prst="rect">
            <a:avLst/>
          </a:prstGeom>
        </p:spPr>
      </p:pic>
      <p:sp>
        <p:nvSpPr>
          <p:cNvPr id="11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90280" y="4791311"/>
            <a:ext cx="285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CAP = commission administrative paritaire (fonctionnaires)</a:t>
            </a:r>
          </a:p>
          <a:p>
            <a:r>
              <a:rPr lang="fr-FR" sz="1100" dirty="0" smtClean="0"/>
              <a:t>CCP = commission consultative paritaire (contractuels)</a:t>
            </a:r>
            <a:endParaRPr lang="fr-FR" sz="1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3" y="1552802"/>
            <a:ext cx="10515600" cy="45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7886" y="1372335"/>
            <a:ext cx="2178802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Ressources/références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4" y="1372335"/>
            <a:ext cx="298731" cy="287113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62854" y="433063"/>
            <a:ext cx="6014299" cy="578142"/>
          </a:xfrm>
        </p:spPr>
        <p:txBody>
          <a:bodyPr>
            <a:normAutofit/>
          </a:bodyPr>
          <a:lstStyle/>
          <a:p>
            <a:r>
              <a:rPr lang="fr-FR" dirty="0"/>
              <a:t>Entretien Professionnel annuel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4" y="974660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09297" y="2094398"/>
            <a:ext cx="10773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arlow Condensed" panose="00000506000000000000" pitchFamily="2" charset="0"/>
              </a:rPr>
              <a:t>Fiches BIP : </a:t>
            </a:r>
            <a:r>
              <a:rPr lang="fr-FR" b="1" dirty="0">
                <a:latin typeface="Barlow Condensed" panose="00000506000000000000" pitchFamily="2" charset="0"/>
              </a:rPr>
              <a:t>ENTPRO – NTIENT</a:t>
            </a:r>
          </a:p>
          <a:p>
            <a:endParaRPr lang="fr-FR" b="1" dirty="0">
              <a:latin typeface="Barlow Condensed" panose="00000506000000000000" pitchFamily="2" charset="0"/>
            </a:endParaRPr>
          </a:p>
          <a:p>
            <a:r>
              <a:rPr lang="fr-FR" dirty="0">
                <a:latin typeface="Barlow Condensed" panose="00000506000000000000" pitchFamily="2" charset="0"/>
                <a:hlinkClick r:id="rId3"/>
              </a:rPr>
              <a:t>Décret n° 2014-1526 du 16 décembre 2014 relatif à l'appréciation de la valeur professionnelle des fonctionnaires territoriaux</a:t>
            </a:r>
            <a:endParaRPr lang="fr-FR" dirty="0">
              <a:latin typeface="Barlow Condensed" panose="00000506000000000000" pitchFamily="2" charset="0"/>
            </a:endParaRPr>
          </a:p>
          <a:p>
            <a:endParaRPr lang="fr-FR" dirty="0">
              <a:latin typeface="Barlow Condensed" panose="00000506000000000000" pitchFamily="2" charset="0"/>
            </a:endParaRPr>
          </a:p>
          <a:p>
            <a:r>
              <a:rPr lang="fr-FR" dirty="0">
                <a:latin typeface="Barlow Condensed" panose="00000506000000000000" pitchFamily="2" charset="0"/>
                <a:hlinkClick r:id="rId4"/>
              </a:rPr>
              <a:t>Décret n°88-145 du 15 février 1988 relatif aux agents contractuels de la fonction publique territoriale</a:t>
            </a:r>
            <a:endParaRPr lang="fr-FR" dirty="0">
              <a:latin typeface="Barlow Condensed" panose="00000506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707" y="4209854"/>
            <a:ext cx="835485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801" b="1" dirty="0">
                <a:solidFill>
                  <a:srgbClr val="BE2352"/>
                </a:solidFill>
                <a:latin typeface="Barlow Condensed" panose="00000506000000000000" pitchFamily="2" charset="0"/>
              </a:rPr>
              <a:t>Contact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76" y="4209854"/>
            <a:ext cx="298731" cy="28711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35421" y="4761187"/>
            <a:ext cx="628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Barlow Condensed" panose="00000506000000000000" pitchFamily="2" charset="0"/>
              </a:rPr>
              <a:t>Conseil statutaire</a:t>
            </a:r>
          </a:p>
          <a:p>
            <a:r>
              <a:rPr lang="fr-FR" dirty="0">
                <a:solidFill>
                  <a:srgbClr val="4C4C4C"/>
                </a:solidFill>
                <a:latin typeface="Barlow Condensed" panose="00000506000000000000" pitchFamily="2" charset="0"/>
              </a:rPr>
              <a:t>04 73 28 59 80</a:t>
            </a:r>
          </a:p>
          <a:p>
            <a:r>
              <a:rPr lang="fr-FR">
                <a:solidFill>
                  <a:srgbClr val="4C4C4C"/>
                </a:solidFill>
                <a:latin typeface="Barlow Condensed" panose="00000506000000000000" pitchFamily="2" charset="0"/>
              </a:rPr>
              <a:t>documentation</a:t>
            </a:r>
            <a:r>
              <a:rPr lang="fr-FR" dirty="0">
                <a:solidFill>
                  <a:srgbClr val="4C4C4C"/>
                </a:solidFill>
                <a:latin typeface="Barlow Condensed" panose="00000506000000000000" pitchFamily="2" charset="0"/>
              </a:rPr>
              <a:t>@cdg63.fr</a:t>
            </a:r>
          </a:p>
        </p:txBody>
      </p:sp>
    </p:spTree>
    <p:extLst>
      <p:ext uri="{BB962C8B-B14F-4D97-AF65-F5344CB8AC3E}">
        <p14:creationId xmlns:p14="http://schemas.microsoft.com/office/powerpoint/2010/main" val="312757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3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</TotalTime>
  <Words>697</Words>
  <Application>Microsoft Office PowerPoint</Application>
  <PresentationFormat>Grand écran</PresentationFormat>
  <Paragraphs>68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Barlow Condensed</vt:lpstr>
      <vt:lpstr>Barlow Condensed Medium</vt:lpstr>
      <vt:lpstr>Barlow Semi Condensed Medium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VIOLTAT</dc:creator>
  <cp:lastModifiedBy>Lise VIGNAU</cp:lastModifiedBy>
  <cp:revision>81</cp:revision>
  <cp:lastPrinted>2023-10-03T14:09:09Z</cp:lastPrinted>
  <dcterms:created xsi:type="dcterms:W3CDTF">2023-09-22T13:18:54Z</dcterms:created>
  <dcterms:modified xsi:type="dcterms:W3CDTF">2023-10-16T08:31:49Z</dcterms:modified>
</cp:coreProperties>
</file>