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9" r:id="rId3"/>
    <p:sldId id="281" r:id="rId4"/>
    <p:sldId id="283" r:id="rId5"/>
    <p:sldId id="284" r:id="rId6"/>
    <p:sldId id="282" r:id="rId7"/>
    <p:sldId id="288" r:id="rId8"/>
    <p:sldId id="277" r:id="rId9"/>
    <p:sldId id="289" r:id="rId10"/>
    <p:sldId id="286" r:id="rId11"/>
    <p:sldId id="285" r:id="rId12"/>
    <p:sldId id="270" r:id="rId13"/>
    <p:sldId id="278" r:id="rId14"/>
    <p:sldId id="287" r:id="rId15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C3C413B-3A8E-4EC9-A69C-4EF1F0CA6829}">
          <p14:sldIdLst>
            <p14:sldId id="268"/>
            <p14:sldId id="279"/>
            <p14:sldId id="281"/>
            <p14:sldId id="283"/>
            <p14:sldId id="284"/>
            <p14:sldId id="282"/>
            <p14:sldId id="288"/>
            <p14:sldId id="277"/>
            <p14:sldId id="289"/>
            <p14:sldId id="286"/>
            <p14:sldId id="285"/>
            <p14:sldId id="270"/>
            <p14:sldId id="27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e VIOLTAT" initials="AV" lastIdx="1" clrIdx="0">
    <p:extLst>
      <p:ext uri="{19B8F6BF-5375-455C-9EA6-DF929625EA0E}">
        <p15:presenceInfo xmlns:p15="http://schemas.microsoft.com/office/powerpoint/2012/main" userId="Aude VIOLT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205"/>
    <a:srgbClr val="4C4C4C"/>
    <a:srgbClr val="D0105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E1F22-D6E8-4AB6-8C1B-8E91AF27390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23E8DD0-C668-4662-957A-37CF1A6BF8B5}">
      <dgm:prSet phldrT="[Texte]"/>
      <dgm:spPr>
        <a:solidFill>
          <a:srgbClr val="4C4C4C"/>
        </a:solidFill>
      </dgm:spPr>
      <dgm:t>
        <a:bodyPr/>
        <a:lstStyle/>
        <a:p>
          <a:r>
            <a:rPr lang="fr-FR" dirty="0" smtClean="0"/>
            <a:t>2017</a:t>
          </a:r>
          <a:endParaRPr lang="fr-FR" dirty="0"/>
        </a:p>
      </dgm:t>
    </dgm:pt>
    <dgm:pt modelId="{7B43C91E-1F75-4D8C-9F7A-9BFB4ECA4AF7}" type="parTrans" cxnId="{9C546046-FAA8-4782-B853-5F7BF9B2C4FF}">
      <dgm:prSet/>
      <dgm:spPr/>
      <dgm:t>
        <a:bodyPr/>
        <a:lstStyle/>
        <a:p>
          <a:endParaRPr lang="fr-FR"/>
        </a:p>
      </dgm:t>
    </dgm:pt>
    <dgm:pt modelId="{DF1C76E1-8B23-4365-9A1E-CC914C7A4C7F}" type="sibTrans" cxnId="{9C546046-FAA8-4782-B853-5F7BF9B2C4FF}">
      <dgm:prSet/>
      <dgm:spPr/>
      <dgm:t>
        <a:bodyPr/>
        <a:lstStyle/>
        <a:p>
          <a:endParaRPr lang="fr-FR"/>
        </a:p>
      </dgm:t>
    </dgm:pt>
    <dgm:pt modelId="{8E45C376-5325-415B-AA64-68A2CE6FEFE6}">
      <dgm:prSet phldrT="[Texte]"/>
      <dgm:spPr>
        <a:gradFill rotWithShape="0">
          <a:gsLst>
            <a:gs pos="85000">
              <a:srgbClr val="E5681D"/>
            </a:gs>
            <a:gs pos="0">
              <a:srgbClr val="DB3E36"/>
            </a:gs>
          </a:gsLst>
          <a:lin ang="0" scaled="1"/>
        </a:gradFill>
      </dgm:spPr>
      <dgm:t>
        <a:bodyPr/>
        <a:lstStyle/>
        <a:p>
          <a:r>
            <a:rPr lang="fr-FR" dirty="0" smtClean="0"/>
            <a:t>2023</a:t>
          </a:r>
          <a:endParaRPr lang="fr-FR" dirty="0"/>
        </a:p>
      </dgm:t>
    </dgm:pt>
    <dgm:pt modelId="{DD65F9F1-6251-4A2C-8FB7-7A3249CDC7A1}" type="parTrans" cxnId="{10AC912F-8427-4437-8E49-6177696A436B}">
      <dgm:prSet/>
      <dgm:spPr/>
      <dgm:t>
        <a:bodyPr/>
        <a:lstStyle/>
        <a:p>
          <a:endParaRPr lang="fr-FR"/>
        </a:p>
      </dgm:t>
    </dgm:pt>
    <dgm:pt modelId="{3784AAB9-2F8B-4EC5-9EAF-09B4DA996466}" type="sibTrans" cxnId="{10AC912F-8427-4437-8E49-6177696A436B}">
      <dgm:prSet/>
      <dgm:spPr/>
      <dgm:t>
        <a:bodyPr/>
        <a:lstStyle/>
        <a:p>
          <a:endParaRPr lang="fr-FR"/>
        </a:p>
      </dgm:t>
    </dgm:pt>
    <dgm:pt modelId="{56737229-631B-49C9-8DD2-4F3AAD5D3987}">
      <dgm:prSet phldrT="[Texte]"/>
      <dgm:spPr>
        <a:gradFill rotWithShape="0">
          <a:gsLst>
            <a:gs pos="0">
              <a:srgbClr val="E25D24"/>
            </a:gs>
            <a:gs pos="57000">
              <a:srgbClr val="EF9205"/>
            </a:gs>
          </a:gsLst>
          <a:lin ang="0" scaled="1"/>
        </a:gradFill>
      </dgm:spPr>
      <dgm:t>
        <a:bodyPr/>
        <a:lstStyle/>
        <a:p>
          <a:r>
            <a:rPr lang="fr-FR" dirty="0" smtClean="0"/>
            <a:t>A compter du 01 septembre 2023</a:t>
          </a:r>
          <a:endParaRPr lang="fr-FR" dirty="0"/>
        </a:p>
      </dgm:t>
    </dgm:pt>
    <dgm:pt modelId="{0AD87D8C-57DB-411D-B168-4F337A1851A9}" type="parTrans" cxnId="{B806CBC1-DF1A-493F-B13B-6535349C4599}">
      <dgm:prSet/>
      <dgm:spPr/>
      <dgm:t>
        <a:bodyPr/>
        <a:lstStyle/>
        <a:p>
          <a:endParaRPr lang="fr-FR"/>
        </a:p>
      </dgm:t>
    </dgm:pt>
    <dgm:pt modelId="{D86F9B72-9137-45D8-9BCD-F0CF08AC5F98}" type="sibTrans" cxnId="{B806CBC1-DF1A-493F-B13B-6535349C4599}">
      <dgm:prSet/>
      <dgm:spPr/>
      <dgm:t>
        <a:bodyPr/>
        <a:lstStyle/>
        <a:p>
          <a:endParaRPr lang="fr-FR"/>
        </a:p>
      </dgm:t>
    </dgm:pt>
    <dgm:pt modelId="{C141142B-1113-4991-BE2E-56880324F4E9}">
      <dgm:prSet/>
      <dgm:spPr>
        <a:gradFill rotWithShape="0">
          <a:gsLst>
            <a:gs pos="0">
              <a:srgbClr val="4C4C4C"/>
            </a:gs>
            <a:gs pos="44000">
              <a:srgbClr val="D01050"/>
            </a:gs>
          </a:gsLst>
          <a:lin ang="0" scaled="1"/>
        </a:gradFill>
      </dgm:spPr>
      <dgm:t>
        <a:bodyPr/>
        <a:lstStyle/>
        <a:p>
          <a:r>
            <a:rPr lang="fr-FR" dirty="0" smtClean="0"/>
            <a:t>2019</a:t>
          </a:r>
          <a:endParaRPr lang="fr-FR" dirty="0"/>
        </a:p>
      </dgm:t>
    </dgm:pt>
    <dgm:pt modelId="{D421F1C5-33CD-47FB-BEDB-C7D5C7860298}" type="parTrans" cxnId="{4D73F749-E6A9-4C10-9EA6-14602B55C9F8}">
      <dgm:prSet/>
      <dgm:spPr/>
      <dgm:t>
        <a:bodyPr/>
        <a:lstStyle/>
        <a:p>
          <a:endParaRPr lang="fr-FR"/>
        </a:p>
      </dgm:t>
    </dgm:pt>
    <dgm:pt modelId="{D2184393-96A4-446D-9C48-4F647A4E02A3}" type="sibTrans" cxnId="{4D73F749-E6A9-4C10-9EA6-14602B55C9F8}">
      <dgm:prSet/>
      <dgm:spPr/>
      <dgm:t>
        <a:bodyPr/>
        <a:lstStyle/>
        <a:p>
          <a:endParaRPr lang="fr-FR"/>
        </a:p>
      </dgm:t>
    </dgm:pt>
    <dgm:pt modelId="{A60F6E3C-3B88-4859-933E-79D1D43E4562}">
      <dgm:prSet/>
      <dgm:spPr>
        <a:gradFill rotWithShape="0">
          <a:gsLst>
            <a:gs pos="91000">
              <a:srgbClr val="DB3E36"/>
            </a:gs>
            <a:gs pos="34000">
              <a:srgbClr val="D01050">
                <a:lumMod val="100000"/>
              </a:srgbClr>
            </a:gs>
          </a:gsLst>
          <a:lin ang="0" scaled="1"/>
        </a:gradFill>
      </dgm:spPr>
      <dgm:t>
        <a:bodyPr/>
        <a:lstStyle/>
        <a:p>
          <a:r>
            <a:rPr lang="fr-FR" dirty="0" smtClean="0"/>
            <a:t>2023</a:t>
          </a:r>
          <a:endParaRPr lang="fr-FR" dirty="0"/>
        </a:p>
      </dgm:t>
    </dgm:pt>
    <dgm:pt modelId="{B7EFA7BC-2ADF-4543-9217-264A6B322A2B}" type="parTrans" cxnId="{89A3DF41-3455-42A9-BAA9-9B3C5D5E8651}">
      <dgm:prSet/>
      <dgm:spPr/>
      <dgm:t>
        <a:bodyPr/>
        <a:lstStyle/>
        <a:p>
          <a:endParaRPr lang="fr-FR"/>
        </a:p>
      </dgm:t>
    </dgm:pt>
    <dgm:pt modelId="{BD7554FE-550F-43FE-8B07-5DE3826436E5}" type="sibTrans" cxnId="{89A3DF41-3455-42A9-BAA9-9B3C5D5E8651}">
      <dgm:prSet/>
      <dgm:spPr/>
      <dgm:t>
        <a:bodyPr/>
        <a:lstStyle/>
        <a:p>
          <a:endParaRPr lang="fr-FR"/>
        </a:p>
      </dgm:t>
    </dgm:pt>
    <dgm:pt modelId="{C15993E1-960D-4442-8B32-18539533CB87}" type="pres">
      <dgm:prSet presAssocID="{65FE1F22-D6E8-4AB6-8C1B-8E91AF273902}" presName="Name0" presStyleCnt="0">
        <dgm:presLayoutVars>
          <dgm:dir/>
          <dgm:animLvl val="lvl"/>
          <dgm:resizeHandles val="exact"/>
        </dgm:presLayoutVars>
      </dgm:prSet>
      <dgm:spPr/>
    </dgm:pt>
    <dgm:pt modelId="{56D47DD6-CE24-4C85-81FC-ED9307FB8EDF}" type="pres">
      <dgm:prSet presAssocID="{B23E8DD0-C668-4662-957A-37CF1A6BF8B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6F4843-BBD2-44CB-9DA6-722CF3045AAA}" type="pres">
      <dgm:prSet presAssocID="{DF1C76E1-8B23-4365-9A1E-CC914C7A4C7F}" presName="parTxOnlySpace" presStyleCnt="0"/>
      <dgm:spPr/>
    </dgm:pt>
    <dgm:pt modelId="{2D583711-A2D4-43D8-91C6-B66CFFCCBB71}" type="pres">
      <dgm:prSet presAssocID="{C141142B-1113-4991-BE2E-56880324F4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965F7A-51DB-486D-BF8C-688133409B02}" type="pres">
      <dgm:prSet presAssocID="{D2184393-96A4-446D-9C48-4F647A4E02A3}" presName="parTxOnlySpace" presStyleCnt="0"/>
      <dgm:spPr/>
    </dgm:pt>
    <dgm:pt modelId="{7C1F005E-D0CE-48EB-8048-B6D22C5B7C29}" type="pres">
      <dgm:prSet presAssocID="{A60F6E3C-3B88-4859-933E-79D1D43E456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634FE5-AF8F-45C9-A9DA-5A04EF5DEDBF}" type="pres">
      <dgm:prSet presAssocID="{BD7554FE-550F-43FE-8B07-5DE3826436E5}" presName="parTxOnlySpace" presStyleCnt="0"/>
      <dgm:spPr/>
    </dgm:pt>
    <dgm:pt modelId="{C277988E-AF7F-40A8-BD07-7743213EAB6F}" type="pres">
      <dgm:prSet presAssocID="{8E45C376-5325-415B-AA64-68A2CE6FEFE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2E54F-DE91-4F37-8543-5BD5135081E6}" type="pres">
      <dgm:prSet presAssocID="{3784AAB9-2F8B-4EC5-9EAF-09B4DA996466}" presName="parTxOnlySpace" presStyleCnt="0"/>
      <dgm:spPr/>
    </dgm:pt>
    <dgm:pt modelId="{CB3EBF78-6E82-4A40-B25A-8AB3A9BE5C20}" type="pres">
      <dgm:prSet presAssocID="{56737229-631B-49C9-8DD2-4F3AAD5D398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48DBAC-5220-4995-A9E3-FE9F41562EEB}" type="presOf" srcId="{65FE1F22-D6E8-4AB6-8C1B-8E91AF273902}" destId="{C15993E1-960D-4442-8B32-18539533CB87}" srcOrd="0" destOrd="0" presId="urn:microsoft.com/office/officeart/2005/8/layout/chevron1"/>
    <dgm:cxn modelId="{4D73F749-E6A9-4C10-9EA6-14602B55C9F8}" srcId="{65FE1F22-D6E8-4AB6-8C1B-8E91AF273902}" destId="{C141142B-1113-4991-BE2E-56880324F4E9}" srcOrd="1" destOrd="0" parTransId="{D421F1C5-33CD-47FB-BEDB-C7D5C7860298}" sibTransId="{D2184393-96A4-446D-9C48-4F647A4E02A3}"/>
    <dgm:cxn modelId="{C819E457-DBD5-4DD3-AD28-DD3D07361832}" type="presOf" srcId="{C141142B-1113-4991-BE2E-56880324F4E9}" destId="{2D583711-A2D4-43D8-91C6-B66CFFCCBB71}" srcOrd="0" destOrd="0" presId="urn:microsoft.com/office/officeart/2005/8/layout/chevron1"/>
    <dgm:cxn modelId="{4B7F6037-76D0-49A6-BB28-4C007DB2A583}" type="presOf" srcId="{B23E8DD0-C668-4662-957A-37CF1A6BF8B5}" destId="{56D47DD6-CE24-4C85-81FC-ED9307FB8EDF}" srcOrd="0" destOrd="0" presId="urn:microsoft.com/office/officeart/2005/8/layout/chevron1"/>
    <dgm:cxn modelId="{2B400F7F-2E05-4631-94C6-FBFE3DEF44C5}" type="presOf" srcId="{A60F6E3C-3B88-4859-933E-79D1D43E4562}" destId="{7C1F005E-D0CE-48EB-8048-B6D22C5B7C29}" srcOrd="0" destOrd="0" presId="urn:microsoft.com/office/officeart/2005/8/layout/chevron1"/>
    <dgm:cxn modelId="{C5194492-4555-4FD0-9481-6D6D78B90CF6}" type="presOf" srcId="{56737229-631B-49C9-8DD2-4F3AAD5D3987}" destId="{CB3EBF78-6E82-4A40-B25A-8AB3A9BE5C20}" srcOrd="0" destOrd="0" presId="urn:microsoft.com/office/officeart/2005/8/layout/chevron1"/>
    <dgm:cxn modelId="{B806CBC1-DF1A-493F-B13B-6535349C4599}" srcId="{65FE1F22-D6E8-4AB6-8C1B-8E91AF273902}" destId="{56737229-631B-49C9-8DD2-4F3AAD5D3987}" srcOrd="4" destOrd="0" parTransId="{0AD87D8C-57DB-411D-B168-4F337A1851A9}" sibTransId="{D86F9B72-9137-45D8-9BCD-F0CF08AC5F98}"/>
    <dgm:cxn modelId="{89A3DF41-3455-42A9-BAA9-9B3C5D5E8651}" srcId="{65FE1F22-D6E8-4AB6-8C1B-8E91AF273902}" destId="{A60F6E3C-3B88-4859-933E-79D1D43E4562}" srcOrd="2" destOrd="0" parTransId="{B7EFA7BC-2ADF-4543-9217-264A6B322A2B}" sibTransId="{BD7554FE-550F-43FE-8B07-5DE3826436E5}"/>
    <dgm:cxn modelId="{9C546046-FAA8-4782-B853-5F7BF9B2C4FF}" srcId="{65FE1F22-D6E8-4AB6-8C1B-8E91AF273902}" destId="{B23E8DD0-C668-4662-957A-37CF1A6BF8B5}" srcOrd="0" destOrd="0" parTransId="{7B43C91E-1F75-4D8C-9F7A-9BFB4ECA4AF7}" sibTransId="{DF1C76E1-8B23-4365-9A1E-CC914C7A4C7F}"/>
    <dgm:cxn modelId="{BD886466-C196-49C8-96C7-BC463C95EA25}" type="presOf" srcId="{8E45C376-5325-415B-AA64-68A2CE6FEFE6}" destId="{C277988E-AF7F-40A8-BD07-7743213EAB6F}" srcOrd="0" destOrd="0" presId="urn:microsoft.com/office/officeart/2005/8/layout/chevron1"/>
    <dgm:cxn modelId="{10AC912F-8427-4437-8E49-6177696A436B}" srcId="{65FE1F22-D6E8-4AB6-8C1B-8E91AF273902}" destId="{8E45C376-5325-415B-AA64-68A2CE6FEFE6}" srcOrd="3" destOrd="0" parTransId="{DD65F9F1-6251-4A2C-8FB7-7A3249CDC7A1}" sibTransId="{3784AAB9-2F8B-4EC5-9EAF-09B4DA996466}"/>
    <dgm:cxn modelId="{17A406B2-A86F-48EC-8599-C9A76C9B9A77}" type="presParOf" srcId="{C15993E1-960D-4442-8B32-18539533CB87}" destId="{56D47DD6-CE24-4C85-81FC-ED9307FB8EDF}" srcOrd="0" destOrd="0" presId="urn:microsoft.com/office/officeart/2005/8/layout/chevron1"/>
    <dgm:cxn modelId="{26451782-6BDC-4F3C-8AA6-AF8F2CC1BEB6}" type="presParOf" srcId="{C15993E1-960D-4442-8B32-18539533CB87}" destId="{B96F4843-BBD2-44CB-9DA6-722CF3045AAA}" srcOrd="1" destOrd="0" presId="urn:microsoft.com/office/officeart/2005/8/layout/chevron1"/>
    <dgm:cxn modelId="{E539855E-DB41-4BC7-A6F8-AB3EB8C50F29}" type="presParOf" srcId="{C15993E1-960D-4442-8B32-18539533CB87}" destId="{2D583711-A2D4-43D8-91C6-B66CFFCCBB71}" srcOrd="2" destOrd="0" presId="urn:microsoft.com/office/officeart/2005/8/layout/chevron1"/>
    <dgm:cxn modelId="{58B6519C-B9F2-4DDA-9F72-226654EA7C03}" type="presParOf" srcId="{C15993E1-960D-4442-8B32-18539533CB87}" destId="{59965F7A-51DB-486D-BF8C-688133409B02}" srcOrd="3" destOrd="0" presId="urn:microsoft.com/office/officeart/2005/8/layout/chevron1"/>
    <dgm:cxn modelId="{BCDF5F3E-E0CF-4066-94B5-61D5798D1398}" type="presParOf" srcId="{C15993E1-960D-4442-8B32-18539533CB87}" destId="{7C1F005E-D0CE-48EB-8048-B6D22C5B7C29}" srcOrd="4" destOrd="0" presId="urn:microsoft.com/office/officeart/2005/8/layout/chevron1"/>
    <dgm:cxn modelId="{3D2A4268-8DEB-4F71-AFAF-3FFDB456F719}" type="presParOf" srcId="{C15993E1-960D-4442-8B32-18539533CB87}" destId="{28634FE5-AF8F-45C9-A9DA-5A04EF5DEDBF}" srcOrd="5" destOrd="0" presId="urn:microsoft.com/office/officeart/2005/8/layout/chevron1"/>
    <dgm:cxn modelId="{6EFDABA6-4F1A-44F4-B70B-FFECFD88258A}" type="presParOf" srcId="{C15993E1-960D-4442-8B32-18539533CB87}" destId="{C277988E-AF7F-40A8-BD07-7743213EAB6F}" srcOrd="6" destOrd="0" presId="urn:microsoft.com/office/officeart/2005/8/layout/chevron1"/>
    <dgm:cxn modelId="{76E68EFB-5D2D-4647-A1D8-0B1559D7FEFD}" type="presParOf" srcId="{C15993E1-960D-4442-8B32-18539533CB87}" destId="{4942E54F-DE91-4F37-8543-5BD5135081E6}" srcOrd="7" destOrd="0" presId="urn:microsoft.com/office/officeart/2005/8/layout/chevron1"/>
    <dgm:cxn modelId="{F77A1DB1-4D09-4927-8EAB-CF722D5BBF3F}" type="presParOf" srcId="{C15993E1-960D-4442-8B32-18539533CB87}" destId="{CB3EBF78-6E82-4A40-B25A-8AB3A9BE5C2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68523-9C2C-465D-85E0-1D9B4BFE565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46DE420-ED90-40B9-A98E-5C297B1E81C1}">
      <dgm:prSet phldrT="[Texte]"/>
      <dgm:spPr>
        <a:solidFill>
          <a:srgbClr val="D01050"/>
        </a:solidFill>
        <a:ln>
          <a:noFill/>
        </a:ln>
      </dgm:spPr>
      <dgm:t>
        <a:bodyPr/>
        <a:lstStyle/>
        <a:p>
          <a:r>
            <a:rPr lang="fr-FR" dirty="0" smtClean="0"/>
            <a:t>Fonctionnaire titulaire et stagiaire</a:t>
          </a:r>
          <a:endParaRPr lang="fr-FR" dirty="0"/>
        </a:p>
      </dgm:t>
    </dgm:pt>
    <dgm:pt modelId="{09A721CC-0E0F-48D6-AD9B-35B31C6DAC91}" type="parTrans" cxnId="{3134C82E-5BE1-4FAC-82CF-B2CACFC76DE8}">
      <dgm:prSet/>
      <dgm:spPr/>
      <dgm:t>
        <a:bodyPr/>
        <a:lstStyle/>
        <a:p>
          <a:endParaRPr lang="fr-FR"/>
        </a:p>
      </dgm:t>
    </dgm:pt>
    <dgm:pt modelId="{DA12D046-75CC-4E66-AB2F-417157DE0B1A}" type="sibTrans" cxnId="{3134C82E-5BE1-4FAC-82CF-B2CACFC76DE8}">
      <dgm:prSet/>
      <dgm:spPr/>
      <dgm:t>
        <a:bodyPr/>
        <a:lstStyle/>
        <a:p>
          <a:endParaRPr lang="fr-FR"/>
        </a:p>
      </dgm:t>
    </dgm:pt>
    <dgm:pt modelId="{6145FBAE-C1A6-44E9-8A19-40C044418C5C}">
      <dgm:prSet phldrT="[Texte]"/>
      <dgm:spPr>
        <a:solidFill>
          <a:srgbClr val="FF6699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 smtClean="0"/>
            <a:t>Nomination (stagiaire, y compris suite à promotion interne ou dispense de stage…)</a:t>
          </a:r>
          <a:endParaRPr lang="fr-FR" dirty="0"/>
        </a:p>
      </dgm:t>
    </dgm:pt>
    <dgm:pt modelId="{47224C98-DAF1-47FE-9171-591438066D21}" type="parTrans" cxnId="{C480543E-170E-42DE-A805-B4B1E2C9E377}">
      <dgm:prSet/>
      <dgm:spPr/>
      <dgm:t>
        <a:bodyPr/>
        <a:lstStyle/>
        <a:p>
          <a:endParaRPr lang="fr-FR"/>
        </a:p>
      </dgm:t>
    </dgm:pt>
    <dgm:pt modelId="{2B2428DE-8D9F-4DF7-A146-8D0D9AC734C3}" type="sibTrans" cxnId="{C480543E-170E-42DE-A805-B4B1E2C9E377}">
      <dgm:prSet/>
      <dgm:spPr/>
      <dgm:t>
        <a:bodyPr/>
        <a:lstStyle/>
        <a:p>
          <a:endParaRPr lang="fr-FR"/>
        </a:p>
      </dgm:t>
    </dgm:pt>
    <dgm:pt modelId="{C0455671-2EE3-43DF-BAEA-FEB506214CEF}">
      <dgm:prSet phldrT="[Texte]"/>
      <dgm:spPr>
        <a:solidFill>
          <a:srgbClr val="EF9205"/>
        </a:solidFill>
        <a:ln>
          <a:noFill/>
        </a:ln>
      </dgm:spPr>
      <dgm:t>
        <a:bodyPr/>
        <a:lstStyle/>
        <a:p>
          <a:r>
            <a:rPr lang="fr-FR" dirty="0" err="1" smtClean="0"/>
            <a:t>Agent.e.s</a:t>
          </a:r>
          <a:r>
            <a:rPr lang="fr-FR" dirty="0" smtClean="0"/>
            <a:t> </a:t>
          </a:r>
          <a:r>
            <a:rPr lang="fr-FR" dirty="0" err="1" smtClean="0"/>
            <a:t>contractuel.le.s</a:t>
          </a:r>
          <a:r>
            <a:rPr lang="fr-FR" dirty="0" smtClean="0"/>
            <a:t> de droit public</a:t>
          </a:r>
          <a:endParaRPr lang="fr-FR" dirty="0"/>
        </a:p>
      </dgm:t>
    </dgm:pt>
    <dgm:pt modelId="{CDB232A3-AAA9-418E-9806-A144D328FAC9}" type="parTrans" cxnId="{3D39FBB8-28FB-4F16-A6F7-CFFCFBBA9218}">
      <dgm:prSet/>
      <dgm:spPr/>
      <dgm:t>
        <a:bodyPr/>
        <a:lstStyle/>
        <a:p>
          <a:endParaRPr lang="fr-FR"/>
        </a:p>
      </dgm:t>
    </dgm:pt>
    <dgm:pt modelId="{E82EA492-A67F-47C2-987D-CA0E8CC9968C}" type="sibTrans" cxnId="{3D39FBB8-28FB-4F16-A6F7-CFFCFBBA9218}">
      <dgm:prSet/>
      <dgm:spPr/>
      <dgm:t>
        <a:bodyPr/>
        <a:lstStyle/>
        <a:p>
          <a:endParaRPr lang="fr-FR"/>
        </a:p>
      </dgm:t>
    </dgm:pt>
    <dgm:pt modelId="{7A8FB29B-9513-416B-8BD5-6A7A45B8A10E}">
      <dgm:prSet phldrT="[Texte]"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fr-FR" dirty="0" smtClean="0"/>
            <a:t>Quelque soit le fondement juridique</a:t>
          </a:r>
          <a:endParaRPr lang="fr-FR" dirty="0"/>
        </a:p>
      </dgm:t>
    </dgm:pt>
    <dgm:pt modelId="{422B79CB-F173-4463-827D-1FE761A55E0F}" type="parTrans" cxnId="{90EFEED3-693B-4637-BB75-1BB4DD95C32B}">
      <dgm:prSet/>
      <dgm:spPr/>
      <dgm:t>
        <a:bodyPr/>
        <a:lstStyle/>
        <a:p>
          <a:endParaRPr lang="fr-FR"/>
        </a:p>
      </dgm:t>
    </dgm:pt>
    <dgm:pt modelId="{1C023DC6-6080-4EE2-B82E-7EB0C01474C5}" type="sibTrans" cxnId="{90EFEED3-693B-4637-BB75-1BB4DD95C32B}">
      <dgm:prSet/>
      <dgm:spPr/>
      <dgm:t>
        <a:bodyPr/>
        <a:lstStyle/>
        <a:p>
          <a:endParaRPr lang="fr-FR"/>
        </a:p>
      </dgm:t>
    </dgm:pt>
    <dgm:pt modelId="{052F9D58-2FF3-4ED5-939C-D4DC0479F8FA}">
      <dgm:prSet phldrT="[Texte]"/>
      <dgm:spPr>
        <a:solidFill>
          <a:srgbClr val="4C4C4C"/>
        </a:solidFill>
        <a:ln>
          <a:noFill/>
        </a:ln>
      </dgm:spPr>
      <dgm:t>
        <a:bodyPr/>
        <a:lstStyle/>
        <a:p>
          <a:r>
            <a:rPr lang="fr-FR" dirty="0" err="1" smtClean="0"/>
            <a:t>Agent.e.s</a:t>
          </a:r>
          <a:r>
            <a:rPr lang="fr-FR" dirty="0" smtClean="0"/>
            <a:t> </a:t>
          </a:r>
        </a:p>
        <a:p>
          <a:r>
            <a:rPr lang="fr-FR" dirty="0" smtClean="0"/>
            <a:t>de droit privé</a:t>
          </a:r>
          <a:endParaRPr lang="fr-FR" dirty="0"/>
        </a:p>
      </dgm:t>
    </dgm:pt>
    <dgm:pt modelId="{0BFDA007-3A65-43E0-ABA8-0EEE13952092}" type="parTrans" cxnId="{09E09AD8-C656-4BCD-911E-AD7A5CB156EB}">
      <dgm:prSet/>
      <dgm:spPr/>
      <dgm:t>
        <a:bodyPr/>
        <a:lstStyle/>
        <a:p>
          <a:endParaRPr lang="fr-FR"/>
        </a:p>
      </dgm:t>
    </dgm:pt>
    <dgm:pt modelId="{43EB5DD0-7CBA-4C58-9523-4ABBEF86EB05}" type="sibTrans" cxnId="{09E09AD8-C656-4BCD-911E-AD7A5CB156EB}">
      <dgm:prSet/>
      <dgm:spPr/>
      <dgm:t>
        <a:bodyPr/>
        <a:lstStyle/>
        <a:p>
          <a:endParaRPr lang="fr-FR"/>
        </a:p>
      </dgm:t>
    </dgm:pt>
    <dgm:pt modelId="{548D91B4-E2D0-4980-A152-B543C56E8A78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r-FR" dirty="0" smtClean="0"/>
            <a:t>Ne sont pas bénéficiaires du droit à l’information puisqu’ils/elles n’ont pas la qualité d’</a:t>
          </a:r>
          <a:r>
            <a:rPr lang="fr-FR" dirty="0" err="1" smtClean="0"/>
            <a:t>agent.e.s</a:t>
          </a:r>
          <a:r>
            <a:rPr lang="fr-FR" dirty="0" smtClean="0"/>
            <a:t> </a:t>
          </a:r>
          <a:r>
            <a:rPr lang="fr-FR" dirty="0" err="1" smtClean="0"/>
            <a:t>public.que.s</a:t>
          </a:r>
          <a:endParaRPr lang="fr-FR" dirty="0"/>
        </a:p>
      </dgm:t>
    </dgm:pt>
    <dgm:pt modelId="{BE973287-7F91-4D39-A76E-7D479B9B1E2B}" type="parTrans" cxnId="{CC3E1124-01B6-4007-8628-79491FFFB5DB}">
      <dgm:prSet/>
      <dgm:spPr/>
      <dgm:t>
        <a:bodyPr/>
        <a:lstStyle/>
        <a:p>
          <a:endParaRPr lang="fr-FR"/>
        </a:p>
      </dgm:t>
    </dgm:pt>
    <dgm:pt modelId="{20EFD5AF-D8F2-4F1F-A02D-BF18E126BB9E}" type="sibTrans" cxnId="{CC3E1124-01B6-4007-8628-79491FFFB5DB}">
      <dgm:prSet/>
      <dgm:spPr/>
      <dgm:t>
        <a:bodyPr/>
        <a:lstStyle/>
        <a:p>
          <a:endParaRPr lang="fr-FR"/>
        </a:p>
      </dgm:t>
    </dgm:pt>
    <dgm:pt modelId="{A159AE3F-8D68-4933-AB0E-AB5870D05ADA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fr-FR" dirty="0" smtClean="0"/>
            <a:t>Quelque soit la durée du contrat</a:t>
          </a:r>
          <a:endParaRPr lang="fr-FR" dirty="0"/>
        </a:p>
      </dgm:t>
    </dgm:pt>
    <dgm:pt modelId="{07D4191F-75B4-4EDF-ADF8-DC91BAD02CC7}" type="parTrans" cxnId="{D4B98703-D01C-47A6-A60A-7AE26783F49B}">
      <dgm:prSet/>
      <dgm:spPr/>
      <dgm:t>
        <a:bodyPr/>
        <a:lstStyle/>
        <a:p>
          <a:endParaRPr lang="fr-FR"/>
        </a:p>
      </dgm:t>
    </dgm:pt>
    <dgm:pt modelId="{8AAA4B45-4868-4E02-8E86-20A1D47DED05}" type="sibTrans" cxnId="{D4B98703-D01C-47A6-A60A-7AE26783F49B}">
      <dgm:prSet/>
      <dgm:spPr/>
      <dgm:t>
        <a:bodyPr/>
        <a:lstStyle/>
        <a:p>
          <a:endParaRPr lang="fr-FR"/>
        </a:p>
      </dgm:t>
    </dgm:pt>
    <dgm:pt modelId="{252C811B-6DB4-4395-93F9-8E83A5673485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fr-FR" dirty="0" smtClean="0"/>
            <a:t>En cas de renouvellement de contrat : uniquement les informations nouvelles</a:t>
          </a:r>
          <a:endParaRPr lang="fr-FR" dirty="0"/>
        </a:p>
      </dgm:t>
    </dgm:pt>
    <dgm:pt modelId="{6B71BC4D-8696-4E25-94DB-835307304C1E}" type="parTrans" cxnId="{76CC2447-1267-4831-A97D-92A68C1673CA}">
      <dgm:prSet/>
      <dgm:spPr/>
      <dgm:t>
        <a:bodyPr/>
        <a:lstStyle/>
        <a:p>
          <a:endParaRPr lang="fr-FR"/>
        </a:p>
      </dgm:t>
    </dgm:pt>
    <dgm:pt modelId="{10E03BAA-67DD-4C1D-AC85-16D1EFC248D9}" type="sibTrans" cxnId="{76CC2447-1267-4831-A97D-92A68C1673CA}">
      <dgm:prSet/>
      <dgm:spPr/>
      <dgm:t>
        <a:bodyPr/>
        <a:lstStyle/>
        <a:p>
          <a:endParaRPr lang="fr-FR"/>
        </a:p>
      </dgm:t>
    </dgm:pt>
    <dgm:pt modelId="{2A39E8C6-DEB4-454E-84CB-D9EB3A019F25}">
      <dgm:prSet phldrT="[Texte]"/>
      <dgm:spPr>
        <a:solidFill>
          <a:srgbClr val="FF6699">
            <a:alpha val="89804"/>
          </a:srgb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AEEC5D05-92A0-4617-8BD5-F9B171A363BD}" type="parTrans" cxnId="{D63E5EEF-B332-4C41-ABB7-6009157EFDE4}">
      <dgm:prSet/>
      <dgm:spPr/>
      <dgm:t>
        <a:bodyPr/>
        <a:lstStyle/>
        <a:p>
          <a:endParaRPr lang="fr-FR"/>
        </a:p>
      </dgm:t>
    </dgm:pt>
    <dgm:pt modelId="{8539EFCB-47BE-4293-BAF5-13509225318D}" type="sibTrans" cxnId="{D63E5EEF-B332-4C41-ABB7-6009157EFDE4}">
      <dgm:prSet/>
      <dgm:spPr/>
      <dgm:t>
        <a:bodyPr/>
        <a:lstStyle/>
        <a:p>
          <a:endParaRPr lang="fr-FR"/>
        </a:p>
      </dgm:t>
    </dgm:pt>
    <dgm:pt modelId="{ADA7E4FC-E91F-4B3F-AC5C-62D8DE6FE80C}">
      <dgm:prSet phldrT="[Texte]"/>
      <dgm:spPr>
        <a:solidFill>
          <a:srgbClr val="FF6699">
            <a:alpha val="89804"/>
          </a:srgb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3BFA6DC6-9E6C-4273-8365-C0840A27FCCF}" type="parTrans" cxnId="{54414D60-FCB9-4B56-8FA8-F0537C7A0D48}">
      <dgm:prSet/>
      <dgm:spPr/>
      <dgm:t>
        <a:bodyPr/>
        <a:lstStyle/>
        <a:p>
          <a:endParaRPr lang="fr-FR"/>
        </a:p>
      </dgm:t>
    </dgm:pt>
    <dgm:pt modelId="{CE4A2101-E599-41D4-A3D5-A98B5B0E0E7B}" type="sibTrans" cxnId="{54414D60-FCB9-4B56-8FA8-F0537C7A0D48}">
      <dgm:prSet/>
      <dgm:spPr/>
      <dgm:t>
        <a:bodyPr/>
        <a:lstStyle/>
        <a:p>
          <a:endParaRPr lang="fr-FR"/>
        </a:p>
      </dgm:t>
    </dgm:pt>
    <dgm:pt modelId="{E4076B6F-4142-46F0-8574-65CF31C85B84}">
      <dgm:prSet phldrT="[Texte]"/>
      <dgm:spPr>
        <a:solidFill>
          <a:srgbClr val="FF6699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 smtClean="0"/>
            <a:t>Recrutement (détachement, mutation, intégration directe, transfert de personnel, mise à disposition…)</a:t>
          </a:r>
          <a:endParaRPr lang="fr-FR" dirty="0"/>
        </a:p>
      </dgm:t>
    </dgm:pt>
    <dgm:pt modelId="{E118AA78-8D74-4F03-A243-ED9F278E88AF}" type="parTrans" cxnId="{DA5F13E1-F546-490E-AFB3-90D30AD0879A}">
      <dgm:prSet/>
      <dgm:spPr/>
      <dgm:t>
        <a:bodyPr/>
        <a:lstStyle/>
        <a:p>
          <a:endParaRPr lang="fr-FR"/>
        </a:p>
      </dgm:t>
    </dgm:pt>
    <dgm:pt modelId="{4F84B043-2487-4848-BFA6-3368EAF40F3B}" type="sibTrans" cxnId="{DA5F13E1-F546-490E-AFB3-90D30AD0879A}">
      <dgm:prSet/>
      <dgm:spPr/>
      <dgm:t>
        <a:bodyPr/>
        <a:lstStyle/>
        <a:p>
          <a:endParaRPr lang="fr-FR"/>
        </a:p>
      </dgm:t>
    </dgm:pt>
    <dgm:pt modelId="{0F527BE5-56B4-4E7F-AB0F-FD1F7715199A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2BA61E05-0D1F-4B00-B4E9-DF3979DD22D6}" type="parTrans" cxnId="{EBB17531-98D3-46F5-B1E5-8B56254BC480}">
      <dgm:prSet/>
      <dgm:spPr/>
      <dgm:t>
        <a:bodyPr/>
        <a:lstStyle/>
        <a:p>
          <a:endParaRPr lang="fr-FR"/>
        </a:p>
      </dgm:t>
    </dgm:pt>
    <dgm:pt modelId="{B0FDF2A7-C944-4076-93FF-1593FFEF11F4}" type="sibTrans" cxnId="{EBB17531-98D3-46F5-B1E5-8B56254BC480}">
      <dgm:prSet/>
      <dgm:spPr/>
      <dgm:t>
        <a:bodyPr/>
        <a:lstStyle/>
        <a:p>
          <a:endParaRPr lang="fr-FR"/>
        </a:p>
      </dgm:t>
    </dgm:pt>
    <dgm:pt modelId="{FE9EA9C5-4B49-4861-8B9C-85A968337D36}">
      <dgm:prSet phldrT="[Texte]"/>
      <dgm:spPr>
        <a:solidFill>
          <a:srgbClr val="FF6699">
            <a:alpha val="89804"/>
          </a:srgb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974F6EF7-C94C-4E49-ADE2-FFDFCB9D0772}" type="parTrans" cxnId="{A8E4F974-B155-43DA-B44B-0703D5E6C4A7}">
      <dgm:prSet/>
      <dgm:spPr/>
      <dgm:t>
        <a:bodyPr/>
        <a:lstStyle/>
        <a:p>
          <a:endParaRPr lang="fr-FR"/>
        </a:p>
      </dgm:t>
    </dgm:pt>
    <dgm:pt modelId="{D191F26F-5726-423F-92DD-457B0FA0A137}" type="sibTrans" cxnId="{A8E4F974-B155-43DA-B44B-0703D5E6C4A7}">
      <dgm:prSet/>
      <dgm:spPr/>
      <dgm:t>
        <a:bodyPr/>
        <a:lstStyle/>
        <a:p>
          <a:endParaRPr lang="fr-FR"/>
        </a:p>
      </dgm:t>
    </dgm:pt>
    <dgm:pt modelId="{C29DF285-A6A2-4225-BBAB-065999A169DE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r-FR" dirty="0" smtClean="0"/>
            <a:t>Dispositions propres dans le code du travail :</a:t>
          </a:r>
          <a:endParaRPr lang="fr-FR" dirty="0"/>
        </a:p>
      </dgm:t>
    </dgm:pt>
    <dgm:pt modelId="{D74245C2-6D3D-45A3-9724-DADD662FA395}" type="parTrans" cxnId="{F14FC832-ADAD-45A7-955E-0486764FE9FC}">
      <dgm:prSet/>
      <dgm:spPr/>
      <dgm:t>
        <a:bodyPr/>
        <a:lstStyle/>
        <a:p>
          <a:endParaRPr lang="fr-FR"/>
        </a:p>
      </dgm:t>
    </dgm:pt>
    <dgm:pt modelId="{DBC156B2-FB33-4EDD-A3F7-1F498C854FD6}" type="sibTrans" cxnId="{F14FC832-ADAD-45A7-955E-0486764FE9FC}">
      <dgm:prSet/>
      <dgm:spPr/>
      <dgm:t>
        <a:bodyPr/>
        <a:lstStyle/>
        <a:p>
          <a:endParaRPr lang="fr-FR"/>
        </a:p>
      </dgm:t>
    </dgm:pt>
    <dgm:pt modelId="{A1E8E852-3DA9-4C0B-B368-843A5669E8C1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6D557491-BE15-4EA7-96E0-493D0BD23862}" type="parTrans" cxnId="{2292B561-E69B-4E3C-BDF4-0DDBF1DB7BD3}">
      <dgm:prSet/>
      <dgm:spPr/>
      <dgm:t>
        <a:bodyPr/>
        <a:lstStyle/>
        <a:p>
          <a:endParaRPr lang="fr-FR"/>
        </a:p>
      </dgm:t>
    </dgm:pt>
    <dgm:pt modelId="{1108F64A-E14F-45D2-99FC-4C43884D7311}" type="sibTrans" cxnId="{2292B561-E69B-4E3C-BDF4-0DDBF1DB7BD3}">
      <dgm:prSet/>
      <dgm:spPr/>
      <dgm:t>
        <a:bodyPr/>
        <a:lstStyle/>
        <a:p>
          <a:endParaRPr lang="fr-FR"/>
        </a:p>
      </dgm:t>
    </dgm:pt>
    <dgm:pt modelId="{25D6B033-DAFF-4CD1-AA51-326828E1C438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r-FR" dirty="0" smtClean="0"/>
            <a:t>Article L 1221-5-1</a:t>
          </a:r>
          <a:endParaRPr lang="fr-FR" dirty="0"/>
        </a:p>
      </dgm:t>
    </dgm:pt>
    <dgm:pt modelId="{E60ED2C4-EB4C-4AD0-9612-7E457AD8D102}" type="parTrans" cxnId="{5B12473D-83F2-4568-8D9C-6240F0C3255A}">
      <dgm:prSet/>
      <dgm:spPr/>
      <dgm:t>
        <a:bodyPr/>
        <a:lstStyle/>
        <a:p>
          <a:endParaRPr lang="fr-FR"/>
        </a:p>
      </dgm:t>
    </dgm:pt>
    <dgm:pt modelId="{90C0FEE1-13B7-4ECD-8124-BDEB8E574DD7}" type="sibTrans" cxnId="{5B12473D-83F2-4568-8D9C-6240F0C3255A}">
      <dgm:prSet/>
      <dgm:spPr/>
      <dgm:t>
        <a:bodyPr/>
        <a:lstStyle/>
        <a:p>
          <a:endParaRPr lang="fr-FR"/>
        </a:p>
      </dgm:t>
    </dgm:pt>
    <dgm:pt modelId="{36BAC73C-2E80-4125-9E09-B7C623006150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r-FR" dirty="0" smtClean="0"/>
            <a:t>Articles R 1221-34  R 1221-41</a:t>
          </a:r>
          <a:endParaRPr lang="fr-FR" dirty="0"/>
        </a:p>
      </dgm:t>
    </dgm:pt>
    <dgm:pt modelId="{D1C25FAA-CD8B-4AD8-8D4A-E0AA84E6AAD6}" type="parTrans" cxnId="{E44464FF-72EB-4221-80E1-AFBF08234C94}">
      <dgm:prSet/>
      <dgm:spPr/>
      <dgm:t>
        <a:bodyPr/>
        <a:lstStyle/>
        <a:p>
          <a:endParaRPr lang="fr-FR"/>
        </a:p>
      </dgm:t>
    </dgm:pt>
    <dgm:pt modelId="{7A344A76-5CE2-47E7-ACFD-F9D1C2031F21}" type="sibTrans" cxnId="{E44464FF-72EB-4221-80E1-AFBF08234C94}">
      <dgm:prSet/>
      <dgm:spPr/>
      <dgm:t>
        <a:bodyPr/>
        <a:lstStyle/>
        <a:p>
          <a:endParaRPr lang="fr-FR"/>
        </a:p>
      </dgm:t>
    </dgm:pt>
    <dgm:pt modelId="{B2A6CCA6-4719-48D5-8E90-881447A849E1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r-FR" dirty="0" smtClean="0"/>
            <a:t>Articles L 1242-17 et D 1242-8</a:t>
          </a:r>
          <a:endParaRPr lang="fr-FR" dirty="0"/>
        </a:p>
      </dgm:t>
    </dgm:pt>
    <dgm:pt modelId="{90B9207E-FAB1-44F4-BA4A-D752DEF6408C}" type="parTrans" cxnId="{C3398F2F-E24A-4A57-A637-A19D6CA2B9BD}">
      <dgm:prSet/>
      <dgm:spPr/>
      <dgm:t>
        <a:bodyPr/>
        <a:lstStyle/>
        <a:p>
          <a:endParaRPr lang="fr-FR"/>
        </a:p>
      </dgm:t>
    </dgm:pt>
    <dgm:pt modelId="{27ED11B3-B185-4C03-9E5F-51F695F7458E}" type="sibTrans" cxnId="{C3398F2F-E24A-4A57-A637-A19D6CA2B9BD}">
      <dgm:prSet/>
      <dgm:spPr/>
      <dgm:t>
        <a:bodyPr/>
        <a:lstStyle/>
        <a:p>
          <a:endParaRPr lang="fr-FR"/>
        </a:p>
      </dgm:t>
    </dgm:pt>
    <dgm:pt modelId="{3AFED83F-7A7B-4346-AD05-0230F215F741}">
      <dgm:prSet phldrT="[Texte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r-FR" dirty="0" smtClean="0"/>
            <a:t>Attente arrêté modèles</a:t>
          </a:r>
          <a:endParaRPr lang="fr-FR" dirty="0"/>
        </a:p>
      </dgm:t>
    </dgm:pt>
    <dgm:pt modelId="{6FEFE091-6DE8-4D31-8F14-299B0D176775}" type="parTrans" cxnId="{976CACB5-8125-49A6-BFD9-259AE06C8C80}">
      <dgm:prSet/>
      <dgm:spPr/>
      <dgm:t>
        <a:bodyPr/>
        <a:lstStyle/>
        <a:p>
          <a:endParaRPr lang="fr-FR"/>
        </a:p>
      </dgm:t>
    </dgm:pt>
    <dgm:pt modelId="{4174DE7A-19CC-4201-B21B-71E242F30187}" type="sibTrans" cxnId="{976CACB5-8125-49A6-BFD9-259AE06C8C80}">
      <dgm:prSet/>
      <dgm:spPr/>
      <dgm:t>
        <a:bodyPr/>
        <a:lstStyle/>
        <a:p>
          <a:endParaRPr lang="fr-FR"/>
        </a:p>
      </dgm:t>
    </dgm:pt>
    <dgm:pt modelId="{0BF0AE0F-EAF4-4EED-83B0-7B7913F27FB4}" type="pres">
      <dgm:prSet presAssocID="{BDB68523-9C2C-465D-85E0-1D9B4BFE5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EECED2-8A10-4E12-8B7E-EB9306217BBA}" type="pres">
      <dgm:prSet presAssocID="{A46DE420-ED90-40B9-A98E-5C297B1E81C1}" presName="composite" presStyleCnt="0"/>
      <dgm:spPr/>
    </dgm:pt>
    <dgm:pt modelId="{61328250-BA54-4BFF-AE91-916EF757428C}" type="pres">
      <dgm:prSet presAssocID="{A46DE420-ED90-40B9-A98E-5C297B1E81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1C0A2-2C61-422E-BE17-A5216298FA5E}" type="pres">
      <dgm:prSet presAssocID="{A46DE420-ED90-40B9-A98E-5C297B1E81C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625643-6BC4-4D02-B5E7-29D354FFDC15}" type="pres">
      <dgm:prSet presAssocID="{DA12D046-75CC-4E66-AB2F-417157DE0B1A}" presName="space" presStyleCnt="0"/>
      <dgm:spPr/>
    </dgm:pt>
    <dgm:pt modelId="{F5522ACF-571B-4ADE-B900-DE117AA2E790}" type="pres">
      <dgm:prSet presAssocID="{C0455671-2EE3-43DF-BAEA-FEB506214CEF}" presName="composite" presStyleCnt="0"/>
      <dgm:spPr/>
    </dgm:pt>
    <dgm:pt modelId="{1E247841-00F3-474C-AD6B-F527D22BBEC0}" type="pres">
      <dgm:prSet presAssocID="{C0455671-2EE3-43DF-BAEA-FEB506214C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75DEC4-599A-4CA8-81C8-1D786CA90371}" type="pres">
      <dgm:prSet presAssocID="{C0455671-2EE3-43DF-BAEA-FEB506214CE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85597-9B47-4577-AB4F-3211ED540C5D}" type="pres">
      <dgm:prSet presAssocID="{E82EA492-A67F-47C2-987D-CA0E8CC9968C}" presName="space" presStyleCnt="0"/>
      <dgm:spPr/>
    </dgm:pt>
    <dgm:pt modelId="{B9AFC845-93A7-4836-8926-D9EAE2639F6B}" type="pres">
      <dgm:prSet presAssocID="{052F9D58-2FF3-4ED5-939C-D4DC0479F8FA}" presName="composite" presStyleCnt="0"/>
      <dgm:spPr/>
    </dgm:pt>
    <dgm:pt modelId="{ABB270B9-54EF-4D62-957F-1936F7E80AF6}" type="pres">
      <dgm:prSet presAssocID="{052F9D58-2FF3-4ED5-939C-D4DC0479F8FA}" presName="parTx" presStyleLbl="alignNode1" presStyleIdx="2" presStyleCnt="3" custLinFactNeighborX="1366" custLinFactNeighborY="2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2E635-6558-423C-B49D-E737389999AF}" type="pres">
      <dgm:prSet presAssocID="{052F9D58-2FF3-4ED5-939C-D4DC0479F8F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B17531-98D3-46F5-B1E5-8B56254BC480}" srcId="{C0455671-2EE3-43DF-BAEA-FEB506214CEF}" destId="{0F527BE5-56B4-4E7F-AB0F-FD1F7715199A}" srcOrd="2" destOrd="0" parTransId="{2BA61E05-0D1F-4B00-B4E9-DF3979DD22D6}" sibTransId="{B0FDF2A7-C944-4076-93FF-1593FFEF11F4}"/>
    <dgm:cxn modelId="{3134C82E-5BE1-4FAC-82CF-B2CACFC76DE8}" srcId="{BDB68523-9C2C-465D-85E0-1D9B4BFE5656}" destId="{A46DE420-ED90-40B9-A98E-5C297B1E81C1}" srcOrd="0" destOrd="0" parTransId="{09A721CC-0E0F-48D6-AD9B-35B31C6DAC91}" sibTransId="{DA12D046-75CC-4E66-AB2F-417157DE0B1A}"/>
    <dgm:cxn modelId="{4B9C6003-5F4A-46D7-96A3-7E4D189195AC}" type="presOf" srcId="{E4076B6F-4142-46F0-8574-65CF31C85B84}" destId="{19E1C0A2-2C61-422E-BE17-A5216298FA5E}" srcOrd="0" destOrd="2" presId="urn:microsoft.com/office/officeart/2005/8/layout/hList1"/>
    <dgm:cxn modelId="{1829FF5A-4A9E-4ADF-9970-01D065DC8E65}" type="presOf" srcId="{2A39E8C6-DEB4-454E-84CB-D9EB3A019F25}" destId="{19E1C0A2-2C61-422E-BE17-A5216298FA5E}" srcOrd="0" destOrd="3" presId="urn:microsoft.com/office/officeart/2005/8/layout/hList1"/>
    <dgm:cxn modelId="{F14FC832-ADAD-45A7-955E-0486764FE9FC}" srcId="{052F9D58-2FF3-4ED5-939C-D4DC0479F8FA}" destId="{C29DF285-A6A2-4225-BBAB-065999A169DE}" srcOrd="2" destOrd="0" parTransId="{D74245C2-6D3D-45A3-9724-DADD662FA395}" sibTransId="{DBC156B2-FB33-4EDD-A3F7-1F498C854FD6}"/>
    <dgm:cxn modelId="{FAB7C6E2-A99F-4A7B-9144-18E06748B5C3}" type="presOf" srcId="{A1E8E852-3DA9-4C0B-B368-843A5669E8C1}" destId="{A7E2E635-6558-423C-B49D-E737389999AF}" srcOrd="0" destOrd="1" presId="urn:microsoft.com/office/officeart/2005/8/layout/hList1"/>
    <dgm:cxn modelId="{0FF933AA-26AD-496D-9F86-07AFA5233463}" type="presOf" srcId="{36BAC73C-2E80-4125-9E09-B7C623006150}" destId="{A7E2E635-6558-423C-B49D-E737389999AF}" srcOrd="0" destOrd="4" presId="urn:microsoft.com/office/officeart/2005/8/layout/hList1"/>
    <dgm:cxn modelId="{CC3E1124-01B6-4007-8628-79491FFFB5DB}" srcId="{052F9D58-2FF3-4ED5-939C-D4DC0479F8FA}" destId="{548D91B4-E2D0-4980-A152-B543C56E8A78}" srcOrd="0" destOrd="0" parTransId="{BE973287-7F91-4D39-A76E-7D479B9B1E2B}" sibTransId="{20EFD5AF-D8F2-4F1F-A02D-BF18E126BB9E}"/>
    <dgm:cxn modelId="{B018D74D-BFDF-436D-B733-B5459804259D}" type="presOf" srcId="{6145FBAE-C1A6-44E9-8A19-40C044418C5C}" destId="{19E1C0A2-2C61-422E-BE17-A5216298FA5E}" srcOrd="0" destOrd="0" presId="urn:microsoft.com/office/officeart/2005/8/layout/hList1"/>
    <dgm:cxn modelId="{09E09AD8-C656-4BCD-911E-AD7A5CB156EB}" srcId="{BDB68523-9C2C-465D-85E0-1D9B4BFE5656}" destId="{052F9D58-2FF3-4ED5-939C-D4DC0479F8FA}" srcOrd="2" destOrd="0" parTransId="{0BFDA007-3A65-43E0-ABA8-0EEE13952092}" sibTransId="{43EB5DD0-7CBA-4C58-9523-4ABBEF86EB05}"/>
    <dgm:cxn modelId="{D093B2A3-8FC3-4D1D-AD40-A1EB2592DF5A}" type="presOf" srcId="{A46DE420-ED90-40B9-A98E-5C297B1E81C1}" destId="{61328250-BA54-4BFF-AE91-916EF757428C}" srcOrd="0" destOrd="0" presId="urn:microsoft.com/office/officeart/2005/8/layout/hList1"/>
    <dgm:cxn modelId="{7E8F12A7-FA26-44B4-9E62-46984A2C7984}" type="presOf" srcId="{548D91B4-E2D0-4980-A152-B543C56E8A78}" destId="{A7E2E635-6558-423C-B49D-E737389999AF}" srcOrd="0" destOrd="0" presId="urn:microsoft.com/office/officeart/2005/8/layout/hList1"/>
    <dgm:cxn modelId="{A86C16DC-5EC8-45AF-BE6B-7C435216C2CD}" type="presOf" srcId="{7A8FB29B-9513-416B-8BD5-6A7A45B8A10E}" destId="{4675DEC4-599A-4CA8-81C8-1D786CA90371}" srcOrd="0" destOrd="0" presId="urn:microsoft.com/office/officeart/2005/8/layout/hList1"/>
    <dgm:cxn modelId="{C480543E-170E-42DE-A805-B4B1E2C9E377}" srcId="{A46DE420-ED90-40B9-A98E-5C297B1E81C1}" destId="{6145FBAE-C1A6-44E9-8A19-40C044418C5C}" srcOrd="0" destOrd="0" parTransId="{47224C98-DAF1-47FE-9171-591438066D21}" sibTransId="{2B2428DE-8D9F-4DF7-A146-8D0D9AC734C3}"/>
    <dgm:cxn modelId="{E44464FF-72EB-4221-80E1-AFBF08234C94}" srcId="{C29DF285-A6A2-4225-BBAB-065999A169DE}" destId="{36BAC73C-2E80-4125-9E09-B7C623006150}" srcOrd="1" destOrd="0" parTransId="{D1C25FAA-CD8B-4AD8-8D4A-E0AA84E6AAD6}" sibTransId="{7A344A76-5CE2-47E7-ACFD-F9D1C2031F21}"/>
    <dgm:cxn modelId="{919B12F0-AE54-4A98-9713-2FE29E953638}" type="presOf" srcId="{3AFED83F-7A7B-4346-AD05-0230F215F741}" destId="{A7E2E635-6558-423C-B49D-E737389999AF}" srcOrd="0" destOrd="6" presId="urn:microsoft.com/office/officeart/2005/8/layout/hList1"/>
    <dgm:cxn modelId="{A8E4F974-B155-43DA-B44B-0703D5E6C4A7}" srcId="{A46DE420-ED90-40B9-A98E-5C297B1E81C1}" destId="{FE9EA9C5-4B49-4861-8B9C-85A968337D36}" srcOrd="1" destOrd="0" parTransId="{974F6EF7-C94C-4E49-ADE2-FFDFCB9D0772}" sibTransId="{D191F26F-5726-423F-92DD-457B0FA0A137}"/>
    <dgm:cxn modelId="{54414D60-FCB9-4B56-8FA8-F0537C7A0D48}" srcId="{A46DE420-ED90-40B9-A98E-5C297B1E81C1}" destId="{ADA7E4FC-E91F-4B3F-AC5C-62D8DE6FE80C}" srcOrd="4" destOrd="0" parTransId="{3BFA6DC6-9E6C-4273-8365-C0840A27FCCF}" sibTransId="{CE4A2101-E599-41D4-A3D5-A98B5B0E0E7B}"/>
    <dgm:cxn modelId="{F5296DB3-2D64-4E59-B3B6-33313EA7ACA4}" type="presOf" srcId="{BDB68523-9C2C-465D-85E0-1D9B4BFE5656}" destId="{0BF0AE0F-EAF4-4EED-83B0-7B7913F27FB4}" srcOrd="0" destOrd="0" presId="urn:microsoft.com/office/officeart/2005/8/layout/hList1"/>
    <dgm:cxn modelId="{883EC184-7469-4361-9F4C-8B6790744F21}" type="presOf" srcId="{B2A6CCA6-4719-48D5-8E90-881447A849E1}" destId="{A7E2E635-6558-423C-B49D-E737389999AF}" srcOrd="0" destOrd="5" presId="urn:microsoft.com/office/officeart/2005/8/layout/hList1"/>
    <dgm:cxn modelId="{EB15EB63-4763-44ED-97D8-5D5D15ADD00A}" type="presOf" srcId="{C29DF285-A6A2-4225-BBAB-065999A169DE}" destId="{A7E2E635-6558-423C-B49D-E737389999AF}" srcOrd="0" destOrd="2" presId="urn:microsoft.com/office/officeart/2005/8/layout/hList1"/>
    <dgm:cxn modelId="{976CACB5-8125-49A6-BFD9-259AE06C8C80}" srcId="{C29DF285-A6A2-4225-BBAB-065999A169DE}" destId="{3AFED83F-7A7B-4346-AD05-0230F215F741}" srcOrd="3" destOrd="0" parTransId="{6FEFE091-6DE8-4D31-8F14-299B0D176775}" sibTransId="{4174DE7A-19CC-4201-B21B-71E242F30187}"/>
    <dgm:cxn modelId="{B7B37C22-4748-477A-893A-BC02F1FB84B8}" type="presOf" srcId="{052F9D58-2FF3-4ED5-939C-D4DC0479F8FA}" destId="{ABB270B9-54EF-4D62-957F-1936F7E80AF6}" srcOrd="0" destOrd="0" presId="urn:microsoft.com/office/officeart/2005/8/layout/hList1"/>
    <dgm:cxn modelId="{D3A3C787-0F67-40FF-BBE2-EE38738D8BDE}" type="presOf" srcId="{25D6B033-DAFF-4CD1-AA51-326828E1C438}" destId="{A7E2E635-6558-423C-B49D-E737389999AF}" srcOrd="0" destOrd="3" presId="urn:microsoft.com/office/officeart/2005/8/layout/hList1"/>
    <dgm:cxn modelId="{DB09D48F-5ECF-4DAA-8C91-24597C1F25FE}" type="presOf" srcId="{0F527BE5-56B4-4E7F-AB0F-FD1F7715199A}" destId="{4675DEC4-599A-4CA8-81C8-1D786CA90371}" srcOrd="0" destOrd="2" presId="urn:microsoft.com/office/officeart/2005/8/layout/hList1"/>
    <dgm:cxn modelId="{D63E5EEF-B332-4C41-ABB7-6009157EFDE4}" srcId="{A46DE420-ED90-40B9-A98E-5C297B1E81C1}" destId="{2A39E8C6-DEB4-454E-84CB-D9EB3A019F25}" srcOrd="3" destOrd="0" parTransId="{AEEC5D05-92A0-4617-8BD5-F9B171A363BD}" sibTransId="{8539EFCB-47BE-4293-BAF5-13509225318D}"/>
    <dgm:cxn modelId="{AC3C19FC-E2F4-4E5A-94F1-90E661D5BC2D}" type="presOf" srcId="{C0455671-2EE3-43DF-BAEA-FEB506214CEF}" destId="{1E247841-00F3-474C-AD6B-F527D22BBEC0}" srcOrd="0" destOrd="0" presId="urn:microsoft.com/office/officeart/2005/8/layout/hList1"/>
    <dgm:cxn modelId="{DA5F13E1-F546-490E-AFB3-90D30AD0879A}" srcId="{A46DE420-ED90-40B9-A98E-5C297B1E81C1}" destId="{E4076B6F-4142-46F0-8574-65CF31C85B84}" srcOrd="2" destOrd="0" parTransId="{E118AA78-8D74-4F03-A243-ED9F278E88AF}" sibTransId="{4F84B043-2487-4848-BFA6-3368EAF40F3B}"/>
    <dgm:cxn modelId="{D4B98703-D01C-47A6-A60A-7AE26783F49B}" srcId="{C0455671-2EE3-43DF-BAEA-FEB506214CEF}" destId="{A159AE3F-8D68-4933-AB0E-AB5870D05ADA}" srcOrd="1" destOrd="0" parTransId="{07D4191F-75B4-4EDF-ADF8-DC91BAD02CC7}" sibTransId="{8AAA4B45-4868-4E02-8E86-20A1D47DED05}"/>
    <dgm:cxn modelId="{76CC2447-1267-4831-A97D-92A68C1673CA}" srcId="{C0455671-2EE3-43DF-BAEA-FEB506214CEF}" destId="{252C811B-6DB4-4395-93F9-8E83A5673485}" srcOrd="3" destOrd="0" parTransId="{6B71BC4D-8696-4E25-94DB-835307304C1E}" sibTransId="{10E03BAA-67DD-4C1D-AC85-16D1EFC248D9}"/>
    <dgm:cxn modelId="{51A57B0D-1439-4718-BAEC-4450E06BC46B}" type="presOf" srcId="{ADA7E4FC-E91F-4B3F-AC5C-62D8DE6FE80C}" destId="{19E1C0A2-2C61-422E-BE17-A5216298FA5E}" srcOrd="0" destOrd="4" presId="urn:microsoft.com/office/officeart/2005/8/layout/hList1"/>
    <dgm:cxn modelId="{90EFEED3-693B-4637-BB75-1BB4DD95C32B}" srcId="{C0455671-2EE3-43DF-BAEA-FEB506214CEF}" destId="{7A8FB29B-9513-416B-8BD5-6A7A45B8A10E}" srcOrd="0" destOrd="0" parTransId="{422B79CB-F173-4463-827D-1FE761A55E0F}" sibTransId="{1C023DC6-6080-4EE2-B82E-7EB0C01474C5}"/>
    <dgm:cxn modelId="{3D39FBB8-28FB-4F16-A6F7-CFFCFBBA9218}" srcId="{BDB68523-9C2C-465D-85E0-1D9B4BFE5656}" destId="{C0455671-2EE3-43DF-BAEA-FEB506214CEF}" srcOrd="1" destOrd="0" parTransId="{CDB232A3-AAA9-418E-9806-A144D328FAC9}" sibTransId="{E82EA492-A67F-47C2-987D-CA0E8CC9968C}"/>
    <dgm:cxn modelId="{2589949F-A1FB-4D56-BF3A-65C74170A13B}" type="presOf" srcId="{252C811B-6DB4-4395-93F9-8E83A5673485}" destId="{4675DEC4-599A-4CA8-81C8-1D786CA90371}" srcOrd="0" destOrd="3" presId="urn:microsoft.com/office/officeart/2005/8/layout/hList1"/>
    <dgm:cxn modelId="{2292B561-E69B-4E3C-BDF4-0DDBF1DB7BD3}" srcId="{052F9D58-2FF3-4ED5-939C-D4DC0479F8FA}" destId="{A1E8E852-3DA9-4C0B-B368-843A5669E8C1}" srcOrd="1" destOrd="0" parTransId="{6D557491-BE15-4EA7-96E0-493D0BD23862}" sibTransId="{1108F64A-E14F-45D2-99FC-4C43884D7311}"/>
    <dgm:cxn modelId="{62D19C6F-AE48-495D-8537-ECCE51E50625}" type="presOf" srcId="{FE9EA9C5-4B49-4861-8B9C-85A968337D36}" destId="{19E1C0A2-2C61-422E-BE17-A5216298FA5E}" srcOrd="0" destOrd="1" presId="urn:microsoft.com/office/officeart/2005/8/layout/hList1"/>
    <dgm:cxn modelId="{2C72FAC5-3865-4F53-8E4B-2C27201940A7}" type="presOf" srcId="{A159AE3F-8D68-4933-AB0E-AB5870D05ADA}" destId="{4675DEC4-599A-4CA8-81C8-1D786CA90371}" srcOrd="0" destOrd="1" presId="urn:microsoft.com/office/officeart/2005/8/layout/hList1"/>
    <dgm:cxn modelId="{5B12473D-83F2-4568-8D9C-6240F0C3255A}" srcId="{C29DF285-A6A2-4225-BBAB-065999A169DE}" destId="{25D6B033-DAFF-4CD1-AA51-326828E1C438}" srcOrd="0" destOrd="0" parTransId="{E60ED2C4-EB4C-4AD0-9612-7E457AD8D102}" sibTransId="{90C0FEE1-13B7-4ECD-8124-BDEB8E574DD7}"/>
    <dgm:cxn modelId="{C3398F2F-E24A-4A57-A637-A19D6CA2B9BD}" srcId="{C29DF285-A6A2-4225-BBAB-065999A169DE}" destId="{B2A6CCA6-4719-48D5-8E90-881447A849E1}" srcOrd="2" destOrd="0" parTransId="{90B9207E-FAB1-44F4-BA4A-D752DEF6408C}" sibTransId="{27ED11B3-B185-4C03-9E5F-51F695F7458E}"/>
    <dgm:cxn modelId="{83E46C90-016C-4A0E-85CB-5B28F47DDD6C}" type="presParOf" srcId="{0BF0AE0F-EAF4-4EED-83B0-7B7913F27FB4}" destId="{2BEECED2-8A10-4E12-8B7E-EB9306217BBA}" srcOrd="0" destOrd="0" presId="urn:microsoft.com/office/officeart/2005/8/layout/hList1"/>
    <dgm:cxn modelId="{EF03ABE6-0A98-49BD-B719-F467864B2AE4}" type="presParOf" srcId="{2BEECED2-8A10-4E12-8B7E-EB9306217BBA}" destId="{61328250-BA54-4BFF-AE91-916EF757428C}" srcOrd="0" destOrd="0" presId="urn:microsoft.com/office/officeart/2005/8/layout/hList1"/>
    <dgm:cxn modelId="{E13A99F2-AB40-4C90-B8F4-E862FBA43A94}" type="presParOf" srcId="{2BEECED2-8A10-4E12-8B7E-EB9306217BBA}" destId="{19E1C0A2-2C61-422E-BE17-A5216298FA5E}" srcOrd="1" destOrd="0" presId="urn:microsoft.com/office/officeart/2005/8/layout/hList1"/>
    <dgm:cxn modelId="{B793211E-62C8-4058-969C-5224D642D5A7}" type="presParOf" srcId="{0BF0AE0F-EAF4-4EED-83B0-7B7913F27FB4}" destId="{B1625643-6BC4-4D02-B5E7-29D354FFDC15}" srcOrd="1" destOrd="0" presId="urn:microsoft.com/office/officeart/2005/8/layout/hList1"/>
    <dgm:cxn modelId="{A4941C8F-EEE2-4596-AE89-7965A3847978}" type="presParOf" srcId="{0BF0AE0F-EAF4-4EED-83B0-7B7913F27FB4}" destId="{F5522ACF-571B-4ADE-B900-DE117AA2E790}" srcOrd="2" destOrd="0" presId="urn:microsoft.com/office/officeart/2005/8/layout/hList1"/>
    <dgm:cxn modelId="{61DDD723-333F-4F2D-B961-CA7E512E9941}" type="presParOf" srcId="{F5522ACF-571B-4ADE-B900-DE117AA2E790}" destId="{1E247841-00F3-474C-AD6B-F527D22BBEC0}" srcOrd="0" destOrd="0" presId="urn:microsoft.com/office/officeart/2005/8/layout/hList1"/>
    <dgm:cxn modelId="{4AFA3E00-715D-40E5-BF6A-20D314011B53}" type="presParOf" srcId="{F5522ACF-571B-4ADE-B900-DE117AA2E790}" destId="{4675DEC4-599A-4CA8-81C8-1D786CA90371}" srcOrd="1" destOrd="0" presId="urn:microsoft.com/office/officeart/2005/8/layout/hList1"/>
    <dgm:cxn modelId="{6DCE4874-C94B-4F07-981C-613FED07DD23}" type="presParOf" srcId="{0BF0AE0F-EAF4-4EED-83B0-7B7913F27FB4}" destId="{C9C85597-9B47-4577-AB4F-3211ED540C5D}" srcOrd="3" destOrd="0" presId="urn:microsoft.com/office/officeart/2005/8/layout/hList1"/>
    <dgm:cxn modelId="{081257F4-188F-46F6-9970-3BCA6A1AE6AC}" type="presParOf" srcId="{0BF0AE0F-EAF4-4EED-83B0-7B7913F27FB4}" destId="{B9AFC845-93A7-4836-8926-D9EAE2639F6B}" srcOrd="4" destOrd="0" presId="urn:microsoft.com/office/officeart/2005/8/layout/hList1"/>
    <dgm:cxn modelId="{01EAFC06-8D2E-4B73-8BF8-583637C320EB}" type="presParOf" srcId="{B9AFC845-93A7-4836-8926-D9EAE2639F6B}" destId="{ABB270B9-54EF-4D62-957F-1936F7E80AF6}" srcOrd="0" destOrd="0" presId="urn:microsoft.com/office/officeart/2005/8/layout/hList1"/>
    <dgm:cxn modelId="{7FB6F2E3-DF12-40A4-ADD5-90768D330D87}" type="presParOf" srcId="{B9AFC845-93A7-4836-8926-D9EAE2639F6B}" destId="{A7E2E635-6558-423C-B49D-E737389999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3A1F7-1CFB-42D3-940C-5B00B0C38DD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7F55796-162A-41CE-BE23-E03C382D68BB}">
      <dgm:prSet custT="1"/>
      <dgm:spPr>
        <a:solidFill>
          <a:srgbClr val="D01050"/>
        </a:solidFill>
      </dgm:spPr>
      <dgm:t>
        <a:bodyPr/>
        <a:lstStyle/>
        <a:p>
          <a:r>
            <a:rPr lang="fr-FR" sz="1800" b="1" dirty="0" smtClean="0"/>
            <a:t>Autorité territoriale chargée de la gestion de l’</a:t>
          </a:r>
          <a:r>
            <a:rPr lang="fr-FR" sz="1800" b="1" dirty="0" err="1" smtClean="0"/>
            <a:t>agent.e</a:t>
          </a:r>
          <a:r>
            <a:rPr lang="fr-FR" sz="1800" b="1" dirty="0" smtClean="0"/>
            <a:t> </a:t>
          </a:r>
          <a:endParaRPr lang="fr-FR" sz="1800" b="1" dirty="0"/>
        </a:p>
      </dgm:t>
    </dgm:pt>
    <dgm:pt modelId="{794324EB-1AFB-4740-A862-681886B5E367}" type="parTrans" cxnId="{FB40B8E3-8F7C-41C1-A91C-00F5A84E68A3}">
      <dgm:prSet/>
      <dgm:spPr/>
      <dgm:t>
        <a:bodyPr/>
        <a:lstStyle/>
        <a:p>
          <a:endParaRPr lang="fr-FR"/>
        </a:p>
      </dgm:t>
    </dgm:pt>
    <dgm:pt modelId="{FDC50B0E-5F51-4B99-ACA6-51FA9E1A5F3F}" type="sibTrans" cxnId="{FB40B8E3-8F7C-41C1-A91C-00F5A84E68A3}">
      <dgm:prSet/>
      <dgm:spPr/>
      <dgm:t>
        <a:bodyPr/>
        <a:lstStyle/>
        <a:p>
          <a:endParaRPr lang="fr-FR"/>
        </a:p>
      </dgm:t>
    </dgm:pt>
    <dgm:pt modelId="{3998B281-C385-4C50-B4EF-AB481E987F98}">
      <dgm:prSet/>
      <dgm:spPr>
        <a:solidFill>
          <a:srgbClr val="4C4C4C"/>
        </a:solidFill>
      </dgm:spPr>
      <dgm:t>
        <a:bodyPr/>
        <a:lstStyle/>
        <a:p>
          <a:r>
            <a:rPr lang="fr-FR" b="1" dirty="0" err="1" smtClean="0"/>
            <a:t>Agent.e</a:t>
          </a:r>
          <a:r>
            <a:rPr lang="fr-FR" b="1" dirty="0" smtClean="0"/>
            <a:t> </a:t>
          </a:r>
          <a:r>
            <a:rPr lang="fr-FR" b="1" dirty="0" err="1" smtClean="0"/>
            <a:t>détaché.e</a:t>
          </a:r>
          <a:endParaRPr lang="fr-FR" dirty="0" smtClean="0"/>
        </a:p>
        <a:p>
          <a:r>
            <a:rPr lang="fr-FR" dirty="0" smtClean="0"/>
            <a:t>communication par </a:t>
          </a:r>
          <a:r>
            <a:rPr lang="fr-FR" b="1" dirty="0" smtClean="0"/>
            <a:t>l’autorité administrative d’accueil </a:t>
          </a:r>
          <a:r>
            <a:rPr lang="fr-FR" dirty="0" smtClean="0"/>
            <a:t>des informations relatives à </a:t>
          </a:r>
          <a:r>
            <a:rPr lang="fr-FR" b="1" dirty="0" smtClean="0"/>
            <a:t>l’emploi et à la durée du détachement</a:t>
          </a:r>
          <a:r>
            <a:rPr lang="fr-FR" dirty="0" smtClean="0"/>
            <a:t> (sauf celles déjà mentionnées dans la décision de détachement)</a:t>
          </a:r>
          <a:endParaRPr lang="fr-FR" dirty="0"/>
        </a:p>
      </dgm:t>
    </dgm:pt>
    <dgm:pt modelId="{451D05F9-4992-4BDF-A111-47B9C723DBCC}" type="parTrans" cxnId="{264B2B63-0DDD-4F09-BF19-553EB3DE75A7}">
      <dgm:prSet/>
      <dgm:spPr/>
      <dgm:t>
        <a:bodyPr/>
        <a:lstStyle/>
        <a:p>
          <a:endParaRPr lang="fr-FR"/>
        </a:p>
      </dgm:t>
    </dgm:pt>
    <dgm:pt modelId="{11DEA6FD-EEB4-43EF-AB0B-3FFBAF84C62C}" type="sibTrans" cxnId="{264B2B63-0DDD-4F09-BF19-553EB3DE75A7}">
      <dgm:prSet/>
      <dgm:spPr/>
      <dgm:t>
        <a:bodyPr/>
        <a:lstStyle/>
        <a:p>
          <a:endParaRPr lang="fr-FR"/>
        </a:p>
      </dgm:t>
    </dgm:pt>
    <dgm:pt modelId="{7E6AAE1A-AC28-40B4-9B81-277679A63EAB}">
      <dgm:prSet/>
      <dgm:spPr>
        <a:solidFill>
          <a:srgbClr val="EF9205"/>
        </a:solidFill>
      </dgm:spPr>
      <dgm:t>
        <a:bodyPr/>
        <a:lstStyle/>
        <a:p>
          <a:r>
            <a:rPr lang="fr-FR" b="1" dirty="0" smtClean="0"/>
            <a:t>Agent.e </a:t>
          </a:r>
          <a:r>
            <a:rPr lang="fr-FR" b="1" dirty="0" err="1" smtClean="0"/>
            <a:t>mis.e</a:t>
          </a:r>
          <a:r>
            <a:rPr lang="fr-FR" b="1" dirty="0" smtClean="0"/>
            <a:t> à disposition</a:t>
          </a:r>
          <a:r>
            <a:rPr lang="fr-FR" dirty="0" smtClean="0"/>
            <a:t> </a:t>
          </a:r>
        </a:p>
        <a:p>
          <a:r>
            <a:rPr lang="fr-FR" dirty="0" smtClean="0"/>
            <a:t>La </a:t>
          </a:r>
          <a:r>
            <a:rPr lang="fr-FR" b="1" dirty="0" smtClean="0"/>
            <a:t>convention</a:t>
          </a:r>
          <a:r>
            <a:rPr lang="fr-FR" dirty="0" smtClean="0"/>
            <a:t> précise l’autorité administrative qui procède à la communication des informations sur </a:t>
          </a:r>
          <a:r>
            <a:rPr lang="fr-FR" b="1" dirty="0" smtClean="0"/>
            <a:t>l’emploi occupé et la durée de la mise à disposition </a:t>
          </a:r>
          <a:r>
            <a:rPr lang="fr-FR" dirty="0" smtClean="0"/>
            <a:t>(sauf celles déjà indiquées dans la décision de mise à disposition)</a:t>
          </a:r>
          <a:endParaRPr lang="fr-FR" dirty="0"/>
        </a:p>
      </dgm:t>
    </dgm:pt>
    <dgm:pt modelId="{C911AD6A-4AE9-41AB-AB14-224AE4B7DFD9}" type="parTrans" cxnId="{CD2C212D-B328-49EE-B9D3-139171ED63B8}">
      <dgm:prSet/>
      <dgm:spPr/>
      <dgm:t>
        <a:bodyPr/>
        <a:lstStyle/>
        <a:p>
          <a:endParaRPr lang="fr-FR"/>
        </a:p>
      </dgm:t>
    </dgm:pt>
    <dgm:pt modelId="{5169F417-DBBE-4EA4-890C-F65822C21568}" type="sibTrans" cxnId="{CD2C212D-B328-49EE-B9D3-139171ED63B8}">
      <dgm:prSet/>
      <dgm:spPr/>
      <dgm:t>
        <a:bodyPr/>
        <a:lstStyle/>
        <a:p>
          <a:endParaRPr lang="fr-FR"/>
        </a:p>
      </dgm:t>
    </dgm:pt>
    <dgm:pt modelId="{E40EC407-C2AA-4256-9CA9-990EC624DD96}" type="pres">
      <dgm:prSet presAssocID="{AA23A1F7-1CFB-42D3-940C-5B00B0C38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5A9996-18CC-4301-8F16-4AE9F58240FD}" type="pres">
      <dgm:prSet presAssocID="{47F55796-162A-41CE-BE23-E03C382D68BB}" presName="node" presStyleLbl="node1" presStyleIdx="0" presStyleCnt="3" custLinFactNeighborX="-14005" custLinFactNeighborY="606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34D8C76-FA02-4191-9E0A-A34B3E9FD5C9}" type="pres">
      <dgm:prSet presAssocID="{FDC50B0E-5F51-4B99-ACA6-51FA9E1A5F3F}" presName="sibTrans" presStyleCnt="0"/>
      <dgm:spPr/>
    </dgm:pt>
    <dgm:pt modelId="{37842E24-4941-48A6-9729-CBBFE4536CDA}" type="pres">
      <dgm:prSet presAssocID="{3998B281-C385-4C50-B4EF-AB481E987F98}" presName="node" presStyleLbl="node1" presStyleIdx="1" presStyleCnt="3" custLinFactY="15882" custLinFactNeighborX="-1818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4CFD803-B388-4A8C-8D62-203FFD2DD8B2}" type="pres">
      <dgm:prSet presAssocID="{11DEA6FD-EEB4-43EF-AB0B-3FFBAF84C62C}" presName="sibTrans" presStyleCnt="0"/>
      <dgm:spPr/>
    </dgm:pt>
    <dgm:pt modelId="{2C26BE22-0375-40A3-A24D-01C68CB1BB84}" type="pres">
      <dgm:prSet presAssocID="{7E6AAE1A-AC28-40B4-9B81-277679A63EAB}" presName="node" presStyleLbl="node1" presStyleIdx="2" presStyleCnt="3" custLinFactY="-4676" custLinFactNeighborX="53415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CD2C212D-B328-49EE-B9D3-139171ED63B8}" srcId="{AA23A1F7-1CFB-42D3-940C-5B00B0C38DD5}" destId="{7E6AAE1A-AC28-40B4-9B81-277679A63EAB}" srcOrd="2" destOrd="0" parTransId="{C911AD6A-4AE9-41AB-AB14-224AE4B7DFD9}" sibTransId="{5169F417-DBBE-4EA4-890C-F65822C21568}"/>
    <dgm:cxn modelId="{FB40B8E3-8F7C-41C1-A91C-00F5A84E68A3}" srcId="{AA23A1F7-1CFB-42D3-940C-5B00B0C38DD5}" destId="{47F55796-162A-41CE-BE23-E03C382D68BB}" srcOrd="0" destOrd="0" parTransId="{794324EB-1AFB-4740-A862-681886B5E367}" sibTransId="{FDC50B0E-5F51-4B99-ACA6-51FA9E1A5F3F}"/>
    <dgm:cxn modelId="{31F007AC-0475-47DD-ADE2-691DD469A9F2}" type="presOf" srcId="{3998B281-C385-4C50-B4EF-AB481E987F98}" destId="{37842E24-4941-48A6-9729-CBBFE4536CDA}" srcOrd="0" destOrd="0" presId="urn:microsoft.com/office/officeart/2005/8/layout/default"/>
    <dgm:cxn modelId="{BF17AEEA-15F0-4151-8900-0453C2731A56}" type="presOf" srcId="{AA23A1F7-1CFB-42D3-940C-5B00B0C38DD5}" destId="{E40EC407-C2AA-4256-9CA9-990EC624DD96}" srcOrd="0" destOrd="0" presId="urn:microsoft.com/office/officeart/2005/8/layout/default"/>
    <dgm:cxn modelId="{61781865-5727-4FD6-95F2-DB4B39A55F92}" type="presOf" srcId="{47F55796-162A-41CE-BE23-E03C382D68BB}" destId="{955A9996-18CC-4301-8F16-4AE9F58240FD}" srcOrd="0" destOrd="0" presId="urn:microsoft.com/office/officeart/2005/8/layout/default"/>
    <dgm:cxn modelId="{588FFB21-C06E-4750-B6DB-D077418CCDF3}" type="presOf" srcId="{7E6AAE1A-AC28-40B4-9B81-277679A63EAB}" destId="{2C26BE22-0375-40A3-A24D-01C68CB1BB84}" srcOrd="0" destOrd="0" presId="urn:microsoft.com/office/officeart/2005/8/layout/default"/>
    <dgm:cxn modelId="{264B2B63-0DDD-4F09-BF19-553EB3DE75A7}" srcId="{AA23A1F7-1CFB-42D3-940C-5B00B0C38DD5}" destId="{3998B281-C385-4C50-B4EF-AB481E987F98}" srcOrd="1" destOrd="0" parTransId="{451D05F9-4992-4BDF-A111-47B9C723DBCC}" sibTransId="{11DEA6FD-EEB4-43EF-AB0B-3FFBAF84C62C}"/>
    <dgm:cxn modelId="{92379457-6CA4-4593-8E30-903DB35DCC99}" type="presParOf" srcId="{E40EC407-C2AA-4256-9CA9-990EC624DD96}" destId="{955A9996-18CC-4301-8F16-4AE9F58240FD}" srcOrd="0" destOrd="0" presId="urn:microsoft.com/office/officeart/2005/8/layout/default"/>
    <dgm:cxn modelId="{68112D32-00D7-4CFE-B7E2-26A20FEEF5AC}" type="presParOf" srcId="{E40EC407-C2AA-4256-9CA9-990EC624DD96}" destId="{F34D8C76-FA02-4191-9E0A-A34B3E9FD5C9}" srcOrd="1" destOrd="0" presId="urn:microsoft.com/office/officeart/2005/8/layout/default"/>
    <dgm:cxn modelId="{203E9B3E-6345-4FA6-B143-926AAFE537E4}" type="presParOf" srcId="{E40EC407-C2AA-4256-9CA9-990EC624DD96}" destId="{37842E24-4941-48A6-9729-CBBFE4536CDA}" srcOrd="2" destOrd="0" presId="urn:microsoft.com/office/officeart/2005/8/layout/default"/>
    <dgm:cxn modelId="{083850AE-6B0A-414F-9A76-BADC36AA7C75}" type="presParOf" srcId="{E40EC407-C2AA-4256-9CA9-990EC624DD96}" destId="{84CFD803-B388-4A8C-8D62-203FFD2DD8B2}" srcOrd="3" destOrd="0" presId="urn:microsoft.com/office/officeart/2005/8/layout/default"/>
    <dgm:cxn modelId="{C4632E91-EE15-4E82-90AC-C7226B0F1BAF}" type="presParOf" srcId="{E40EC407-C2AA-4256-9CA9-990EC624DD96}" destId="{2C26BE22-0375-40A3-A24D-01C68CB1BB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22B45-A94D-479F-844F-2E9D37839AC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09B0D96-7779-4576-BCA3-AD3B721BE479}">
      <dgm:prSet phldrT="[Texte]" custT="1"/>
      <dgm:spPr>
        <a:solidFill>
          <a:srgbClr val="4C4C4C"/>
        </a:solidFill>
      </dgm:spPr>
      <dgm:t>
        <a:bodyPr/>
        <a:lstStyle/>
        <a:p>
          <a:r>
            <a:rPr lang="fr-FR" sz="1800" dirty="0" smtClean="0"/>
            <a:t>Prise de fonction </a:t>
          </a:r>
        </a:p>
        <a:p>
          <a:r>
            <a:rPr lang="fr-FR" sz="1800" dirty="0" smtClean="0"/>
            <a:t>de l’</a:t>
          </a:r>
          <a:r>
            <a:rPr lang="fr-FR" sz="1800" dirty="0" err="1" smtClean="0"/>
            <a:t>agent.e</a:t>
          </a:r>
          <a:r>
            <a:rPr lang="fr-FR" sz="1800" dirty="0" smtClean="0"/>
            <a:t> </a:t>
          </a:r>
          <a:r>
            <a:rPr lang="fr-FR" sz="1800" dirty="0" err="1" smtClean="0"/>
            <a:t>public.que</a:t>
          </a:r>
          <a:endParaRPr lang="fr-FR" sz="1800" dirty="0"/>
        </a:p>
      </dgm:t>
    </dgm:pt>
    <dgm:pt modelId="{24D9B1EF-EB5F-44E2-9E1C-C1863875D810}" type="parTrans" cxnId="{B42A625F-656A-441F-A308-1CD963A0C114}">
      <dgm:prSet/>
      <dgm:spPr/>
      <dgm:t>
        <a:bodyPr/>
        <a:lstStyle/>
        <a:p>
          <a:endParaRPr lang="fr-FR"/>
        </a:p>
      </dgm:t>
    </dgm:pt>
    <dgm:pt modelId="{640D3A27-ABA1-4FF9-A35C-431DDD4B6F88}" type="sibTrans" cxnId="{B42A625F-656A-441F-A308-1CD963A0C114}">
      <dgm:prSet/>
      <dgm:spPr/>
      <dgm:t>
        <a:bodyPr/>
        <a:lstStyle/>
        <a:p>
          <a:endParaRPr lang="fr-FR"/>
        </a:p>
      </dgm:t>
    </dgm:pt>
    <dgm:pt modelId="{70CB86E0-36FB-45A3-8F46-B12BE265FCA8}">
      <dgm:prSet phldrT="[Texte]" custT="1"/>
      <dgm:spPr>
        <a:solidFill>
          <a:srgbClr val="D01050"/>
        </a:solidFill>
      </dgm:spPr>
      <dgm:t>
        <a:bodyPr/>
        <a:lstStyle/>
        <a:p>
          <a:r>
            <a:rPr lang="fr-FR" sz="1100" dirty="0" smtClean="0"/>
            <a:t> </a:t>
          </a:r>
          <a:r>
            <a:rPr lang="fr-FR" sz="1800" dirty="0" smtClean="0"/>
            <a:t>communication à</a:t>
          </a:r>
        </a:p>
        <a:p>
          <a:r>
            <a:rPr lang="fr-FR" sz="1800" dirty="0" smtClean="0"/>
            <a:t> J + 7 au maximum</a:t>
          </a:r>
          <a:endParaRPr lang="fr-FR" sz="1800" dirty="0"/>
        </a:p>
      </dgm:t>
    </dgm:pt>
    <dgm:pt modelId="{FCB3037B-C81C-49B8-A1AD-E0D3D001591E}" type="parTrans" cxnId="{02CAF2D0-3EA9-4B56-B9F5-43AF5442A00A}">
      <dgm:prSet/>
      <dgm:spPr/>
      <dgm:t>
        <a:bodyPr/>
        <a:lstStyle/>
        <a:p>
          <a:endParaRPr lang="fr-FR"/>
        </a:p>
      </dgm:t>
    </dgm:pt>
    <dgm:pt modelId="{D684D3D5-B753-40E4-8CE7-61E549612DE8}" type="sibTrans" cxnId="{02CAF2D0-3EA9-4B56-B9F5-43AF5442A00A}">
      <dgm:prSet/>
      <dgm:spPr/>
      <dgm:t>
        <a:bodyPr/>
        <a:lstStyle/>
        <a:p>
          <a:endParaRPr lang="fr-FR"/>
        </a:p>
      </dgm:t>
    </dgm:pt>
    <dgm:pt modelId="{8AA63202-4445-4F9F-A7E1-C4CDBFE2B62F}">
      <dgm:prSet phldrT="[Texte]" custT="1"/>
      <dgm:spPr>
        <a:solidFill>
          <a:srgbClr val="EF9205"/>
        </a:solidFill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endParaRPr lang="fr-FR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+ actualisation à date d’effet d’un changement de situation selon les mêmes modalités de communication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fr-FR" sz="1200" dirty="0" smtClean="0"/>
            <a:t>(sauf si le changement résulte d’une simple évolution des dispositions législatives et règlementaires initialement communiquées).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sz="1000" dirty="0"/>
        </a:p>
      </dgm:t>
    </dgm:pt>
    <dgm:pt modelId="{8397CFE8-72BC-47A6-A7A1-017571BC8E4B}" type="parTrans" cxnId="{978104E5-62E6-425D-9316-06539A2390D8}">
      <dgm:prSet/>
      <dgm:spPr/>
      <dgm:t>
        <a:bodyPr/>
        <a:lstStyle/>
        <a:p>
          <a:endParaRPr lang="fr-FR"/>
        </a:p>
      </dgm:t>
    </dgm:pt>
    <dgm:pt modelId="{3E77CBFD-4E8D-44BD-A3D9-D1F2F4772D4A}" type="sibTrans" cxnId="{978104E5-62E6-425D-9316-06539A2390D8}">
      <dgm:prSet/>
      <dgm:spPr/>
      <dgm:t>
        <a:bodyPr/>
        <a:lstStyle/>
        <a:p>
          <a:endParaRPr lang="fr-FR"/>
        </a:p>
      </dgm:t>
    </dgm:pt>
    <dgm:pt modelId="{E1D774FE-76AC-4C3C-B576-D206724341C9}" type="pres">
      <dgm:prSet presAssocID="{A9522B45-A94D-479F-844F-2E9D37839AC9}" presName="CompostProcess" presStyleCnt="0">
        <dgm:presLayoutVars>
          <dgm:dir/>
          <dgm:resizeHandles val="exact"/>
        </dgm:presLayoutVars>
      </dgm:prSet>
      <dgm:spPr/>
    </dgm:pt>
    <dgm:pt modelId="{53D0D334-79E3-4ABB-AC2F-3EBB18F8F5AF}" type="pres">
      <dgm:prSet presAssocID="{A9522B45-A94D-479F-844F-2E9D37839AC9}" presName="arrow" presStyleLbl="bgShp" presStyleIdx="0" presStyleCnt="1"/>
      <dgm:spPr/>
    </dgm:pt>
    <dgm:pt modelId="{ECAF7BDE-148B-47B8-BDB1-23BCDA373E9F}" type="pres">
      <dgm:prSet presAssocID="{A9522B45-A94D-479F-844F-2E9D37839AC9}" presName="linearProcess" presStyleCnt="0"/>
      <dgm:spPr/>
    </dgm:pt>
    <dgm:pt modelId="{69A8ACD7-74DF-4414-B5D9-4EB8E8D3E5F8}" type="pres">
      <dgm:prSet presAssocID="{409B0D96-7779-4576-BCA3-AD3B721BE479}" presName="textNode" presStyleLbl="node1" presStyleIdx="0" presStyleCnt="3" custScaleX="634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5E3252-5308-4AE2-9363-34510A0EAED2}" type="pres">
      <dgm:prSet presAssocID="{640D3A27-ABA1-4FF9-A35C-431DDD4B6F88}" presName="sibTrans" presStyleCnt="0"/>
      <dgm:spPr/>
    </dgm:pt>
    <dgm:pt modelId="{93B27326-190F-472B-B4C7-D73B63102798}" type="pres">
      <dgm:prSet presAssocID="{70CB86E0-36FB-45A3-8F46-B12BE265FCA8}" presName="textNode" presStyleLbl="node1" presStyleIdx="1" presStyleCnt="3" custScaleX="68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71472-38B1-4677-B2F9-F2BA4EAA23C3}" type="pres">
      <dgm:prSet presAssocID="{D684D3D5-B753-40E4-8CE7-61E549612DE8}" presName="sibTrans" presStyleCnt="0"/>
      <dgm:spPr/>
    </dgm:pt>
    <dgm:pt modelId="{1E94D8CE-BBEF-4D88-B133-94295D6CF83F}" type="pres">
      <dgm:prSet presAssocID="{8AA63202-4445-4F9F-A7E1-C4CDBFE2B6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C6E8D8-BFB3-4759-A231-36E705050F63}" type="presOf" srcId="{70CB86E0-36FB-45A3-8F46-B12BE265FCA8}" destId="{93B27326-190F-472B-B4C7-D73B63102798}" srcOrd="0" destOrd="0" presId="urn:microsoft.com/office/officeart/2005/8/layout/hProcess9"/>
    <dgm:cxn modelId="{500B8C6B-3EAE-4C17-B044-0D9E0E163AEC}" type="presOf" srcId="{409B0D96-7779-4576-BCA3-AD3B721BE479}" destId="{69A8ACD7-74DF-4414-B5D9-4EB8E8D3E5F8}" srcOrd="0" destOrd="0" presId="urn:microsoft.com/office/officeart/2005/8/layout/hProcess9"/>
    <dgm:cxn modelId="{E900D62E-935B-4048-A94A-F99F7E8AF0D8}" type="presOf" srcId="{8AA63202-4445-4F9F-A7E1-C4CDBFE2B62F}" destId="{1E94D8CE-BBEF-4D88-B133-94295D6CF83F}" srcOrd="0" destOrd="0" presId="urn:microsoft.com/office/officeart/2005/8/layout/hProcess9"/>
    <dgm:cxn modelId="{978104E5-62E6-425D-9316-06539A2390D8}" srcId="{A9522B45-A94D-479F-844F-2E9D37839AC9}" destId="{8AA63202-4445-4F9F-A7E1-C4CDBFE2B62F}" srcOrd="2" destOrd="0" parTransId="{8397CFE8-72BC-47A6-A7A1-017571BC8E4B}" sibTransId="{3E77CBFD-4E8D-44BD-A3D9-D1F2F4772D4A}"/>
    <dgm:cxn modelId="{B42A625F-656A-441F-A308-1CD963A0C114}" srcId="{A9522B45-A94D-479F-844F-2E9D37839AC9}" destId="{409B0D96-7779-4576-BCA3-AD3B721BE479}" srcOrd="0" destOrd="0" parTransId="{24D9B1EF-EB5F-44E2-9E1C-C1863875D810}" sibTransId="{640D3A27-ABA1-4FF9-A35C-431DDD4B6F88}"/>
    <dgm:cxn modelId="{F5252CBB-72AD-4BBC-BA4E-7FD358FD34CB}" type="presOf" srcId="{A9522B45-A94D-479F-844F-2E9D37839AC9}" destId="{E1D774FE-76AC-4C3C-B576-D206724341C9}" srcOrd="0" destOrd="0" presId="urn:microsoft.com/office/officeart/2005/8/layout/hProcess9"/>
    <dgm:cxn modelId="{02CAF2D0-3EA9-4B56-B9F5-43AF5442A00A}" srcId="{A9522B45-A94D-479F-844F-2E9D37839AC9}" destId="{70CB86E0-36FB-45A3-8F46-B12BE265FCA8}" srcOrd="1" destOrd="0" parTransId="{FCB3037B-C81C-49B8-A1AD-E0D3D001591E}" sibTransId="{D684D3D5-B753-40E4-8CE7-61E549612DE8}"/>
    <dgm:cxn modelId="{B9688961-7E31-44CB-B83E-D033F09C324F}" type="presParOf" srcId="{E1D774FE-76AC-4C3C-B576-D206724341C9}" destId="{53D0D334-79E3-4ABB-AC2F-3EBB18F8F5AF}" srcOrd="0" destOrd="0" presId="urn:microsoft.com/office/officeart/2005/8/layout/hProcess9"/>
    <dgm:cxn modelId="{7274A8A3-1C9F-428A-9FE5-523180CEE0D0}" type="presParOf" srcId="{E1D774FE-76AC-4C3C-B576-D206724341C9}" destId="{ECAF7BDE-148B-47B8-BDB1-23BCDA373E9F}" srcOrd="1" destOrd="0" presId="urn:microsoft.com/office/officeart/2005/8/layout/hProcess9"/>
    <dgm:cxn modelId="{69562D9A-FD3E-4E3E-AE90-B048978C4AFD}" type="presParOf" srcId="{ECAF7BDE-148B-47B8-BDB1-23BCDA373E9F}" destId="{69A8ACD7-74DF-4414-B5D9-4EB8E8D3E5F8}" srcOrd="0" destOrd="0" presId="urn:microsoft.com/office/officeart/2005/8/layout/hProcess9"/>
    <dgm:cxn modelId="{DF4F37BD-8002-471B-82FF-A6CC8894C73A}" type="presParOf" srcId="{ECAF7BDE-148B-47B8-BDB1-23BCDA373E9F}" destId="{105E3252-5308-4AE2-9363-34510A0EAED2}" srcOrd="1" destOrd="0" presId="urn:microsoft.com/office/officeart/2005/8/layout/hProcess9"/>
    <dgm:cxn modelId="{A2ACE3E9-F8D0-4AF1-B8B3-EB32674DB5F9}" type="presParOf" srcId="{ECAF7BDE-148B-47B8-BDB1-23BCDA373E9F}" destId="{93B27326-190F-472B-B4C7-D73B63102798}" srcOrd="2" destOrd="0" presId="urn:microsoft.com/office/officeart/2005/8/layout/hProcess9"/>
    <dgm:cxn modelId="{03563B79-4E82-4CCE-88E5-5B303A1DA6C4}" type="presParOf" srcId="{ECAF7BDE-148B-47B8-BDB1-23BCDA373E9F}" destId="{E8471472-38B1-4677-B2F9-F2BA4EAA23C3}" srcOrd="3" destOrd="0" presId="urn:microsoft.com/office/officeart/2005/8/layout/hProcess9"/>
    <dgm:cxn modelId="{EF0AC0E3-BE13-4ADD-ADB5-34C5B4BEEC57}" type="presParOf" srcId="{ECAF7BDE-148B-47B8-BDB1-23BCDA373E9F}" destId="{1E94D8CE-BBEF-4D88-B133-94295D6CF8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B4FBC0-05C6-40E0-A7DA-61047477A2EC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4AEC17E-109D-4F53-9469-D6345760536F}">
      <dgm:prSet phldrT="[Texte]" custT="1"/>
      <dgm:spPr>
        <a:solidFill>
          <a:srgbClr val="4C4C4C"/>
        </a:solidFill>
      </dgm:spPr>
      <dgm:t>
        <a:bodyPr/>
        <a:lstStyle/>
        <a:p>
          <a:r>
            <a:rPr lang="fr-FR" sz="1500" b="1" dirty="0" smtClean="0">
              <a:solidFill>
                <a:schemeClr val="bg1"/>
              </a:solidFill>
              <a:latin typeface="Barlow Condensed" panose="00000506000000000000" pitchFamily="2" charset="0"/>
            </a:rPr>
            <a:t>Comment communiquer </a:t>
          </a:r>
        </a:p>
        <a:p>
          <a:r>
            <a:rPr lang="fr-FR" sz="1500" b="1" dirty="0" smtClean="0">
              <a:solidFill>
                <a:schemeClr val="bg1"/>
              </a:solidFill>
              <a:latin typeface="Barlow Condensed" panose="00000506000000000000" pitchFamily="2" charset="0"/>
            </a:rPr>
            <a:t>les informations ?</a:t>
          </a:r>
        </a:p>
        <a:p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(modèles disponibles)</a:t>
          </a:r>
          <a:endParaRPr lang="fr-FR" sz="1500" dirty="0">
            <a:solidFill>
              <a:schemeClr val="bg1"/>
            </a:solidFill>
            <a:latin typeface="Barlow Condensed" panose="00000506000000000000" pitchFamily="2" charset="0"/>
          </a:endParaRPr>
        </a:p>
      </dgm:t>
    </dgm:pt>
    <dgm:pt modelId="{943C6663-3E59-4EFA-AC19-6BA6A5BBF53E}" type="parTrans" cxnId="{DB2D2D0C-9C5E-4EE8-A970-F19527733796}">
      <dgm:prSet/>
      <dgm:spPr/>
      <dgm:t>
        <a:bodyPr/>
        <a:lstStyle/>
        <a:p>
          <a:endParaRPr lang="fr-FR"/>
        </a:p>
      </dgm:t>
    </dgm:pt>
    <dgm:pt modelId="{A33AE461-E833-4277-A398-D7E4CB9C5BD6}" type="sibTrans" cxnId="{DB2D2D0C-9C5E-4EE8-A970-F19527733796}">
      <dgm:prSet/>
      <dgm:spPr/>
      <dgm:t>
        <a:bodyPr/>
        <a:lstStyle/>
        <a:p>
          <a:endParaRPr lang="fr-FR"/>
        </a:p>
      </dgm:t>
    </dgm:pt>
    <dgm:pt modelId="{94A95FB0-0055-43EF-B3D3-69319A70CD94}">
      <dgm:prSet phldrT="[Texte]" custT="1"/>
      <dgm:spPr>
        <a:solidFill>
          <a:srgbClr val="D01050"/>
        </a:solidFill>
      </dgm:spPr>
      <dgm:t>
        <a:bodyPr anchor="ctr"/>
        <a:lstStyle/>
        <a:p>
          <a:pPr algn="l"/>
          <a:endParaRPr lang="fr-FR" sz="1500" dirty="0" smtClean="0">
            <a:latin typeface="Barlow Condensed" panose="00000506000000000000" pitchFamily="2" charset="0"/>
          </a:endParaRPr>
        </a:p>
        <a:p>
          <a:pPr algn="l"/>
          <a:endParaRPr lang="fr-FR" sz="1500" dirty="0" smtClean="0">
            <a:latin typeface="Barlow Condensed" panose="00000506000000000000" pitchFamily="2" charset="0"/>
          </a:endParaRPr>
        </a:p>
        <a:p>
          <a:pPr algn="l"/>
          <a:r>
            <a:rPr lang="fr-FR" sz="1500" dirty="0" smtClean="0">
              <a:latin typeface="Barlow Condensed" panose="00000506000000000000" pitchFamily="2" charset="0"/>
            </a:rPr>
            <a:t> La communication </a:t>
          </a:r>
          <a:r>
            <a:rPr lang="fr-FR" sz="1500" b="1" dirty="0" smtClean="0">
              <a:latin typeface="Barlow Condensed" panose="00000506000000000000" pitchFamily="2" charset="0"/>
            </a:rPr>
            <a:t>ne peut pas être réalisée oralement</a:t>
          </a:r>
          <a:endParaRPr lang="fr-FR" sz="1500" b="1" dirty="0">
            <a:latin typeface="Barlow Condensed" panose="00000506000000000000" pitchFamily="2" charset="0"/>
          </a:endParaRPr>
        </a:p>
      </dgm:t>
    </dgm:pt>
    <dgm:pt modelId="{8DC9294E-F2CA-4B21-969E-84E0E0F948D7}" type="parTrans" cxnId="{F9F26D47-015D-4845-ACC8-D9DF78895116}">
      <dgm:prSet/>
      <dgm:spPr/>
      <dgm:t>
        <a:bodyPr/>
        <a:lstStyle/>
        <a:p>
          <a:endParaRPr lang="fr-FR"/>
        </a:p>
      </dgm:t>
    </dgm:pt>
    <dgm:pt modelId="{F2C5B172-8220-4AC0-98E9-248D1A8E37E0}" type="sibTrans" cxnId="{F9F26D47-015D-4845-ACC8-D9DF78895116}">
      <dgm:prSet/>
      <dgm:spPr/>
      <dgm:t>
        <a:bodyPr/>
        <a:lstStyle/>
        <a:p>
          <a:endParaRPr lang="fr-FR"/>
        </a:p>
      </dgm:t>
    </dgm:pt>
    <dgm:pt modelId="{1B75F098-AE9D-4A18-80B8-46D805792586}">
      <dgm:prSet phldrT="[Texte]" phldr="1"/>
      <dgm:spPr/>
      <dgm:t>
        <a:bodyPr/>
        <a:lstStyle/>
        <a:p>
          <a:endParaRPr lang="fr-FR" dirty="0"/>
        </a:p>
      </dgm:t>
    </dgm:pt>
    <dgm:pt modelId="{80EC60D6-1CCF-40AA-8845-98AD14877D07}" type="parTrans" cxnId="{47E779C0-9E9A-49F8-8368-74F7FA546054}">
      <dgm:prSet/>
      <dgm:spPr/>
      <dgm:t>
        <a:bodyPr/>
        <a:lstStyle/>
        <a:p>
          <a:endParaRPr lang="fr-FR"/>
        </a:p>
      </dgm:t>
    </dgm:pt>
    <dgm:pt modelId="{0637FE63-A192-4D1B-8092-BAA125E4A214}" type="sibTrans" cxnId="{47E779C0-9E9A-49F8-8368-74F7FA546054}">
      <dgm:prSet/>
      <dgm:spPr/>
      <dgm:t>
        <a:bodyPr/>
        <a:lstStyle/>
        <a:p>
          <a:endParaRPr lang="fr-FR"/>
        </a:p>
      </dgm:t>
    </dgm:pt>
    <dgm:pt modelId="{AC6C872B-5441-4559-A60A-27734A8F93E0}">
      <dgm:prSet phldrT="[Texte]" phldr="1"/>
      <dgm:spPr/>
      <dgm:t>
        <a:bodyPr/>
        <a:lstStyle/>
        <a:p>
          <a:endParaRPr lang="fr-FR"/>
        </a:p>
      </dgm:t>
    </dgm:pt>
    <dgm:pt modelId="{460E5304-5F13-42FF-ABF9-D5CCF0BAC892}" type="parTrans" cxnId="{384BD1B8-6BE4-4641-B5AE-A61CFD8FD0A8}">
      <dgm:prSet/>
      <dgm:spPr/>
      <dgm:t>
        <a:bodyPr/>
        <a:lstStyle/>
        <a:p>
          <a:endParaRPr lang="fr-FR"/>
        </a:p>
      </dgm:t>
    </dgm:pt>
    <dgm:pt modelId="{10E83188-9835-4507-8FF8-7718E2FE3316}" type="sibTrans" cxnId="{384BD1B8-6BE4-4641-B5AE-A61CFD8FD0A8}">
      <dgm:prSet/>
      <dgm:spPr/>
      <dgm:t>
        <a:bodyPr/>
        <a:lstStyle/>
        <a:p>
          <a:endParaRPr lang="fr-FR"/>
        </a:p>
      </dgm:t>
    </dgm:pt>
    <dgm:pt modelId="{532BAB7C-67B3-4CF1-B898-F9082B24405B}">
      <dgm:prSet phldrT="[Texte]" phldr="1"/>
      <dgm:spPr/>
      <dgm:t>
        <a:bodyPr/>
        <a:lstStyle/>
        <a:p>
          <a:endParaRPr lang="fr-FR"/>
        </a:p>
      </dgm:t>
    </dgm:pt>
    <dgm:pt modelId="{7E9A8DA8-D7FF-453A-900E-E459FDFCC0F5}" type="parTrans" cxnId="{70F4FE27-F0F2-4932-86B1-538F4E8ECDA5}">
      <dgm:prSet/>
      <dgm:spPr/>
      <dgm:t>
        <a:bodyPr/>
        <a:lstStyle/>
        <a:p>
          <a:endParaRPr lang="fr-FR"/>
        </a:p>
      </dgm:t>
    </dgm:pt>
    <dgm:pt modelId="{0CAB1CC5-1312-4A28-82B8-EB74716873DF}" type="sibTrans" cxnId="{70F4FE27-F0F2-4932-86B1-538F4E8ECDA5}">
      <dgm:prSet/>
      <dgm:spPr/>
      <dgm:t>
        <a:bodyPr/>
        <a:lstStyle/>
        <a:p>
          <a:endParaRPr lang="fr-FR"/>
        </a:p>
      </dgm:t>
    </dgm:pt>
    <dgm:pt modelId="{A7A43E4C-AA26-46B9-9C20-DE07F4C78DB1}">
      <dgm:prSet/>
      <dgm:spPr/>
      <dgm:t>
        <a:bodyPr/>
        <a:lstStyle/>
        <a:p>
          <a:endParaRPr lang="fr-FR"/>
        </a:p>
      </dgm:t>
    </dgm:pt>
    <dgm:pt modelId="{EE474AAB-8174-481A-8899-C15C69C6B82E}" type="parTrans" cxnId="{57E7C1DA-8A99-43FD-B584-F29BF0C6CB60}">
      <dgm:prSet/>
      <dgm:spPr/>
      <dgm:t>
        <a:bodyPr/>
        <a:lstStyle/>
        <a:p>
          <a:endParaRPr lang="fr-FR"/>
        </a:p>
      </dgm:t>
    </dgm:pt>
    <dgm:pt modelId="{38490D58-2C2B-4949-B719-C2EBD052C762}" type="sibTrans" cxnId="{57E7C1DA-8A99-43FD-B584-F29BF0C6CB60}">
      <dgm:prSet/>
      <dgm:spPr/>
      <dgm:t>
        <a:bodyPr/>
        <a:lstStyle/>
        <a:p>
          <a:endParaRPr lang="fr-FR"/>
        </a:p>
      </dgm:t>
    </dgm:pt>
    <dgm:pt modelId="{F9409237-C52F-4889-A695-1306EC4D2A0E}">
      <dgm:prSet/>
      <dgm:spPr/>
      <dgm:t>
        <a:bodyPr/>
        <a:lstStyle/>
        <a:p>
          <a:endParaRPr lang="fr-FR"/>
        </a:p>
      </dgm:t>
    </dgm:pt>
    <dgm:pt modelId="{5118502A-6A9A-417B-9F4C-B48BBADDD9DD}" type="parTrans" cxnId="{797D4DC9-CE60-4478-9A36-E2C26B82E6C9}">
      <dgm:prSet/>
      <dgm:spPr/>
      <dgm:t>
        <a:bodyPr/>
        <a:lstStyle/>
        <a:p>
          <a:endParaRPr lang="fr-FR"/>
        </a:p>
      </dgm:t>
    </dgm:pt>
    <dgm:pt modelId="{AC1D0B88-7A5B-4C6A-A656-3D11AE1DC9C0}" type="sibTrans" cxnId="{797D4DC9-CE60-4478-9A36-E2C26B82E6C9}">
      <dgm:prSet/>
      <dgm:spPr/>
      <dgm:t>
        <a:bodyPr/>
        <a:lstStyle/>
        <a:p>
          <a:endParaRPr lang="fr-FR"/>
        </a:p>
      </dgm:t>
    </dgm:pt>
    <dgm:pt modelId="{79759382-D759-4DA6-94D7-995F3C2F0A79}">
      <dgm:prSet/>
      <dgm:spPr/>
      <dgm:t>
        <a:bodyPr/>
        <a:lstStyle/>
        <a:p>
          <a:endParaRPr lang="fr-FR"/>
        </a:p>
      </dgm:t>
    </dgm:pt>
    <dgm:pt modelId="{A73C4DC8-023E-4123-9BE6-426738817DF1}" type="parTrans" cxnId="{E4DAD882-0C7B-4D78-8A16-FAF62A6D2587}">
      <dgm:prSet/>
      <dgm:spPr/>
      <dgm:t>
        <a:bodyPr/>
        <a:lstStyle/>
        <a:p>
          <a:endParaRPr lang="fr-FR"/>
        </a:p>
      </dgm:t>
    </dgm:pt>
    <dgm:pt modelId="{6F09467C-74B9-44E9-BA32-967A3F16D274}" type="sibTrans" cxnId="{E4DAD882-0C7B-4D78-8A16-FAF62A6D2587}">
      <dgm:prSet/>
      <dgm:spPr/>
      <dgm:t>
        <a:bodyPr/>
        <a:lstStyle/>
        <a:p>
          <a:endParaRPr lang="fr-FR"/>
        </a:p>
      </dgm:t>
    </dgm:pt>
    <dgm:pt modelId="{955C345B-6D71-49C1-80B6-FC459029ACAA}">
      <dgm:prSet/>
      <dgm:spPr/>
      <dgm:t>
        <a:bodyPr/>
        <a:lstStyle/>
        <a:p>
          <a:endParaRPr lang="fr-FR"/>
        </a:p>
      </dgm:t>
    </dgm:pt>
    <dgm:pt modelId="{507DA9F9-E5CE-485F-AAA5-6FC7B7AC346D}" type="parTrans" cxnId="{B55085A3-84EC-4DF3-8A20-AB1FF66E7E79}">
      <dgm:prSet/>
      <dgm:spPr/>
      <dgm:t>
        <a:bodyPr/>
        <a:lstStyle/>
        <a:p>
          <a:endParaRPr lang="fr-FR"/>
        </a:p>
      </dgm:t>
    </dgm:pt>
    <dgm:pt modelId="{415318B0-DEA7-40D2-B629-2C0533849566}" type="sibTrans" cxnId="{B55085A3-84EC-4DF3-8A20-AB1FF66E7E79}">
      <dgm:prSet/>
      <dgm:spPr/>
      <dgm:t>
        <a:bodyPr/>
        <a:lstStyle/>
        <a:p>
          <a:endParaRPr lang="fr-FR"/>
        </a:p>
      </dgm:t>
    </dgm:pt>
    <dgm:pt modelId="{57F1AA55-0553-4FBF-B82A-AE971EC49D98}">
      <dgm:prSet/>
      <dgm:spPr/>
      <dgm:t>
        <a:bodyPr/>
        <a:lstStyle/>
        <a:p>
          <a:endParaRPr lang="fr-FR"/>
        </a:p>
      </dgm:t>
    </dgm:pt>
    <dgm:pt modelId="{D0C40B8B-8A45-4BBB-9797-748193D3DBA6}" type="parTrans" cxnId="{3D8C92D7-EB5C-4CEA-923F-322ECE2E473B}">
      <dgm:prSet/>
      <dgm:spPr/>
      <dgm:t>
        <a:bodyPr/>
        <a:lstStyle/>
        <a:p>
          <a:endParaRPr lang="fr-FR"/>
        </a:p>
      </dgm:t>
    </dgm:pt>
    <dgm:pt modelId="{EA7219F7-1531-4BB8-88A3-896F9DFA0A94}" type="sibTrans" cxnId="{3D8C92D7-EB5C-4CEA-923F-322ECE2E473B}">
      <dgm:prSet/>
      <dgm:spPr/>
      <dgm:t>
        <a:bodyPr/>
        <a:lstStyle/>
        <a:p>
          <a:endParaRPr lang="fr-FR"/>
        </a:p>
      </dgm:t>
    </dgm:pt>
    <dgm:pt modelId="{31C55768-F941-4F65-B1E1-4DF6CB03EBB9}">
      <dgm:prSet/>
      <dgm:spPr/>
      <dgm:t>
        <a:bodyPr/>
        <a:lstStyle/>
        <a:p>
          <a:endParaRPr lang="fr-FR"/>
        </a:p>
      </dgm:t>
    </dgm:pt>
    <dgm:pt modelId="{15FE0397-9406-4BCC-A7B4-12A0A87E01C8}" type="parTrans" cxnId="{9A530ECF-3E90-4DE5-B90E-9512BDF689DE}">
      <dgm:prSet/>
      <dgm:spPr/>
      <dgm:t>
        <a:bodyPr/>
        <a:lstStyle/>
        <a:p>
          <a:endParaRPr lang="fr-FR"/>
        </a:p>
      </dgm:t>
    </dgm:pt>
    <dgm:pt modelId="{17525A1D-B656-4A1D-A72C-8DF0CAF50973}" type="sibTrans" cxnId="{9A530ECF-3E90-4DE5-B90E-9512BDF689DE}">
      <dgm:prSet/>
      <dgm:spPr/>
      <dgm:t>
        <a:bodyPr/>
        <a:lstStyle/>
        <a:p>
          <a:endParaRPr lang="fr-FR"/>
        </a:p>
      </dgm:t>
    </dgm:pt>
    <dgm:pt modelId="{278679C7-5B17-4754-BA96-634D2A095E03}">
      <dgm:prSet/>
      <dgm:spPr/>
      <dgm:t>
        <a:bodyPr/>
        <a:lstStyle/>
        <a:p>
          <a:endParaRPr lang="fr-FR"/>
        </a:p>
      </dgm:t>
    </dgm:pt>
    <dgm:pt modelId="{B573DDFC-3FDD-4465-9F0B-D0278170DD8A}" type="parTrans" cxnId="{6C820143-2BB6-4072-B43B-4B1AE9EFB4BC}">
      <dgm:prSet/>
      <dgm:spPr/>
      <dgm:t>
        <a:bodyPr/>
        <a:lstStyle/>
        <a:p>
          <a:endParaRPr lang="fr-FR"/>
        </a:p>
      </dgm:t>
    </dgm:pt>
    <dgm:pt modelId="{E4785DFF-0C9D-4341-ADE3-3FD16AB51B2F}" type="sibTrans" cxnId="{6C820143-2BB6-4072-B43B-4B1AE9EFB4BC}">
      <dgm:prSet/>
      <dgm:spPr/>
      <dgm:t>
        <a:bodyPr/>
        <a:lstStyle/>
        <a:p>
          <a:endParaRPr lang="fr-FR"/>
        </a:p>
      </dgm:t>
    </dgm:pt>
    <dgm:pt modelId="{B54D6699-DFB0-4269-93EB-FF5560992A24}">
      <dgm:prSet/>
      <dgm:spPr/>
      <dgm:t>
        <a:bodyPr/>
        <a:lstStyle/>
        <a:p>
          <a:endParaRPr lang="fr-FR" dirty="0">
            <a:solidFill>
              <a:prstClr val="black"/>
            </a:solidFill>
            <a:latin typeface="Barlow Condensed" panose="00000506000000000000" pitchFamily="2" charset="0"/>
          </a:endParaRPr>
        </a:p>
      </dgm:t>
    </dgm:pt>
    <dgm:pt modelId="{32FBB294-7559-4457-B0A6-BE07140DF84A}" type="parTrans" cxnId="{C7E7F982-F5D6-4B66-BE3F-E7205445C792}">
      <dgm:prSet/>
      <dgm:spPr/>
      <dgm:t>
        <a:bodyPr/>
        <a:lstStyle/>
        <a:p>
          <a:endParaRPr lang="fr-FR"/>
        </a:p>
      </dgm:t>
    </dgm:pt>
    <dgm:pt modelId="{75135FFE-BB70-4231-9E60-D031CB8500D9}" type="sibTrans" cxnId="{C7E7F982-F5D6-4B66-BE3F-E7205445C792}">
      <dgm:prSet/>
      <dgm:spPr/>
      <dgm:t>
        <a:bodyPr/>
        <a:lstStyle/>
        <a:p>
          <a:endParaRPr lang="fr-FR"/>
        </a:p>
      </dgm:t>
    </dgm:pt>
    <dgm:pt modelId="{20718A08-E213-4C33-B8A4-D3C02DA58680}">
      <dgm:prSet/>
      <dgm:spPr/>
      <dgm:t>
        <a:bodyPr/>
        <a:lstStyle/>
        <a:p>
          <a:endParaRPr lang="fr-FR"/>
        </a:p>
      </dgm:t>
    </dgm:pt>
    <dgm:pt modelId="{4CAF4B5C-BC8C-43E2-80C9-8B53EA705335}" type="parTrans" cxnId="{3931643D-E08E-4CB8-80EC-9374826F4135}">
      <dgm:prSet/>
      <dgm:spPr/>
      <dgm:t>
        <a:bodyPr/>
        <a:lstStyle/>
        <a:p>
          <a:endParaRPr lang="fr-FR"/>
        </a:p>
      </dgm:t>
    </dgm:pt>
    <dgm:pt modelId="{8B1AF2EC-B6AA-4795-B77C-D5EAF6E6EA24}" type="sibTrans" cxnId="{3931643D-E08E-4CB8-80EC-9374826F4135}">
      <dgm:prSet/>
      <dgm:spPr/>
      <dgm:t>
        <a:bodyPr/>
        <a:lstStyle/>
        <a:p>
          <a:endParaRPr lang="fr-FR"/>
        </a:p>
      </dgm:t>
    </dgm:pt>
    <dgm:pt modelId="{50D4F814-73A7-4A25-B1B6-8ABAC4153938}">
      <dgm:prSet/>
      <dgm:spPr/>
      <dgm:t>
        <a:bodyPr/>
        <a:lstStyle/>
        <a:p>
          <a:endParaRPr lang="fr-FR"/>
        </a:p>
      </dgm:t>
    </dgm:pt>
    <dgm:pt modelId="{763CF904-F67F-4043-8674-C6B3DC962F1B}" type="parTrans" cxnId="{AD6504CC-2167-4E11-AA93-8E93668D5FAF}">
      <dgm:prSet/>
      <dgm:spPr/>
      <dgm:t>
        <a:bodyPr/>
        <a:lstStyle/>
        <a:p>
          <a:endParaRPr lang="fr-FR"/>
        </a:p>
      </dgm:t>
    </dgm:pt>
    <dgm:pt modelId="{8D0C2042-842F-4A8A-8845-F4CB3C57997B}" type="sibTrans" cxnId="{AD6504CC-2167-4E11-AA93-8E93668D5FAF}">
      <dgm:prSet/>
      <dgm:spPr/>
      <dgm:t>
        <a:bodyPr/>
        <a:lstStyle/>
        <a:p>
          <a:endParaRPr lang="fr-FR"/>
        </a:p>
      </dgm:t>
    </dgm:pt>
    <dgm:pt modelId="{44CE1548-DE89-455F-A069-1CFE4BD6AFF6}">
      <dgm:prSet/>
      <dgm:spPr/>
      <dgm:t>
        <a:bodyPr/>
        <a:lstStyle/>
        <a:p>
          <a:endParaRPr lang="fr-FR"/>
        </a:p>
      </dgm:t>
    </dgm:pt>
    <dgm:pt modelId="{31E669B2-3465-4860-A9CA-696B9CF2D45C}" type="parTrans" cxnId="{E2A28E3E-F65A-417C-9485-8338B736AB99}">
      <dgm:prSet/>
      <dgm:spPr/>
      <dgm:t>
        <a:bodyPr/>
        <a:lstStyle/>
        <a:p>
          <a:endParaRPr lang="fr-FR"/>
        </a:p>
      </dgm:t>
    </dgm:pt>
    <dgm:pt modelId="{31C38208-BA7D-4A0B-A9C0-476532026285}" type="sibTrans" cxnId="{E2A28E3E-F65A-417C-9485-8338B736AB99}">
      <dgm:prSet/>
      <dgm:spPr/>
      <dgm:t>
        <a:bodyPr/>
        <a:lstStyle/>
        <a:p>
          <a:endParaRPr lang="fr-FR"/>
        </a:p>
      </dgm:t>
    </dgm:pt>
    <dgm:pt modelId="{0B23AF9B-D2EF-4A19-ABE9-154BE19E8DA5}">
      <dgm:prSet/>
      <dgm:spPr/>
      <dgm:t>
        <a:bodyPr/>
        <a:lstStyle/>
        <a:p>
          <a:endParaRPr lang="fr-FR" dirty="0"/>
        </a:p>
      </dgm:t>
    </dgm:pt>
    <dgm:pt modelId="{69568C72-0D05-466C-A5B5-C7B2A15AE1DC}" type="parTrans" cxnId="{B59F149A-A9C3-406B-98E7-C55404B723FF}">
      <dgm:prSet/>
      <dgm:spPr/>
      <dgm:t>
        <a:bodyPr/>
        <a:lstStyle/>
        <a:p>
          <a:endParaRPr lang="fr-FR"/>
        </a:p>
      </dgm:t>
    </dgm:pt>
    <dgm:pt modelId="{E4D56004-045D-4B7D-AF79-4B6C27A4817C}" type="sibTrans" cxnId="{B59F149A-A9C3-406B-98E7-C55404B723FF}">
      <dgm:prSet/>
      <dgm:spPr/>
      <dgm:t>
        <a:bodyPr/>
        <a:lstStyle/>
        <a:p>
          <a:endParaRPr lang="fr-FR"/>
        </a:p>
      </dgm:t>
    </dgm:pt>
    <dgm:pt modelId="{AD651430-2FDD-409B-9811-D64DFE71DF6E}">
      <dgm:prSet custT="1"/>
      <dgm:spPr>
        <a:solidFill>
          <a:srgbClr val="EF9205"/>
        </a:solidFill>
      </dgm:spPr>
      <dgm:t>
        <a:bodyPr anchor="ctr"/>
        <a:lstStyle/>
        <a:p>
          <a:r>
            <a:rPr lang="fr-FR" sz="1500" dirty="0" smtClean="0">
              <a:latin typeface="Barlow Condensed" panose="00000506000000000000" pitchFamily="2" charset="0"/>
            </a:rPr>
            <a:t>La communication est réalisée :</a:t>
          </a:r>
          <a:endParaRPr lang="fr-FR" sz="1500" dirty="0">
            <a:latin typeface="Barlow Condensed" panose="00000506000000000000" pitchFamily="2" charset="0"/>
          </a:endParaRPr>
        </a:p>
      </dgm:t>
    </dgm:pt>
    <dgm:pt modelId="{2C3B75C2-807E-48EF-B226-17414471D6E1}" type="parTrans" cxnId="{F155541D-040F-4074-AC86-3311F69DE4B4}">
      <dgm:prSet/>
      <dgm:spPr/>
      <dgm:t>
        <a:bodyPr/>
        <a:lstStyle/>
        <a:p>
          <a:endParaRPr lang="fr-FR"/>
        </a:p>
      </dgm:t>
    </dgm:pt>
    <dgm:pt modelId="{C0424E0C-C28C-4017-81DD-E782441E4E2A}" type="sibTrans" cxnId="{F155541D-040F-4074-AC86-3311F69DE4B4}">
      <dgm:prSet/>
      <dgm:spPr/>
      <dgm:t>
        <a:bodyPr/>
        <a:lstStyle/>
        <a:p>
          <a:endParaRPr lang="fr-FR"/>
        </a:p>
      </dgm:t>
    </dgm:pt>
    <dgm:pt modelId="{66A96DAD-D305-4941-92FC-555EEA215272}">
      <dgm:prSet/>
      <dgm:spPr/>
      <dgm:t>
        <a:bodyPr/>
        <a:lstStyle/>
        <a:p>
          <a:endParaRPr lang="fr-FR" dirty="0"/>
        </a:p>
      </dgm:t>
    </dgm:pt>
    <dgm:pt modelId="{E9593ED1-1EAD-42F4-B24D-D8EE26F6F89F}" type="parTrans" cxnId="{FB136D09-75AC-4760-B012-5AEBB983D1D8}">
      <dgm:prSet/>
      <dgm:spPr/>
      <dgm:t>
        <a:bodyPr/>
        <a:lstStyle/>
        <a:p>
          <a:endParaRPr lang="fr-FR"/>
        </a:p>
      </dgm:t>
    </dgm:pt>
    <dgm:pt modelId="{720A7AA5-CD19-4EBB-81E2-4E94C6F3A307}" type="sibTrans" cxnId="{FB136D09-75AC-4760-B012-5AEBB983D1D8}">
      <dgm:prSet/>
      <dgm:spPr/>
      <dgm:t>
        <a:bodyPr/>
        <a:lstStyle/>
        <a:p>
          <a:endParaRPr lang="fr-FR"/>
        </a:p>
      </dgm:t>
    </dgm:pt>
    <dgm:pt modelId="{85DFCE86-85AE-4099-808C-DD32DE5D01EE}">
      <dgm:prSet custT="1"/>
      <dgm:spPr>
        <a:solidFill>
          <a:srgbClr val="EF9205"/>
        </a:solidFill>
      </dgm:spPr>
      <dgm:t>
        <a:bodyPr anchor="ctr"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fr-FR" sz="1500" dirty="0" smtClean="0">
              <a:latin typeface="Barlow Condensed" panose="00000506000000000000" pitchFamily="2" charset="0"/>
            </a:rPr>
            <a:t>Possibilité de communication par la mise à disposition sous format </a:t>
          </a:r>
          <a:r>
            <a:rPr lang="fr-FR" sz="1500" b="1" dirty="0" smtClean="0">
              <a:latin typeface="Barlow Condensed" panose="00000506000000000000" pitchFamily="2" charset="0"/>
            </a:rPr>
            <a:t>électronique</a:t>
          </a:r>
          <a:r>
            <a:rPr lang="fr-FR" sz="1500" dirty="0" smtClean="0">
              <a:latin typeface="Barlow Condensed" panose="00000506000000000000" pitchFamily="2" charset="0"/>
            </a:rPr>
            <a:t> d’un ou plusieurs documents </a:t>
          </a:r>
          <a:r>
            <a:rPr lang="fr-FR" sz="1500" b="1" dirty="0" smtClean="0">
              <a:latin typeface="Barlow Condensed" panose="00000506000000000000" pitchFamily="2" charset="0"/>
            </a:rPr>
            <a:t>sous réserve </a:t>
          </a:r>
          <a:r>
            <a:rPr lang="fr-FR" sz="1500" dirty="0" smtClean="0">
              <a:latin typeface="Barlow Condensed" panose="00000506000000000000" pitchFamily="2" charset="0"/>
            </a:rPr>
            <a:t>de :</a:t>
          </a:r>
          <a:endParaRPr lang="fr-FR" sz="1500" dirty="0"/>
        </a:p>
      </dgm:t>
    </dgm:pt>
    <dgm:pt modelId="{2065D3D4-B5D4-4203-8AF2-6427BE325266}" type="parTrans" cxnId="{E024D2C3-1514-40F1-8C76-6BC4D67B0C05}">
      <dgm:prSet/>
      <dgm:spPr/>
      <dgm:t>
        <a:bodyPr/>
        <a:lstStyle/>
        <a:p>
          <a:endParaRPr lang="fr-FR"/>
        </a:p>
      </dgm:t>
    </dgm:pt>
    <dgm:pt modelId="{B0DBECC5-921A-42EF-A63C-353044E8BB0A}" type="sibTrans" cxnId="{E024D2C3-1514-40F1-8C76-6BC4D67B0C05}">
      <dgm:prSet/>
      <dgm:spPr/>
      <dgm:t>
        <a:bodyPr/>
        <a:lstStyle/>
        <a:p>
          <a:endParaRPr lang="fr-FR"/>
        </a:p>
      </dgm:t>
    </dgm:pt>
    <dgm:pt modelId="{239946A2-98EA-410F-8F4B-C578CB251DCD}">
      <dgm:prSet custT="1"/>
      <dgm:spPr>
        <a:solidFill>
          <a:srgbClr val="EF9205"/>
        </a:solidFill>
      </dgm:spPr>
      <dgm:t>
        <a:bodyPr anchor="ctr"/>
        <a:lstStyle/>
        <a:p>
          <a:r>
            <a:rPr lang="fr-FR" sz="1500" dirty="0" smtClean="0">
              <a:latin typeface="Barlow Condensed" panose="00000506000000000000" pitchFamily="2" charset="0"/>
            </a:rPr>
            <a:t>en </a:t>
          </a:r>
          <a:r>
            <a:rPr lang="fr-FR" sz="1500" b="1" dirty="0" smtClean="0">
              <a:latin typeface="Barlow Condensed" panose="00000506000000000000" pitchFamily="2" charset="0"/>
            </a:rPr>
            <a:t>une ou plusieurs fois</a:t>
          </a:r>
          <a:r>
            <a:rPr lang="fr-FR" sz="1500" dirty="0" smtClean="0">
              <a:latin typeface="Barlow Condensed" panose="00000506000000000000" pitchFamily="2" charset="0"/>
            </a:rPr>
            <a:t>,</a:t>
          </a:r>
          <a:endParaRPr lang="fr-FR" sz="1500" dirty="0">
            <a:latin typeface="Barlow Condensed" panose="00000506000000000000" pitchFamily="2" charset="0"/>
          </a:endParaRPr>
        </a:p>
      </dgm:t>
    </dgm:pt>
    <dgm:pt modelId="{1A1ED256-AAB8-4AFE-AA9A-35A69F761DC5}" type="parTrans" cxnId="{6E9103A4-0C04-4FE1-BEDE-EB77E963F716}">
      <dgm:prSet/>
      <dgm:spPr/>
      <dgm:t>
        <a:bodyPr/>
        <a:lstStyle/>
        <a:p>
          <a:endParaRPr lang="fr-FR"/>
        </a:p>
      </dgm:t>
    </dgm:pt>
    <dgm:pt modelId="{C024192F-60A5-415D-BFC4-BE34CAF160F1}" type="sibTrans" cxnId="{6E9103A4-0C04-4FE1-BEDE-EB77E963F716}">
      <dgm:prSet/>
      <dgm:spPr/>
      <dgm:t>
        <a:bodyPr/>
        <a:lstStyle/>
        <a:p>
          <a:endParaRPr lang="fr-FR"/>
        </a:p>
      </dgm:t>
    </dgm:pt>
    <dgm:pt modelId="{22AB4F7A-FEF5-4A90-90F0-D30612F3D5B1}">
      <dgm:prSet custT="1"/>
      <dgm:spPr>
        <a:solidFill>
          <a:srgbClr val="EF9205"/>
        </a:solidFill>
      </dgm:spPr>
      <dgm:t>
        <a:bodyPr anchor="ctr"/>
        <a:lstStyle/>
        <a:p>
          <a:r>
            <a:rPr lang="fr-FR" sz="1500" dirty="0" smtClean="0">
              <a:latin typeface="Barlow Condensed" panose="00000506000000000000" pitchFamily="2" charset="0"/>
            </a:rPr>
            <a:t>par un ou </a:t>
          </a:r>
          <a:r>
            <a:rPr lang="fr-FR" sz="1500" b="1" dirty="0" smtClean="0">
              <a:latin typeface="Barlow Condensed" panose="00000506000000000000" pitchFamily="2" charset="0"/>
            </a:rPr>
            <a:t>plusieurs écrits remis en mains propres ou adressés par envoi postal au domicile de l’</a:t>
          </a:r>
          <a:r>
            <a:rPr lang="fr-FR" sz="1500" b="1" dirty="0" err="1" smtClean="0">
              <a:latin typeface="Barlow Condensed" panose="00000506000000000000" pitchFamily="2" charset="0"/>
            </a:rPr>
            <a:t>agent.e</a:t>
          </a:r>
          <a:endParaRPr lang="fr-FR" sz="1500" b="1" dirty="0">
            <a:latin typeface="Barlow Condensed" panose="00000506000000000000" pitchFamily="2" charset="0"/>
          </a:endParaRPr>
        </a:p>
      </dgm:t>
    </dgm:pt>
    <dgm:pt modelId="{E7DD5E6A-19AC-4C80-A48C-2A6390099D38}" type="parTrans" cxnId="{FA563154-2853-4170-8607-765CCBAC9104}">
      <dgm:prSet/>
      <dgm:spPr/>
      <dgm:t>
        <a:bodyPr/>
        <a:lstStyle/>
        <a:p>
          <a:endParaRPr lang="fr-FR"/>
        </a:p>
      </dgm:t>
    </dgm:pt>
    <dgm:pt modelId="{77B40EC6-3F8D-437D-BFA5-62F6E8C2A41C}" type="sibTrans" cxnId="{FA563154-2853-4170-8607-765CCBAC9104}">
      <dgm:prSet/>
      <dgm:spPr/>
      <dgm:t>
        <a:bodyPr/>
        <a:lstStyle/>
        <a:p>
          <a:endParaRPr lang="fr-FR"/>
        </a:p>
      </dgm:t>
    </dgm:pt>
    <dgm:pt modelId="{1F678AD1-9679-4B77-8210-F5D01EF17D6E}">
      <dgm:prSet custT="1"/>
      <dgm:spPr>
        <a:solidFill>
          <a:srgbClr val="EF9205"/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500" dirty="0" smtClean="0">
              <a:latin typeface="Barlow Condensed" panose="00000506000000000000" pitchFamily="2" charset="0"/>
            </a:rPr>
            <a:t>la faculté pour l’</a:t>
          </a:r>
          <a:r>
            <a:rPr lang="fr-FR" sz="1500" dirty="0" err="1" smtClean="0">
              <a:latin typeface="Barlow Condensed" panose="00000506000000000000" pitchFamily="2" charset="0"/>
            </a:rPr>
            <a:t>agent.e</a:t>
          </a:r>
          <a:r>
            <a:rPr lang="fr-FR" sz="1500" dirty="0" smtClean="0">
              <a:latin typeface="Barlow Condensed" panose="00000506000000000000" pitchFamily="2" charset="0"/>
            </a:rPr>
            <a:t> d’y avoir accès,</a:t>
          </a:r>
        </a:p>
      </dgm:t>
    </dgm:pt>
    <dgm:pt modelId="{E6A71E2F-4257-4D26-8F80-BFB4117189DE}" type="parTrans" cxnId="{45735AD3-63B5-4DB9-B6B3-E56974A6415E}">
      <dgm:prSet/>
      <dgm:spPr/>
      <dgm:t>
        <a:bodyPr/>
        <a:lstStyle/>
        <a:p>
          <a:endParaRPr lang="fr-FR"/>
        </a:p>
      </dgm:t>
    </dgm:pt>
    <dgm:pt modelId="{7C0AA920-89C5-4100-AFDF-B6F6071D6FA5}" type="sibTrans" cxnId="{45735AD3-63B5-4DB9-B6B3-E56974A6415E}">
      <dgm:prSet/>
      <dgm:spPr/>
      <dgm:t>
        <a:bodyPr/>
        <a:lstStyle/>
        <a:p>
          <a:endParaRPr lang="fr-FR"/>
        </a:p>
      </dgm:t>
    </dgm:pt>
    <dgm:pt modelId="{6F2F9526-953A-4AA6-AA01-54D738409C65}">
      <dgm:prSet custT="1"/>
      <dgm:spPr>
        <a:solidFill>
          <a:srgbClr val="EF9205"/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500" dirty="0" smtClean="0">
              <a:latin typeface="Barlow Condensed" panose="00000506000000000000" pitchFamily="2" charset="0"/>
            </a:rPr>
            <a:t>la possibilité de les enregistrer et de les imprimer,</a:t>
          </a:r>
        </a:p>
      </dgm:t>
    </dgm:pt>
    <dgm:pt modelId="{E74848EB-7A21-43A9-9956-B94819381937}" type="parTrans" cxnId="{FEBAD185-217D-4510-A19C-60F00DD02C00}">
      <dgm:prSet/>
      <dgm:spPr/>
      <dgm:t>
        <a:bodyPr/>
        <a:lstStyle/>
        <a:p>
          <a:endParaRPr lang="fr-FR"/>
        </a:p>
      </dgm:t>
    </dgm:pt>
    <dgm:pt modelId="{474AF674-62C1-43C3-AEC5-859C00A51D02}" type="sibTrans" cxnId="{FEBAD185-217D-4510-A19C-60F00DD02C00}">
      <dgm:prSet/>
      <dgm:spPr/>
      <dgm:t>
        <a:bodyPr/>
        <a:lstStyle/>
        <a:p>
          <a:endParaRPr lang="fr-FR"/>
        </a:p>
      </dgm:t>
    </dgm:pt>
    <dgm:pt modelId="{553CAF94-1486-4B7D-B209-CCB19CD194C3}">
      <dgm:prSet custT="1"/>
      <dgm:spPr>
        <a:solidFill>
          <a:srgbClr val="EF9205"/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500" dirty="0" smtClean="0">
              <a:latin typeface="Barlow Condensed" panose="00000506000000000000" pitchFamily="2" charset="0"/>
            </a:rPr>
            <a:t>la conversation par l’employeur d’un justificatif de leur transmission et de leur réception</a:t>
          </a:r>
        </a:p>
      </dgm:t>
    </dgm:pt>
    <dgm:pt modelId="{08CDAA14-3869-48E3-8071-18FE842C209B}" type="parTrans" cxnId="{DEE88C52-A09B-4A5E-9DD8-E8CE6078B0F9}">
      <dgm:prSet/>
      <dgm:spPr/>
      <dgm:t>
        <a:bodyPr/>
        <a:lstStyle/>
        <a:p>
          <a:endParaRPr lang="fr-FR"/>
        </a:p>
      </dgm:t>
    </dgm:pt>
    <dgm:pt modelId="{9CCE2A7A-D791-480C-B06B-6B956193EADA}" type="sibTrans" cxnId="{DEE88C52-A09B-4A5E-9DD8-E8CE6078B0F9}">
      <dgm:prSet/>
      <dgm:spPr/>
      <dgm:t>
        <a:bodyPr/>
        <a:lstStyle/>
        <a:p>
          <a:endParaRPr lang="fr-FR"/>
        </a:p>
      </dgm:t>
    </dgm:pt>
    <dgm:pt modelId="{BD1A6133-73B4-4D42-ADBF-E1F2B063EACD}">
      <dgm:prSet custT="1"/>
      <dgm:spPr>
        <a:solidFill>
          <a:srgbClr val="D01050"/>
        </a:solidFill>
      </dgm:spPr>
      <dgm:t>
        <a:bodyPr/>
        <a:lstStyle/>
        <a:p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Si une ou plusieurs informations n’ont pas été communiquées à </a:t>
          </a:r>
          <a:r>
            <a:rPr lang="fr-FR" sz="15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un.e</a:t>
          </a:r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 </a:t>
          </a:r>
          <a:r>
            <a:rPr lang="fr-FR" sz="15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agent.e</a:t>
          </a:r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 </a:t>
          </a:r>
          <a:r>
            <a:rPr lang="fr-FR" sz="15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public.que</a:t>
          </a:r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 </a:t>
          </a:r>
          <a:r>
            <a:rPr lang="fr-FR" sz="15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nommé.e</a:t>
          </a:r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 ou </a:t>
          </a:r>
          <a:r>
            <a:rPr lang="fr-FR" sz="15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recruté.e</a:t>
          </a:r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 avant cette date, possibilité pour l’</a:t>
          </a:r>
          <a:r>
            <a:rPr lang="fr-FR" sz="15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intéressé.e</a:t>
          </a:r>
          <a:r>
            <a:rPr lang="fr-FR" sz="1500" dirty="0" smtClean="0">
              <a:solidFill>
                <a:schemeClr val="bg1"/>
              </a:solidFill>
              <a:latin typeface="Barlow Condensed" panose="00000506000000000000" pitchFamily="2" charset="0"/>
            </a:rPr>
            <a:t> d’en demander communication </a:t>
          </a:r>
          <a:r>
            <a:rPr lang="fr-FR" sz="1500" b="1" dirty="0" smtClean="0">
              <a:solidFill>
                <a:schemeClr val="bg1"/>
              </a:solidFill>
              <a:latin typeface="Barlow Condensed" panose="00000506000000000000" pitchFamily="2" charset="0"/>
            </a:rPr>
            <a:t>à tout moment auprès de l’autorité territoriale</a:t>
          </a:r>
          <a:endParaRPr lang="fr-FR" sz="1500" dirty="0" smtClean="0">
            <a:solidFill>
              <a:schemeClr val="bg1"/>
            </a:solidFill>
          </a:endParaRPr>
        </a:p>
      </dgm:t>
    </dgm:pt>
    <dgm:pt modelId="{B42B0E18-512E-4EAC-B726-95852C74E83E}" type="parTrans" cxnId="{3387A199-1FDA-47E6-B6B8-868E050AF5B3}">
      <dgm:prSet/>
      <dgm:spPr/>
      <dgm:t>
        <a:bodyPr/>
        <a:lstStyle/>
        <a:p>
          <a:endParaRPr lang="fr-FR"/>
        </a:p>
      </dgm:t>
    </dgm:pt>
    <dgm:pt modelId="{02FA0630-5719-4528-A961-2BAAF8492837}" type="sibTrans" cxnId="{3387A199-1FDA-47E6-B6B8-868E050AF5B3}">
      <dgm:prSet/>
      <dgm:spPr/>
      <dgm:t>
        <a:bodyPr/>
        <a:lstStyle/>
        <a:p>
          <a:endParaRPr lang="fr-FR"/>
        </a:p>
      </dgm:t>
    </dgm:pt>
    <dgm:pt modelId="{DCB0BECF-3E8E-408C-A684-3109AA22B75C}" type="pres">
      <dgm:prSet presAssocID="{2CB4FBC0-05C6-40E0-A7DA-61047477A2E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6F34C84-AC40-479E-929F-E2ECDA5DD61F}" type="pres">
      <dgm:prSet presAssocID="{2CB4FBC0-05C6-40E0-A7DA-61047477A2EC}" presName="matrix" presStyleCnt="0"/>
      <dgm:spPr/>
    </dgm:pt>
    <dgm:pt modelId="{6D398170-8D0C-4C2A-AD97-D66290FB3062}" type="pres">
      <dgm:prSet presAssocID="{2CB4FBC0-05C6-40E0-A7DA-61047477A2EC}" presName="tile1" presStyleLbl="node1" presStyleIdx="0" presStyleCnt="4" custLinFactNeighborX="-1082" custLinFactNeighborY="91"/>
      <dgm:spPr/>
      <dgm:t>
        <a:bodyPr/>
        <a:lstStyle/>
        <a:p>
          <a:endParaRPr lang="fr-FR"/>
        </a:p>
      </dgm:t>
    </dgm:pt>
    <dgm:pt modelId="{DCE3F498-2739-4DA4-BC51-4EBBA8FE2447}" type="pres">
      <dgm:prSet presAssocID="{2CB4FBC0-05C6-40E0-A7DA-61047477A2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2CCBC-0647-499C-8381-07A63D14B013}" type="pres">
      <dgm:prSet presAssocID="{2CB4FBC0-05C6-40E0-A7DA-61047477A2EC}" presName="tile2" presStyleLbl="node1" presStyleIdx="1" presStyleCnt="4"/>
      <dgm:spPr/>
      <dgm:t>
        <a:bodyPr/>
        <a:lstStyle/>
        <a:p>
          <a:endParaRPr lang="fr-FR"/>
        </a:p>
      </dgm:t>
    </dgm:pt>
    <dgm:pt modelId="{E3EF5EAB-20FA-4B89-8FA9-9021F20BD812}" type="pres">
      <dgm:prSet presAssocID="{2CB4FBC0-05C6-40E0-A7DA-61047477A2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5F04E0-CA5C-454B-85EB-F58A6FEBA995}" type="pres">
      <dgm:prSet presAssocID="{2CB4FBC0-05C6-40E0-A7DA-61047477A2EC}" presName="tile3" presStyleLbl="node1" presStyleIdx="2" presStyleCnt="4" custLinFactNeighborX="-5275"/>
      <dgm:spPr/>
      <dgm:t>
        <a:bodyPr/>
        <a:lstStyle/>
        <a:p>
          <a:endParaRPr lang="fr-FR"/>
        </a:p>
      </dgm:t>
    </dgm:pt>
    <dgm:pt modelId="{6A398A25-5E7E-47E6-B9ED-27649D772E26}" type="pres">
      <dgm:prSet presAssocID="{2CB4FBC0-05C6-40E0-A7DA-61047477A2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E70035-1829-4274-B34E-65EBBD5487BB}" type="pres">
      <dgm:prSet presAssocID="{2CB4FBC0-05C6-40E0-A7DA-61047477A2EC}" presName="tile4" presStyleLbl="node1" presStyleIdx="3" presStyleCnt="4"/>
      <dgm:spPr/>
      <dgm:t>
        <a:bodyPr/>
        <a:lstStyle/>
        <a:p>
          <a:endParaRPr lang="fr-FR"/>
        </a:p>
      </dgm:t>
    </dgm:pt>
    <dgm:pt modelId="{50FCB2BA-AE0E-417F-B7EF-9DEDE1C78773}" type="pres">
      <dgm:prSet presAssocID="{2CB4FBC0-05C6-40E0-A7DA-61047477A2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F19C4-D90E-490A-A923-35F3AD89AC75}" type="pres">
      <dgm:prSet presAssocID="{2CB4FBC0-05C6-40E0-A7DA-61047477A2EC}" presName="centerTile" presStyleLbl="fgShp" presStyleIdx="0" presStyleCnt="1" custScaleX="100863" custScaleY="9783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3387A199-1FDA-47E6-B6B8-868E050AF5B3}" srcId="{84AEC17E-109D-4F53-9469-D6345760536F}" destId="{BD1A6133-73B4-4D42-ADBF-E1F2B063EACD}" srcOrd="3" destOrd="0" parTransId="{B42B0E18-512E-4EAC-B726-95852C74E83E}" sibTransId="{02FA0630-5719-4528-A961-2BAAF8492837}"/>
    <dgm:cxn modelId="{7ED9CC62-EB50-4E16-B9BD-64F5919FEAFE}" type="presOf" srcId="{1F678AD1-9679-4B77-8210-F5D01EF17D6E}" destId="{5B5F04E0-CA5C-454B-85EB-F58A6FEBA995}" srcOrd="0" destOrd="1" presId="urn:microsoft.com/office/officeart/2005/8/layout/matrix1"/>
    <dgm:cxn modelId="{CDAA6013-40A9-4F5A-9A52-E1CE73C15F09}" type="presOf" srcId="{AD651430-2FDD-409B-9811-D64DFE71DF6E}" destId="{CB72CCBC-0647-499C-8381-07A63D14B013}" srcOrd="0" destOrd="0" presId="urn:microsoft.com/office/officeart/2005/8/layout/matrix1"/>
    <dgm:cxn modelId="{3931643D-E08E-4CB8-80EC-9374826F4135}" srcId="{84AEC17E-109D-4F53-9469-D6345760536F}" destId="{20718A08-E213-4C33-B8A4-D3C02DA58680}" srcOrd="4" destOrd="0" parTransId="{4CAF4B5C-BC8C-43E2-80C9-8B53EA705335}" sibTransId="{8B1AF2EC-B6AA-4795-B77C-D5EAF6E6EA24}"/>
    <dgm:cxn modelId="{384BD1B8-6BE4-4641-B5AE-A61CFD8FD0A8}" srcId="{84AEC17E-109D-4F53-9469-D6345760536F}" destId="{AC6C872B-5441-4559-A60A-27734A8F93E0}" srcOrd="9" destOrd="0" parTransId="{460E5304-5F13-42FF-ABF9-D5CCF0BAC892}" sibTransId="{10E83188-9835-4507-8FF8-7718E2FE3316}"/>
    <dgm:cxn modelId="{B55085A3-84EC-4DF3-8A20-AB1FF66E7E79}" srcId="{84AEC17E-109D-4F53-9469-D6345760536F}" destId="{955C345B-6D71-49C1-80B6-FC459029ACAA}" srcOrd="6" destOrd="0" parTransId="{507DA9F9-E5CE-485F-AAA5-6FC7B7AC346D}" sibTransId="{415318B0-DEA7-40D2-B629-2C0533849566}"/>
    <dgm:cxn modelId="{DEE88C52-A09B-4A5E-9DD8-E8CE6078B0F9}" srcId="{85DFCE86-85AE-4099-808C-DD32DE5D01EE}" destId="{553CAF94-1486-4B7D-B209-CCB19CD194C3}" srcOrd="2" destOrd="0" parTransId="{08CDAA14-3869-48E3-8071-18FE842C209B}" sibTransId="{9CCE2A7A-D791-480C-B06B-6B956193EADA}"/>
    <dgm:cxn modelId="{6E9103A4-0C04-4FE1-BEDE-EB77E963F716}" srcId="{AD651430-2FDD-409B-9811-D64DFE71DF6E}" destId="{239946A2-98EA-410F-8F4B-C578CB251DCD}" srcOrd="0" destOrd="0" parTransId="{1A1ED256-AAB8-4AFE-AA9A-35A69F761DC5}" sibTransId="{C024192F-60A5-415D-BFC4-BE34CAF160F1}"/>
    <dgm:cxn modelId="{E4DAD882-0C7B-4D78-8A16-FAF62A6D2587}" srcId="{A7A43E4C-AA26-46B9-9C20-DE07F4C78DB1}" destId="{79759382-D759-4DA6-94D7-995F3C2F0A79}" srcOrd="1" destOrd="0" parTransId="{A73C4DC8-023E-4123-9BE6-426738817DF1}" sibTransId="{6F09467C-74B9-44E9-BA32-967A3F16D274}"/>
    <dgm:cxn modelId="{2C3D795E-D514-4742-9877-52AE0E184A7D}" type="presOf" srcId="{22AB4F7A-FEF5-4A90-90F0-D30612F3D5B1}" destId="{E3EF5EAB-20FA-4B89-8FA9-9021F20BD812}" srcOrd="1" destOrd="2" presId="urn:microsoft.com/office/officeart/2005/8/layout/matrix1"/>
    <dgm:cxn modelId="{B894FA99-D676-499A-89D3-FD978BE31D40}" type="presOf" srcId="{239946A2-98EA-410F-8F4B-C578CB251DCD}" destId="{E3EF5EAB-20FA-4B89-8FA9-9021F20BD812}" srcOrd="1" destOrd="1" presId="urn:microsoft.com/office/officeart/2005/8/layout/matrix1"/>
    <dgm:cxn modelId="{70F4FE27-F0F2-4932-86B1-538F4E8ECDA5}" srcId="{84AEC17E-109D-4F53-9469-D6345760536F}" destId="{532BAB7C-67B3-4CF1-B898-F9082B24405B}" srcOrd="10" destOrd="0" parTransId="{7E9A8DA8-D7FF-453A-900E-E459FDFCC0F5}" sibTransId="{0CAB1CC5-1312-4A28-82B8-EB74716873DF}"/>
    <dgm:cxn modelId="{3D8C92D7-EB5C-4CEA-923F-322ECE2E473B}" srcId="{955C345B-6D71-49C1-80B6-FC459029ACAA}" destId="{57F1AA55-0553-4FBF-B82A-AE971EC49D98}" srcOrd="0" destOrd="0" parTransId="{D0C40B8B-8A45-4BBB-9797-748193D3DBA6}" sibTransId="{EA7219F7-1531-4BB8-88A3-896F9DFA0A94}"/>
    <dgm:cxn modelId="{DB2D2D0C-9C5E-4EE8-A970-F19527733796}" srcId="{2CB4FBC0-05C6-40E0-A7DA-61047477A2EC}" destId="{84AEC17E-109D-4F53-9469-D6345760536F}" srcOrd="0" destOrd="0" parTransId="{943C6663-3E59-4EFA-AC19-6BA6A5BBF53E}" sibTransId="{A33AE461-E833-4277-A398-D7E4CB9C5BD6}"/>
    <dgm:cxn modelId="{6C820143-2BB6-4072-B43B-4B1AE9EFB4BC}" srcId="{955C345B-6D71-49C1-80B6-FC459029ACAA}" destId="{278679C7-5B17-4754-BA96-634D2A095E03}" srcOrd="2" destOrd="0" parTransId="{B573DDFC-3FDD-4465-9F0B-D0278170DD8A}" sibTransId="{E4785DFF-0C9D-4341-ADE3-3FD16AB51B2F}"/>
    <dgm:cxn modelId="{E91D74FA-4042-49BE-8F52-2D702370077E}" type="presOf" srcId="{85DFCE86-85AE-4099-808C-DD32DE5D01EE}" destId="{5B5F04E0-CA5C-454B-85EB-F58A6FEBA995}" srcOrd="0" destOrd="0" presId="urn:microsoft.com/office/officeart/2005/8/layout/matrix1"/>
    <dgm:cxn modelId="{E2A28E3E-F65A-417C-9485-8338B736AB99}" srcId="{20718A08-E213-4C33-B8A4-D3C02DA58680}" destId="{44CE1548-DE89-455F-A069-1CFE4BD6AFF6}" srcOrd="1" destOrd="0" parTransId="{31E669B2-3465-4860-A9CA-696B9CF2D45C}" sibTransId="{31C38208-BA7D-4A0B-A9C0-476532026285}"/>
    <dgm:cxn modelId="{E0D45924-1D9C-4F5C-9DA4-6C46D07CA3C4}" type="presOf" srcId="{6F2F9526-953A-4AA6-AA01-54D738409C65}" destId="{5B5F04E0-CA5C-454B-85EB-F58A6FEBA995}" srcOrd="0" destOrd="2" presId="urn:microsoft.com/office/officeart/2005/8/layout/matrix1"/>
    <dgm:cxn modelId="{E024D2C3-1514-40F1-8C76-6BC4D67B0C05}" srcId="{84AEC17E-109D-4F53-9469-D6345760536F}" destId="{85DFCE86-85AE-4099-808C-DD32DE5D01EE}" srcOrd="2" destOrd="0" parTransId="{2065D3D4-B5D4-4203-8AF2-6427BE325266}" sibTransId="{B0DBECC5-921A-42EF-A63C-353044E8BB0A}"/>
    <dgm:cxn modelId="{7B745075-0B26-46F2-AF68-487C91FEEF1C}" type="presOf" srcId="{94A95FB0-0055-43EF-B3D3-69319A70CD94}" destId="{DCE3F498-2739-4DA4-BC51-4EBBA8FE2447}" srcOrd="1" destOrd="0" presId="urn:microsoft.com/office/officeart/2005/8/layout/matrix1"/>
    <dgm:cxn modelId="{3D766526-DD19-40C7-99C6-31BE1762156D}" type="presOf" srcId="{239946A2-98EA-410F-8F4B-C578CB251DCD}" destId="{CB72CCBC-0647-499C-8381-07A63D14B013}" srcOrd="0" destOrd="1" presId="urn:microsoft.com/office/officeart/2005/8/layout/matrix1"/>
    <dgm:cxn modelId="{5BB5E1EB-72FB-412E-B42C-C76912C0AF52}" type="presOf" srcId="{22AB4F7A-FEF5-4A90-90F0-D30612F3D5B1}" destId="{CB72CCBC-0647-499C-8381-07A63D14B013}" srcOrd="0" destOrd="2" presId="urn:microsoft.com/office/officeart/2005/8/layout/matrix1"/>
    <dgm:cxn modelId="{797D4DC9-CE60-4478-9A36-E2C26B82E6C9}" srcId="{A7A43E4C-AA26-46B9-9C20-DE07F4C78DB1}" destId="{F9409237-C52F-4889-A695-1306EC4D2A0E}" srcOrd="0" destOrd="0" parTransId="{5118502A-6A9A-417B-9F4C-B48BBADDD9DD}" sibTransId="{AC1D0B88-7A5B-4C6A-A656-3D11AE1DC9C0}"/>
    <dgm:cxn modelId="{F9F26D47-015D-4845-ACC8-D9DF78895116}" srcId="{84AEC17E-109D-4F53-9469-D6345760536F}" destId="{94A95FB0-0055-43EF-B3D3-69319A70CD94}" srcOrd="0" destOrd="0" parTransId="{8DC9294E-F2CA-4B21-969E-84E0E0F948D7}" sibTransId="{F2C5B172-8220-4AC0-98E9-248D1A8E37E0}"/>
    <dgm:cxn modelId="{310E4E80-F7EB-46FD-83CF-FBEE23067644}" type="presOf" srcId="{2CB4FBC0-05C6-40E0-A7DA-61047477A2EC}" destId="{DCB0BECF-3E8E-408C-A684-3109AA22B75C}" srcOrd="0" destOrd="0" presId="urn:microsoft.com/office/officeart/2005/8/layout/matrix1"/>
    <dgm:cxn modelId="{9DA5C50B-EE2D-4EEB-9FEB-0FF206B4C7A6}" type="presOf" srcId="{6F2F9526-953A-4AA6-AA01-54D738409C65}" destId="{6A398A25-5E7E-47E6-B9ED-27649D772E26}" srcOrd="1" destOrd="2" presId="urn:microsoft.com/office/officeart/2005/8/layout/matrix1"/>
    <dgm:cxn modelId="{C9434FC8-E19E-4C1F-BAAF-7195375975AC}" type="presOf" srcId="{1F678AD1-9679-4B77-8210-F5D01EF17D6E}" destId="{6A398A25-5E7E-47E6-B9ED-27649D772E26}" srcOrd="1" destOrd="1" presId="urn:microsoft.com/office/officeart/2005/8/layout/matrix1"/>
    <dgm:cxn modelId="{96C3F87A-6FA6-4260-8473-6FE9B6B6BC52}" type="presOf" srcId="{85DFCE86-85AE-4099-808C-DD32DE5D01EE}" destId="{6A398A25-5E7E-47E6-B9ED-27649D772E26}" srcOrd="1" destOrd="0" presId="urn:microsoft.com/office/officeart/2005/8/layout/matrix1"/>
    <dgm:cxn modelId="{9A530ECF-3E90-4DE5-B90E-9512BDF689DE}" srcId="{955C345B-6D71-49C1-80B6-FC459029ACAA}" destId="{31C55768-F941-4F65-B1E1-4DF6CB03EBB9}" srcOrd="1" destOrd="0" parTransId="{15FE0397-9406-4BCC-A7B4-12A0A87E01C8}" sibTransId="{17525A1D-B656-4A1D-A72C-8DF0CAF50973}"/>
    <dgm:cxn modelId="{45735AD3-63B5-4DB9-B6B3-E56974A6415E}" srcId="{85DFCE86-85AE-4099-808C-DD32DE5D01EE}" destId="{1F678AD1-9679-4B77-8210-F5D01EF17D6E}" srcOrd="0" destOrd="0" parTransId="{E6A71E2F-4257-4D26-8F80-BFB4117189DE}" sibTransId="{7C0AA920-89C5-4100-AFDF-B6F6071D6FA5}"/>
    <dgm:cxn modelId="{FA563154-2853-4170-8607-765CCBAC9104}" srcId="{AD651430-2FDD-409B-9811-D64DFE71DF6E}" destId="{22AB4F7A-FEF5-4A90-90F0-D30612F3D5B1}" srcOrd="1" destOrd="0" parTransId="{E7DD5E6A-19AC-4C80-A48C-2A6390099D38}" sibTransId="{77B40EC6-3F8D-437D-BFA5-62F6E8C2A41C}"/>
    <dgm:cxn modelId="{81C1009C-E039-45BF-975F-8F6BC3BC2566}" type="presOf" srcId="{BD1A6133-73B4-4D42-ADBF-E1F2B063EACD}" destId="{ABE70035-1829-4274-B34E-65EBBD5487BB}" srcOrd="0" destOrd="0" presId="urn:microsoft.com/office/officeart/2005/8/layout/matrix1"/>
    <dgm:cxn modelId="{47E779C0-9E9A-49F8-8368-74F7FA546054}" srcId="{84AEC17E-109D-4F53-9469-D6345760536F}" destId="{1B75F098-AE9D-4A18-80B8-46D805792586}" srcOrd="7" destOrd="0" parTransId="{80EC60D6-1CCF-40AA-8845-98AD14877D07}" sibTransId="{0637FE63-A192-4D1B-8092-BAA125E4A214}"/>
    <dgm:cxn modelId="{F155541D-040F-4074-AC86-3311F69DE4B4}" srcId="{84AEC17E-109D-4F53-9469-D6345760536F}" destId="{AD651430-2FDD-409B-9811-D64DFE71DF6E}" srcOrd="1" destOrd="0" parTransId="{2C3B75C2-807E-48EF-B226-17414471D6E1}" sibTransId="{C0424E0C-C28C-4017-81DD-E782441E4E2A}"/>
    <dgm:cxn modelId="{03A78C69-B515-4C80-B4E3-CBD68994564B}" type="presOf" srcId="{84AEC17E-109D-4F53-9469-D6345760536F}" destId="{999F19C4-D90E-490A-A923-35F3AD89AC75}" srcOrd="0" destOrd="0" presId="urn:microsoft.com/office/officeart/2005/8/layout/matrix1"/>
    <dgm:cxn modelId="{57E7C1DA-8A99-43FD-B584-F29BF0C6CB60}" srcId="{84AEC17E-109D-4F53-9469-D6345760536F}" destId="{A7A43E4C-AA26-46B9-9C20-DE07F4C78DB1}" srcOrd="8" destOrd="0" parTransId="{EE474AAB-8174-481A-8899-C15C69C6B82E}" sibTransId="{38490D58-2C2B-4949-B719-C2EBD052C762}"/>
    <dgm:cxn modelId="{914CE79F-4360-409E-AAB1-3B210F4EB076}" type="presOf" srcId="{553CAF94-1486-4B7D-B209-CCB19CD194C3}" destId="{5B5F04E0-CA5C-454B-85EB-F58A6FEBA995}" srcOrd="0" destOrd="3" presId="urn:microsoft.com/office/officeart/2005/8/layout/matrix1"/>
    <dgm:cxn modelId="{FEBAD185-217D-4510-A19C-60F00DD02C00}" srcId="{85DFCE86-85AE-4099-808C-DD32DE5D01EE}" destId="{6F2F9526-953A-4AA6-AA01-54D738409C65}" srcOrd="1" destOrd="0" parTransId="{E74848EB-7A21-43A9-9956-B94819381937}" sibTransId="{474AF674-62C1-43C3-AEC5-859C00A51D02}"/>
    <dgm:cxn modelId="{BDA290A7-69A8-4214-90DA-D983A48F6DDC}" type="presOf" srcId="{553CAF94-1486-4B7D-B209-CCB19CD194C3}" destId="{6A398A25-5E7E-47E6-B9ED-27649D772E26}" srcOrd="1" destOrd="3" presId="urn:microsoft.com/office/officeart/2005/8/layout/matrix1"/>
    <dgm:cxn modelId="{B59F149A-A9C3-406B-98E7-C55404B723FF}" srcId="{84AEC17E-109D-4F53-9469-D6345760536F}" destId="{0B23AF9B-D2EF-4A19-ABE9-154BE19E8DA5}" srcOrd="5" destOrd="0" parTransId="{69568C72-0D05-466C-A5B5-C7B2A15AE1DC}" sibTransId="{E4D56004-045D-4B7D-AF79-4B6C27A4817C}"/>
    <dgm:cxn modelId="{AD6504CC-2167-4E11-AA93-8E93668D5FAF}" srcId="{20718A08-E213-4C33-B8A4-D3C02DA58680}" destId="{50D4F814-73A7-4A25-B1B6-8ABAC4153938}" srcOrd="0" destOrd="0" parTransId="{763CF904-F67F-4043-8674-C6B3DC962F1B}" sibTransId="{8D0C2042-842F-4A8A-8845-F4CB3C57997B}"/>
    <dgm:cxn modelId="{84D5FABF-AC25-499B-A263-7F1C54C95976}" type="presOf" srcId="{AD651430-2FDD-409B-9811-D64DFE71DF6E}" destId="{E3EF5EAB-20FA-4B89-8FA9-9021F20BD812}" srcOrd="1" destOrd="0" presId="urn:microsoft.com/office/officeart/2005/8/layout/matrix1"/>
    <dgm:cxn modelId="{C7E7F982-F5D6-4B66-BE3F-E7205445C792}" srcId="{955C345B-6D71-49C1-80B6-FC459029ACAA}" destId="{B54D6699-DFB0-4269-93EB-FF5560992A24}" srcOrd="3" destOrd="0" parTransId="{32FBB294-7559-4457-B0A6-BE07140DF84A}" sibTransId="{75135FFE-BB70-4231-9E60-D031CB8500D9}"/>
    <dgm:cxn modelId="{78630F30-9CDC-40B2-929D-351A87B4260E}" type="presOf" srcId="{BD1A6133-73B4-4D42-ADBF-E1F2B063EACD}" destId="{50FCB2BA-AE0E-417F-B7EF-9DEDE1C78773}" srcOrd="1" destOrd="0" presId="urn:microsoft.com/office/officeart/2005/8/layout/matrix1"/>
    <dgm:cxn modelId="{1BA6466B-2105-4C8A-A651-B1CDA7410DF0}" type="presOf" srcId="{94A95FB0-0055-43EF-B3D3-69319A70CD94}" destId="{6D398170-8D0C-4C2A-AD97-D66290FB3062}" srcOrd="0" destOrd="0" presId="urn:microsoft.com/office/officeart/2005/8/layout/matrix1"/>
    <dgm:cxn modelId="{FB136D09-75AC-4760-B012-5AEBB983D1D8}" srcId="{20718A08-E213-4C33-B8A4-D3C02DA58680}" destId="{66A96DAD-D305-4941-92FC-555EEA215272}" srcOrd="2" destOrd="0" parTransId="{E9593ED1-1EAD-42F4-B24D-D8EE26F6F89F}" sibTransId="{720A7AA5-CD19-4EBB-81E2-4E94C6F3A307}"/>
    <dgm:cxn modelId="{C503EBA2-65D0-479D-A6A6-BFA51FCF9FED}" type="presParOf" srcId="{DCB0BECF-3E8E-408C-A684-3109AA22B75C}" destId="{C6F34C84-AC40-479E-929F-E2ECDA5DD61F}" srcOrd="0" destOrd="0" presId="urn:microsoft.com/office/officeart/2005/8/layout/matrix1"/>
    <dgm:cxn modelId="{BD7F7E94-262A-4CEC-8F93-4F339542F32B}" type="presParOf" srcId="{C6F34C84-AC40-479E-929F-E2ECDA5DD61F}" destId="{6D398170-8D0C-4C2A-AD97-D66290FB3062}" srcOrd="0" destOrd="0" presId="urn:microsoft.com/office/officeart/2005/8/layout/matrix1"/>
    <dgm:cxn modelId="{80D844B6-C549-496D-B466-83236C33AA81}" type="presParOf" srcId="{C6F34C84-AC40-479E-929F-E2ECDA5DD61F}" destId="{DCE3F498-2739-4DA4-BC51-4EBBA8FE2447}" srcOrd="1" destOrd="0" presId="urn:microsoft.com/office/officeart/2005/8/layout/matrix1"/>
    <dgm:cxn modelId="{C10C2ED1-681C-4DB1-8467-CBB56E72F2E8}" type="presParOf" srcId="{C6F34C84-AC40-479E-929F-E2ECDA5DD61F}" destId="{CB72CCBC-0647-499C-8381-07A63D14B013}" srcOrd="2" destOrd="0" presId="urn:microsoft.com/office/officeart/2005/8/layout/matrix1"/>
    <dgm:cxn modelId="{F9F03E29-234F-47B4-A65D-4546002105CB}" type="presParOf" srcId="{C6F34C84-AC40-479E-929F-E2ECDA5DD61F}" destId="{E3EF5EAB-20FA-4B89-8FA9-9021F20BD812}" srcOrd="3" destOrd="0" presId="urn:microsoft.com/office/officeart/2005/8/layout/matrix1"/>
    <dgm:cxn modelId="{88843205-FFF3-431D-B1EB-70149A7DA1D9}" type="presParOf" srcId="{C6F34C84-AC40-479E-929F-E2ECDA5DD61F}" destId="{5B5F04E0-CA5C-454B-85EB-F58A6FEBA995}" srcOrd="4" destOrd="0" presId="urn:microsoft.com/office/officeart/2005/8/layout/matrix1"/>
    <dgm:cxn modelId="{CC496443-9ACF-48B2-B58D-CF096730EF93}" type="presParOf" srcId="{C6F34C84-AC40-479E-929F-E2ECDA5DD61F}" destId="{6A398A25-5E7E-47E6-B9ED-27649D772E26}" srcOrd="5" destOrd="0" presId="urn:microsoft.com/office/officeart/2005/8/layout/matrix1"/>
    <dgm:cxn modelId="{8B25FFAF-955D-4EEF-B4F7-588C34C25FDE}" type="presParOf" srcId="{C6F34C84-AC40-479E-929F-E2ECDA5DD61F}" destId="{ABE70035-1829-4274-B34E-65EBBD5487BB}" srcOrd="6" destOrd="0" presId="urn:microsoft.com/office/officeart/2005/8/layout/matrix1"/>
    <dgm:cxn modelId="{D5B90888-B0CF-43D9-94AE-B026758BE619}" type="presParOf" srcId="{C6F34C84-AC40-479E-929F-E2ECDA5DD61F}" destId="{50FCB2BA-AE0E-417F-B7EF-9DEDE1C78773}" srcOrd="7" destOrd="0" presId="urn:microsoft.com/office/officeart/2005/8/layout/matrix1"/>
    <dgm:cxn modelId="{49EE5D17-80FA-4481-BB70-13675BDD06A8}" type="presParOf" srcId="{DCB0BECF-3E8E-408C-A684-3109AA22B75C}" destId="{999F19C4-D90E-490A-A923-35F3AD89AC7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47DD6-CE24-4C85-81FC-ED9307FB8EDF}">
      <dsp:nvSpPr>
        <dsp:cNvPr id="0" name=""/>
        <dsp:cNvSpPr/>
      </dsp:nvSpPr>
      <dsp:spPr>
        <a:xfrm>
          <a:off x="2833" y="0"/>
          <a:ext cx="2521578" cy="674254"/>
        </a:xfrm>
        <a:prstGeom prst="chevron">
          <a:avLst/>
        </a:prstGeom>
        <a:solidFill>
          <a:srgbClr val="4C4C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2017</a:t>
          </a:r>
          <a:endParaRPr lang="fr-FR" sz="2000" kern="1200" dirty="0"/>
        </a:p>
      </dsp:txBody>
      <dsp:txXfrm>
        <a:off x="339960" y="0"/>
        <a:ext cx="1847324" cy="674254"/>
      </dsp:txXfrm>
    </dsp:sp>
    <dsp:sp modelId="{2D583711-A2D4-43D8-91C6-B66CFFCCBB71}">
      <dsp:nvSpPr>
        <dsp:cNvPr id="0" name=""/>
        <dsp:cNvSpPr/>
      </dsp:nvSpPr>
      <dsp:spPr>
        <a:xfrm>
          <a:off x="2272253" y="0"/>
          <a:ext cx="2521578" cy="674254"/>
        </a:xfrm>
        <a:prstGeom prst="chevron">
          <a:avLst/>
        </a:prstGeom>
        <a:gradFill rotWithShape="0">
          <a:gsLst>
            <a:gs pos="0">
              <a:srgbClr val="4C4C4C"/>
            </a:gs>
            <a:gs pos="44000">
              <a:srgbClr val="D01050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2019</a:t>
          </a:r>
          <a:endParaRPr lang="fr-FR" sz="2000" kern="1200" dirty="0"/>
        </a:p>
      </dsp:txBody>
      <dsp:txXfrm>
        <a:off x="2609380" y="0"/>
        <a:ext cx="1847324" cy="674254"/>
      </dsp:txXfrm>
    </dsp:sp>
    <dsp:sp modelId="{7C1F005E-D0CE-48EB-8048-B6D22C5B7C29}">
      <dsp:nvSpPr>
        <dsp:cNvPr id="0" name=""/>
        <dsp:cNvSpPr/>
      </dsp:nvSpPr>
      <dsp:spPr>
        <a:xfrm>
          <a:off x="4541674" y="0"/>
          <a:ext cx="2521578" cy="674254"/>
        </a:xfrm>
        <a:prstGeom prst="chevron">
          <a:avLst/>
        </a:prstGeom>
        <a:gradFill rotWithShape="0">
          <a:gsLst>
            <a:gs pos="91000">
              <a:srgbClr val="DB3E36"/>
            </a:gs>
            <a:gs pos="34000">
              <a:srgbClr val="D01050">
                <a:lumMod val="100000"/>
              </a:srgbClr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2023</a:t>
          </a:r>
          <a:endParaRPr lang="fr-FR" sz="2000" kern="1200" dirty="0"/>
        </a:p>
      </dsp:txBody>
      <dsp:txXfrm>
        <a:off x="4878801" y="0"/>
        <a:ext cx="1847324" cy="674254"/>
      </dsp:txXfrm>
    </dsp:sp>
    <dsp:sp modelId="{C277988E-AF7F-40A8-BD07-7743213EAB6F}">
      <dsp:nvSpPr>
        <dsp:cNvPr id="0" name=""/>
        <dsp:cNvSpPr/>
      </dsp:nvSpPr>
      <dsp:spPr>
        <a:xfrm>
          <a:off x="6811094" y="0"/>
          <a:ext cx="2521578" cy="674254"/>
        </a:xfrm>
        <a:prstGeom prst="chevron">
          <a:avLst/>
        </a:prstGeom>
        <a:gradFill rotWithShape="0">
          <a:gsLst>
            <a:gs pos="85000">
              <a:srgbClr val="E5681D"/>
            </a:gs>
            <a:gs pos="0">
              <a:srgbClr val="DB3E3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2023</a:t>
          </a:r>
          <a:endParaRPr lang="fr-FR" sz="2000" kern="1200" dirty="0"/>
        </a:p>
      </dsp:txBody>
      <dsp:txXfrm>
        <a:off x="7148221" y="0"/>
        <a:ext cx="1847324" cy="674254"/>
      </dsp:txXfrm>
    </dsp:sp>
    <dsp:sp modelId="{CB3EBF78-6E82-4A40-B25A-8AB3A9BE5C20}">
      <dsp:nvSpPr>
        <dsp:cNvPr id="0" name=""/>
        <dsp:cNvSpPr/>
      </dsp:nvSpPr>
      <dsp:spPr>
        <a:xfrm>
          <a:off x="9080515" y="0"/>
          <a:ext cx="2521578" cy="674254"/>
        </a:xfrm>
        <a:prstGeom prst="chevron">
          <a:avLst/>
        </a:prstGeom>
        <a:gradFill rotWithShape="0">
          <a:gsLst>
            <a:gs pos="0">
              <a:srgbClr val="E25D24"/>
            </a:gs>
            <a:gs pos="57000">
              <a:srgbClr val="EF9205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 compter du 01 septembre 2023</a:t>
          </a:r>
          <a:endParaRPr lang="fr-FR" sz="2000" kern="1200" dirty="0"/>
        </a:p>
      </dsp:txBody>
      <dsp:txXfrm>
        <a:off x="9417642" y="0"/>
        <a:ext cx="1847324" cy="67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8250-BA54-4BFF-AE91-916EF757428C}">
      <dsp:nvSpPr>
        <dsp:cNvPr id="0" name=""/>
        <dsp:cNvSpPr/>
      </dsp:nvSpPr>
      <dsp:spPr>
        <a:xfrm>
          <a:off x="2828" y="359007"/>
          <a:ext cx="2757975" cy="626015"/>
        </a:xfrm>
        <a:prstGeom prst="rect">
          <a:avLst/>
        </a:prstGeom>
        <a:solidFill>
          <a:srgbClr val="D01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Fonctionnaire titulaire et stagiaire</a:t>
          </a:r>
          <a:endParaRPr lang="fr-FR" sz="1500" kern="1200" dirty="0"/>
        </a:p>
      </dsp:txBody>
      <dsp:txXfrm>
        <a:off x="2828" y="359007"/>
        <a:ext cx="2757975" cy="626015"/>
      </dsp:txXfrm>
    </dsp:sp>
    <dsp:sp modelId="{19E1C0A2-2C61-422E-BE17-A5216298FA5E}">
      <dsp:nvSpPr>
        <dsp:cNvPr id="0" name=""/>
        <dsp:cNvSpPr/>
      </dsp:nvSpPr>
      <dsp:spPr>
        <a:xfrm>
          <a:off x="2828" y="985023"/>
          <a:ext cx="2757975" cy="2779312"/>
        </a:xfrm>
        <a:prstGeom prst="rect">
          <a:avLst/>
        </a:prstGeom>
        <a:solidFill>
          <a:srgbClr val="FF6699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Nomination (stagiaire, y compris suite à promotion interne ou dispense de stage…)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Recrutement (détachement, mutation, intégration directe, transfert de personnel, mise à disposition…)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2828" y="985023"/>
        <a:ext cx="2757975" cy="2779312"/>
      </dsp:txXfrm>
    </dsp:sp>
    <dsp:sp modelId="{1E247841-00F3-474C-AD6B-F527D22BBEC0}">
      <dsp:nvSpPr>
        <dsp:cNvPr id="0" name=""/>
        <dsp:cNvSpPr/>
      </dsp:nvSpPr>
      <dsp:spPr>
        <a:xfrm>
          <a:off x="3146920" y="359007"/>
          <a:ext cx="2757975" cy="626015"/>
        </a:xfrm>
        <a:prstGeom prst="rect">
          <a:avLst/>
        </a:prstGeom>
        <a:solidFill>
          <a:srgbClr val="EF920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Agent.e.s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contractuel.le.s</a:t>
          </a:r>
          <a:r>
            <a:rPr lang="fr-FR" sz="1500" kern="1200" dirty="0" smtClean="0"/>
            <a:t> de droit public</a:t>
          </a:r>
          <a:endParaRPr lang="fr-FR" sz="1500" kern="1200" dirty="0"/>
        </a:p>
      </dsp:txBody>
      <dsp:txXfrm>
        <a:off x="3146920" y="359007"/>
        <a:ext cx="2757975" cy="626015"/>
      </dsp:txXfrm>
    </dsp:sp>
    <dsp:sp modelId="{4675DEC4-599A-4CA8-81C8-1D786CA90371}">
      <dsp:nvSpPr>
        <dsp:cNvPr id="0" name=""/>
        <dsp:cNvSpPr/>
      </dsp:nvSpPr>
      <dsp:spPr>
        <a:xfrm>
          <a:off x="3146920" y="985023"/>
          <a:ext cx="2757975" cy="2779312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Quelque soit le fondement juridique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Quelque soit la durée du contrat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En cas de renouvellement de contrat : uniquement les informations nouvelles</a:t>
          </a:r>
          <a:endParaRPr lang="fr-FR" sz="1500" kern="1200" dirty="0"/>
        </a:p>
      </dsp:txBody>
      <dsp:txXfrm>
        <a:off x="3146920" y="985023"/>
        <a:ext cx="2757975" cy="2779312"/>
      </dsp:txXfrm>
    </dsp:sp>
    <dsp:sp modelId="{ABB270B9-54EF-4D62-957F-1936F7E80AF6}">
      <dsp:nvSpPr>
        <dsp:cNvPr id="0" name=""/>
        <dsp:cNvSpPr/>
      </dsp:nvSpPr>
      <dsp:spPr>
        <a:xfrm>
          <a:off x="6293840" y="376836"/>
          <a:ext cx="2757975" cy="626015"/>
        </a:xfrm>
        <a:prstGeom prst="rect">
          <a:avLst/>
        </a:prstGeom>
        <a:solidFill>
          <a:srgbClr val="4C4C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Agent.e.s</a:t>
          </a:r>
          <a:r>
            <a:rPr lang="fr-FR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 droit privé</a:t>
          </a:r>
          <a:endParaRPr lang="fr-FR" sz="1500" kern="1200" dirty="0"/>
        </a:p>
      </dsp:txBody>
      <dsp:txXfrm>
        <a:off x="6293840" y="376836"/>
        <a:ext cx="2757975" cy="626015"/>
      </dsp:txXfrm>
    </dsp:sp>
    <dsp:sp modelId="{A7E2E635-6558-423C-B49D-E737389999AF}">
      <dsp:nvSpPr>
        <dsp:cNvPr id="0" name=""/>
        <dsp:cNvSpPr/>
      </dsp:nvSpPr>
      <dsp:spPr>
        <a:xfrm>
          <a:off x="6291012" y="985023"/>
          <a:ext cx="2757975" cy="2779312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Ne sont pas bénéficiaires du droit à l’information puisqu’ils/elles n’ont pas la qualité d’</a:t>
          </a:r>
          <a:r>
            <a:rPr lang="fr-FR" sz="1500" kern="1200" dirty="0" err="1" smtClean="0"/>
            <a:t>agent.e.s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public.que.s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Dispositions propres dans le code du travail :</a:t>
          </a:r>
          <a:endParaRPr lang="fr-F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Article L 1221-5-1</a:t>
          </a:r>
          <a:endParaRPr lang="fr-F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Articles R 1221-34  R 1221-41</a:t>
          </a:r>
          <a:endParaRPr lang="fr-F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Articles L 1242-17 et D 1242-8</a:t>
          </a:r>
          <a:endParaRPr lang="fr-F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Attente arrêté modèles</a:t>
          </a:r>
          <a:endParaRPr lang="fr-FR" sz="1500" kern="1200" dirty="0"/>
        </a:p>
      </dsp:txBody>
      <dsp:txXfrm>
        <a:off x="6291012" y="985023"/>
        <a:ext cx="2757975" cy="2779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A9996-18CC-4301-8F16-4AE9F58240FD}">
      <dsp:nvSpPr>
        <dsp:cNvPr id="0" name=""/>
        <dsp:cNvSpPr/>
      </dsp:nvSpPr>
      <dsp:spPr>
        <a:xfrm>
          <a:off x="0" y="1266307"/>
          <a:ext cx="3474282" cy="2084569"/>
        </a:xfrm>
        <a:prstGeom prst="roundRect">
          <a:avLst/>
        </a:prstGeom>
        <a:solidFill>
          <a:srgbClr val="D01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Autorité territoriale chargée de la gestion de l’</a:t>
          </a:r>
          <a:r>
            <a:rPr lang="fr-FR" sz="1800" b="1" kern="1200" dirty="0" err="1" smtClean="0"/>
            <a:t>agent.e</a:t>
          </a:r>
          <a:r>
            <a:rPr lang="fr-FR" sz="1800" b="1" kern="1200" dirty="0" smtClean="0"/>
            <a:t> </a:t>
          </a:r>
          <a:endParaRPr lang="fr-FR" sz="1800" b="1" kern="1200" dirty="0"/>
        </a:p>
      </dsp:txBody>
      <dsp:txXfrm>
        <a:off x="101760" y="1368067"/>
        <a:ext cx="3270762" cy="1881049"/>
      </dsp:txXfrm>
    </dsp:sp>
    <dsp:sp modelId="{37842E24-4941-48A6-9729-CBBFE4536CDA}">
      <dsp:nvSpPr>
        <dsp:cNvPr id="0" name=""/>
        <dsp:cNvSpPr/>
      </dsp:nvSpPr>
      <dsp:spPr>
        <a:xfrm>
          <a:off x="4242566" y="2417698"/>
          <a:ext cx="3474282" cy="2084569"/>
        </a:xfrm>
        <a:prstGeom prst="roundRect">
          <a:avLst/>
        </a:prstGeom>
        <a:solidFill>
          <a:srgbClr val="4C4C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/>
            <a:t>Agent.e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détaché.e</a:t>
          </a:r>
          <a:endParaRPr lang="fr-F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communication par </a:t>
          </a:r>
          <a:r>
            <a:rPr lang="fr-FR" sz="1500" b="1" kern="1200" dirty="0" smtClean="0"/>
            <a:t>l’autorité administrative d’accueil </a:t>
          </a:r>
          <a:r>
            <a:rPr lang="fr-FR" sz="1500" kern="1200" dirty="0" smtClean="0"/>
            <a:t>des informations relatives à </a:t>
          </a:r>
          <a:r>
            <a:rPr lang="fr-FR" sz="1500" b="1" kern="1200" dirty="0" smtClean="0"/>
            <a:t>l’emploi et à la durée du détachement</a:t>
          </a:r>
          <a:r>
            <a:rPr lang="fr-FR" sz="1500" kern="1200" dirty="0" smtClean="0"/>
            <a:t> (sauf celles déjà mentionnées dans la décision de détachement)</a:t>
          </a:r>
          <a:endParaRPr lang="fr-FR" sz="1500" kern="1200" dirty="0"/>
        </a:p>
      </dsp:txBody>
      <dsp:txXfrm>
        <a:off x="4344326" y="2519458"/>
        <a:ext cx="3270762" cy="1881049"/>
      </dsp:txXfrm>
    </dsp:sp>
    <dsp:sp modelId="{2C26BE22-0375-40A3-A24D-01C68CB1BB84}">
      <dsp:nvSpPr>
        <dsp:cNvPr id="0" name=""/>
        <dsp:cNvSpPr/>
      </dsp:nvSpPr>
      <dsp:spPr>
        <a:xfrm>
          <a:off x="4250661" y="252011"/>
          <a:ext cx="3474282" cy="2084569"/>
        </a:xfrm>
        <a:prstGeom prst="roundRect">
          <a:avLst/>
        </a:prstGeom>
        <a:solidFill>
          <a:srgbClr val="EF92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Agent.e </a:t>
          </a:r>
          <a:r>
            <a:rPr lang="fr-FR" sz="1500" b="1" kern="1200" dirty="0" err="1" smtClean="0"/>
            <a:t>mis.e</a:t>
          </a:r>
          <a:r>
            <a:rPr lang="fr-FR" sz="1500" b="1" kern="1200" dirty="0" smtClean="0"/>
            <a:t> à disposition</a:t>
          </a:r>
          <a:r>
            <a:rPr lang="fr-FR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La </a:t>
          </a:r>
          <a:r>
            <a:rPr lang="fr-FR" sz="1500" b="1" kern="1200" dirty="0" smtClean="0"/>
            <a:t>convention</a:t>
          </a:r>
          <a:r>
            <a:rPr lang="fr-FR" sz="1500" kern="1200" dirty="0" smtClean="0"/>
            <a:t> précise l’autorité administrative qui procède à la communication des informations sur </a:t>
          </a:r>
          <a:r>
            <a:rPr lang="fr-FR" sz="1500" b="1" kern="1200" dirty="0" smtClean="0"/>
            <a:t>l’emploi occupé et la durée de la mise à disposition </a:t>
          </a:r>
          <a:r>
            <a:rPr lang="fr-FR" sz="1500" kern="1200" dirty="0" smtClean="0"/>
            <a:t>(sauf celles déjà indiquées dans la décision de mise à disposition)</a:t>
          </a:r>
          <a:endParaRPr lang="fr-FR" sz="1500" kern="1200" dirty="0"/>
        </a:p>
      </dsp:txBody>
      <dsp:txXfrm>
        <a:off x="4352421" y="353771"/>
        <a:ext cx="3270762" cy="1881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0D334-79E3-4ABB-AC2F-3EBB18F8F5AF}">
      <dsp:nvSpPr>
        <dsp:cNvPr id="0" name=""/>
        <dsp:cNvSpPr/>
      </dsp:nvSpPr>
      <dsp:spPr>
        <a:xfrm>
          <a:off x="830819" y="0"/>
          <a:ext cx="9415954" cy="344335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8ACD7-74DF-4414-B5D9-4EB8E8D3E5F8}">
      <dsp:nvSpPr>
        <dsp:cNvPr id="0" name=""/>
        <dsp:cNvSpPr/>
      </dsp:nvSpPr>
      <dsp:spPr>
        <a:xfrm>
          <a:off x="3055" y="1033007"/>
          <a:ext cx="2881756" cy="1377343"/>
        </a:xfrm>
        <a:prstGeom prst="roundRect">
          <a:avLst/>
        </a:prstGeom>
        <a:solidFill>
          <a:srgbClr val="4C4C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Prise de fonction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 l’</a:t>
          </a:r>
          <a:r>
            <a:rPr lang="fr-FR" sz="1800" kern="1200" dirty="0" err="1" smtClean="0"/>
            <a:t>agent.e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public.que</a:t>
          </a:r>
          <a:endParaRPr lang="fr-FR" sz="1800" kern="1200" dirty="0"/>
        </a:p>
      </dsp:txBody>
      <dsp:txXfrm>
        <a:off x="70291" y="1100243"/>
        <a:ext cx="2747284" cy="1242871"/>
      </dsp:txXfrm>
    </dsp:sp>
    <dsp:sp modelId="{93B27326-190F-472B-B4C7-D73B63102798}">
      <dsp:nvSpPr>
        <dsp:cNvPr id="0" name=""/>
        <dsp:cNvSpPr/>
      </dsp:nvSpPr>
      <dsp:spPr>
        <a:xfrm>
          <a:off x="3159858" y="1033007"/>
          <a:ext cx="3101363" cy="1377343"/>
        </a:xfrm>
        <a:prstGeom prst="roundRect">
          <a:avLst/>
        </a:prstGeom>
        <a:solidFill>
          <a:srgbClr val="D01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</a:t>
          </a:r>
          <a:r>
            <a:rPr lang="fr-FR" sz="1800" kern="1200" dirty="0" smtClean="0"/>
            <a:t>communication 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J + 7 au maximum</a:t>
          </a:r>
          <a:endParaRPr lang="fr-FR" sz="1800" kern="1200" dirty="0"/>
        </a:p>
      </dsp:txBody>
      <dsp:txXfrm>
        <a:off x="3227094" y="1100243"/>
        <a:ext cx="2966891" cy="1242871"/>
      </dsp:txXfrm>
    </dsp:sp>
    <dsp:sp modelId="{1E94D8CE-BBEF-4D88-B133-94295D6CF83F}">
      <dsp:nvSpPr>
        <dsp:cNvPr id="0" name=""/>
        <dsp:cNvSpPr/>
      </dsp:nvSpPr>
      <dsp:spPr>
        <a:xfrm>
          <a:off x="6536268" y="1033007"/>
          <a:ext cx="4538270" cy="1377343"/>
        </a:xfrm>
        <a:prstGeom prst="roundRect">
          <a:avLst/>
        </a:prstGeom>
        <a:solidFill>
          <a:srgbClr val="EF92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+ actualisation à date d’effet d’un changement de situation selon les mêmes modalités de communication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(sauf si le changement résulte d’une simple évolution des dispositions législatives et règlementaires initialement communiquées).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6603504" y="1100243"/>
        <a:ext cx="4403798" cy="1242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98170-8D0C-4C2A-AD97-D66290FB3062}">
      <dsp:nvSpPr>
        <dsp:cNvPr id="0" name=""/>
        <dsp:cNvSpPr/>
      </dsp:nvSpPr>
      <dsp:spPr>
        <a:xfrm rot="16200000">
          <a:off x="1266679" y="-1264740"/>
          <a:ext cx="2130081" cy="4663440"/>
        </a:xfrm>
        <a:prstGeom prst="round1Rect">
          <a:avLst/>
        </a:prstGeom>
        <a:solidFill>
          <a:srgbClr val="D01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>
            <a:latin typeface="Barlow Condensed" panose="00000506000000000000" pitchFamily="2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>
            <a:latin typeface="Barlow Condensed" panose="00000506000000000000" pitchFamily="2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Barlow Condensed" panose="00000506000000000000" pitchFamily="2" charset="0"/>
            </a:rPr>
            <a:t> La communication </a:t>
          </a:r>
          <a:r>
            <a:rPr lang="fr-FR" sz="1500" b="1" kern="1200" dirty="0" smtClean="0">
              <a:latin typeface="Barlow Condensed" panose="00000506000000000000" pitchFamily="2" charset="0"/>
            </a:rPr>
            <a:t>ne peut pas être réalisée oralement</a:t>
          </a:r>
          <a:endParaRPr lang="fr-FR" sz="1500" b="1" kern="1200" dirty="0">
            <a:latin typeface="Barlow Condensed" panose="00000506000000000000" pitchFamily="2" charset="0"/>
          </a:endParaRPr>
        </a:p>
      </dsp:txBody>
      <dsp:txXfrm rot="5400000">
        <a:off x="0" y="1938"/>
        <a:ext cx="4663440" cy="1597561"/>
      </dsp:txXfrm>
    </dsp:sp>
    <dsp:sp modelId="{CB72CCBC-0647-499C-8381-07A63D14B013}">
      <dsp:nvSpPr>
        <dsp:cNvPr id="0" name=""/>
        <dsp:cNvSpPr/>
      </dsp:nvSpPr>
      <dsp:spPr>
        <a:xfrm>
          <a:off x="4663440" y="0"/>
          <a:ext cx="4663440" cy="2130081"/>
        </a:xfrm>
        <a:prstGeom prst="round1Rect">
          <a:avLst/>
        </a:prstGeom>
        <a:solidFill>
          <a:srgbClr val="EF920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Barlow Condensed" panose="00000506000000000000" pitchFamily="2" charset="0"/>
            </a:rPr>
            <a:t>La communication est réalisée :</a:t>
          </a:r>
          <a:endParaRPr lang="fr-FR" sz="1500" kern="1200" dirty="0">
            <a:latin typeface="Barlow Condensed" panose="00000506000000000000" pitchFamily="2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latin typeface="Barlow Condensed" panose="00000506000000000000" pitchFamily="2" charset="0"/>
            </a:rPr>
            <a:t>en </a:t>
          </a:r>
          <a:r>
            <a:rPr lang="fr-FR" sz="1500" b="1" kern="1200" dirty="0" smtClean="0">
              <a:latin typeface="Barlow Condensed" panose="00000506000000000000" pitchFamily="2" charset="0"/>
            </a:rPr>
            <a:t>une ou plusieurs fois</a:t>
          </a:r>
          <a:r>
            <a:rPr lang="fr-FR" sz="1500" kern="1200" dirty="0" smtClean="0">
              <a:latin typeface="Barlow Condensed" panose="00000506000000000000" pitchFamily="2" charset="0"/>
            </a:rPr>
            <a:t>,</a:t>
          </a:r>
          <a:endParaRPr lang="fr-FR" sz="1500" kern="1200" dirty="0">
            <a:latin typeface="Barlow Condensed" panose="00000506000000000000" pitchFamily="2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latin typeface="Barlow Condensed" panose="00000506000000000000" pitchFamily="2" charset="0"/>
            </a:rPr>
            <a:t>par un ou </a:t>
          </a:r>
          <a:r>
            <a:rPr lang="fr-FR" sz="1500" b="1" kern="1200" dirty="0" smtClean="0">
              <a:latin typeface="Barlow Condensed" panose="00000506000000000000" pitchFamily="2" charset="0"/>
            </a:rPr>
            <a:t>plusieurs écrits remis en mains propres ou adressés par envoi postal au domicile de l’</a:t>
          </a:r>
          <a:r>
            <a:rPr lang="fr-FR" sz="1500" b="1" kern="1200" dirty="0" err="1" smtClean="0">
              <a:latin typeface="Barlow Condensed" panose="00000506000000000000" pitchFamily="2" charset="0"/>
            </a:rPr>
            <a:t>agent.e</a:t>
          </a:r>
          <a:endParaRPr lang="fr-FR" sz="1500" b="1" kern="1200" dirty="0">
            <a:latin typeface="Barlow Condensed" panose="00000506000000000000" pitchFamily="2" charset="0"/>
          </a:endParaRPr>
        </a:p>
      </dsp:txBody>
      <dsp:txXfrm>
        <a:off x="4663440" y="0"/>
        <a:ext cx="4663440" cy="1597561"/>
      </dsp:txXfrm>
    </dsp:sp>
    <dsp:sp modelId="{5B5F04E0-CA5C-454B-85EB-F58A6FEBA995}">
      <dsp:nvSpPr>
        <dsp:cNvPr id="0" name=""/>
        <dsp:cNvSpPr/>
      </dsp:nvSpPr>
      <dsp:spPr>
        <a:xfrm rot="10800000">
          <a:off x="0" y="2130081"/>
          <a:ext cx="4663440" cy="2130081"/>
        </a:xfrm>
        <a:prstGeom prst="round1Rect">
          <a:avLst/>
        </a:prstGeom>
        <a:solidFill>
          <a:srgbClr val="EF920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Barlow Condensed" panose="00000506000000000000" pitchFamily="2" charset="0"/>
            </a:rPr>
            <a:t>Possibilité de communication par la mise à disposition sous format </a:t>
          </a:r>
          <a:r>
            <a:rPr lang="fr-FR" sz="1500" b="1" kern="1200" dirty="0" smtClean="0">
              <a:latin typeface="Barlow Condensed" panose="00000506000000000000" pitchFamily="2" charset="0"/>
            </a:rPr>
            <a:t>électronique</a:t>
          </a:r>
          <a:r>
            <a:rPr lang="fr-FR" sz="1500" kern="1200" dirty="0" smtClean="0">
              <a:latin typeface="Barlow Condensed" panose="00000506000000000000" pitchFamily="2" charset="0"/>
            </a:rPr>
            <a:t> d’un ou plusieurs documents </a:t>
          </a:r>
          <a:r>
            <a:rPr lang="fr-FR" sz="1500" b="1" kern="1200" dirty="0" smtClean="0">
              <a:latin typeface="Barlow Condensed" panose="00000506000000000000" pitchFamily="2" charset="0"/>
            </a:rPr>
            <a:t>sous réserve </a:t>
          </a:r>
          <a:r>
            <a:rPr lang="fr-FR" sz="1500" kern="1200" dirty="0" smtClean="0">
              <a:latin typeface="Barlow Condensed" panose="00000506000000000000" pitchFamily="2" charset="0"/>
            </a:rPr>
            <a:t>de :</a:t>
          </a:r>
          <a:endParaRPr lang="fr-FR" sz="15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500" kern="1200" dirty="0" smtClean="0">
              <a:latin typeface="Barlow Condensed" panose="00000506000000000000" pitchFamily="2" charset="0"/>
            </a:rPr>
            <a:t>la faculté pour l’</a:t>
          </a:r>
          <a:r>
            <a:rPr lang="fr-FR" sz="1500" kern="1200" dirty="0" err="1" smtClean="0">
              <a:latin typeface="Barlow Condensed" panose="00000506000000000000" pitchFamily="2" charset="0"/>
            </a:rPr>
            <a:t>agent.e</a:t>
          </a:r>
          <a:r>
            <a:rPr lang="fr-FR" sz="1500" kern="1200" dirty="0" smtClean="0">
              <a:latin typeface="Barlow Condensed" panose="00000506000000000000" pitchFamily="2" charset="0"/>
            </a:rPr>
            <a:t> d’y avoir accès,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500" kern="1200" dirty="0" smtClean="0">
              <a:latin typeface="Barlow Condensed" panose="00000506000000000000" pitchFamily="2" charset="0"/>
            </a:rPr>
            <a:t>la possibilité de les enregistrer et de les imprimer,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500" kern="1200" dirty="0" smtClean="0">
              <a:latin typeface="Barlow Condensed" panose="00000506000000000000" pitchFamily="2" charset="0"/>
            </a:rPr>
            <a:t>la conversation par l’employeur d’un justificatif de leur transmission et de leur réception</a:t>
          </a:r>
        </a:p>
      </dsp:txBody>
      <dsp:txXfrm rot="10800000">
        <a:off x="0" y="2662601"/>
        <a:ext cx="4663440" cy="1597561"/>
      </dsp:txXfrm>
    </dsp:sp>
    <dsp:sp modelId="{ABE70035-1829-4274-B34E-65EBBD5487BB}">
      <dsp:nvSpPr>
        <dsp:cNvPr id="0" name=""/>
        <dsp:cNvSpPr/>
      </dsp:nvSpPr>
      <dsp:spPr>
        <a:xfrm rot="5400000">
          <a:off x="5930119" y="863402"/>
          <a:ext cx="2130081" cy="4663440"/>
        </a:xfrm>
        <a:prstGeom prst="round1Rect">
          <a:avLst/>
        </a:prstGeom>
        <a:solidFill>
          <a:srgbClr val="D01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Si une ou plusieurs informations n’ont pas été communiquées à </a:t>
          </a:r>
          <a:r>
            <a:rPr lang="fr-FR" sz="1500" kern="12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un.e</a:t>
          </a: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 </a:t>
          </a:r>
          <a:r>
            <a:rPr lang="fr-FR" sz="1500" kern="12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agent.e</a:t>
          </a: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 </a:t>
          </a:r>
          <a:r>
            <a:rPr lang="fr-FR" sz="1500" kern="12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public.que</a:t>
          </a: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 </a:t>
          </a:r>
          <a:r>
            <a:rPr lang="fr-FR" sz="1500" kern="12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nommé.e</a:t>
          </a: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 ou </a:t>
          </a:r>
          <a:r>
            <a:rPr lang="fr-FR" sz="1500" kern="12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recruté.e</a:t>
          </a: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 avant cette date, possibilité pour l’</a:t>
          </a:r>
          <a:r>
            <a:rPr lang="fr-FR" sz="1500" kern="1200" dirty="0" err="1" smtClean="0">
              <a:solidFill>
                <a:schemeClr val="bg1"/>
              </a:solidFill>
              <a:latin typeface="Barlow Condensed" panose="00000506000000000000" pitchFamily="2" charset="0"/>
            </a:rPr>
            <a:t>intéressé.e</a:t>
          </a: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 d’en demander communication </a:t>
          </a:r>
          <a:r>
            <a:rPr lang="fr-FR" sz="1500" b="1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à tout moment auprès de l’autorité territoriale</a:t>
          </a:r>
          <a:endParaRPr lang="fr-FR" sz="1500" kern="1200" dirty="0" smtClean="0">
            <a:solidFill>
              <a:schemeClr val="bg1"/>
            </a:solidFill>
          </a:endParaRPr>
        </a:p>
      </dsp:txBody>
      <dsp:txXfrm rot="-5400000">
        <a:off x="4663440" y="2662601"/>
        <a:ext cx="4663440" cy="1597561"/>
      </dsp:txXfrm>
    </dsp:sp>
    <dsp:sp modelId="{999F19C4-D90E-490A-A923-35F3AD89AC75}">
      <dsp:nvSpPr>
        <dsp:cNvPr id="0" name=""/>
        <dsp:cNvSpPr/>
      </dsp:nvSpPr>
      <dsp:spPr>
        <a:xfrm>
          <a:off x="3252334" y="1609079"/>
          <a:ext cx="2822211" cy="1042003"/>
        </a:xfrm>
        <a:prstGeom prst="roundRect">
          <a:avLst/>
        </a:prstGeom>
        <a:solidFill>
          <a:srgbClr val="4C4C4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Comment communiquer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les informations 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bg1"/>
              </a:solidFill>
              <a:latin typeface="Barlow Condensed" panose="00000506000000000000" pitchFamily="2" charset="0"/>
            </a:rPr>
            <a:t>(modèles disponibles)</a:t>
          </a:r>
          <a:endParaRPr lang="fr-FR" sz="1500" kern="1200" dirty="0">
            <a:solidFill>
              <a:schemeClr val="bg1"/>
            </a:solidFill>
            <a:latin typeface="Barlow Condensed" panose="00000506000000000000" pitchFamily="2" charset="0"/>
          </a:endParaRPr>
        </a:p>
      </dsp:txBody>
      <dsp:txXfrm>
        <a:off x="3303200" y="1659945"/>
        <a:ext cx="2720479" cy="940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5418-8650-4DF0-A685-26E56964D5CB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5861-E008-4F63-BD36-BA13D9C3AE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BBE68-B11F-437E-8DF6-3C54E1072C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BBE68-B11F-437E-8DF6-3C54E1072C3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7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6" y="457201"/>
            <a:ext cx="5557836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6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1" y="2322515"/>
            <a:ext cx="4436732" cy="1395735"/>
          </a:xfrm>
        </p:spPr>
        <p:txBody>
          <a:bodyPr>
            <a:normAutofit/>
          </a:bodyPr>
          <a:lstStyle>
            <a:lvl1pPr marL="0" indent="0">
              <a:buNone/>
              <a:defRPr sz="1801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244DFCD0-5271-5C4A-8A8B-529367F7B4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766" y="2322513"/>
            <a:ext cx="6245225" cy="358616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D60F0-382B-E145-8E43-C8AF4ABBF44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>
              <a:solidFill>
                <a:srgbClr val="BD2C54"/>
              </a:solidFill>
            </a:endParaRPr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8D59B8-1533-3845-8EFB-D08909FB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2" y="6383526"/>
            <a:ext cx="973668" cy="319638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BD03DE-2625-8A46-9FFA-C4EC1DB1D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7" y="3802386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1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</p:spTree>
    <p:extLst>
      <p:ext uri="{BB962C8B-B14F-4D97-AF65-F5344CB8AC3E}">
        <p14:creationId xmlns:p14="http://schemas.microsoft.com/office/powerpoint/2010/main" val="115037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226542-7EF4-6E43-AED0-6BEFDA4D9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7610" y="616432"/>
            <a:ext cx="2476779" cy="8130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E07921-E8D3-F449-B365-79086F185E7C}"/>
              </a:ext>
            </a:extLst>
          </p:cNvPr>
          <p:cNvSpPr/>
          <p:nvPr userDrawn="1"/>
        </p:nvSpPr>
        <p:spPr>
          <a:xfrm>
            <a:off x="0" y="6228691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28A79C7-6E3C-2449-ADEA-84AD333BE789}"/>
              </a:ext>
            </a:extLst>
          </p:cNvPr>
          <p:cNvSpPr txBox="1">
            <a:spLocks/>
          </p:cNvSpPr>
          <p:nvPr userDrawn="1"/>
        </p:nvSpPr>
        <p:spPr>
          <a:xfrm>
            <a:off x="1524000" y="6307117"/>
            <a:ext cx="9144000" cy="373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b="1" i="0" dirty="0">
                <a:solidFill>
                  <a:schemeClr val="bg1"/>
                </a:solidFill>
                <a:latin typeface="Barlow Semi Condensed Medium" pitchFamily="2" charset="77"/>
              </a:rPr>
              <a:t>Le Centre de Gestion</a:t>
            </a:r>
            <a:r>
              <a:rPr lang="fr-FR" sz="1400" b="0" i="0" dirty="0">
                <a:solidFill>
                  <a:schemeClr val="bg1"/>
                </a:solidFill>
                <a:latin typeface="Barlow Semi Condensed Medium" pitchFamily="2" charset="77"/>
              </a:rPr>
              <a:t>, </a:t>
            </a:r>
            <a:r>
              <a:rPr lang="fr-FR" sz="1400" b="0" i="1" dirty="0">
                <a:solidFill>
                  <a:schemeClr val="bg1"/>
                </a:solidFill>
                <a:latin typeface="Barlow Semi Condensed Medium" pitchFamily="2" charset="77"/>
              </a:rPr>
              <a:t>un appui au quotidien pour la gestion des ressources humaines</a:t>
            </a:r>
          </a:p>
        </p:txBody>
      </p:sp>
      <p:pic>
        <p:nvPicPr>
          <p:cNvPr id="12" name="Image 11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4B64BC01-FB3C-404A-8AFF-F33A3FFD0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982" y="6068156"/>
            <a:ext cx="338001" cy="33800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chemeClr val="bg2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119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CONTACTS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50275-67E5-9A43-92F5-3ADF60714C8E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E649E5-1DA4-224C-BD77-8DA346A5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B7162C-7C59-F248-BED8-E6627ACBD610}"/>
              </a:ext>
            </a:extLst>
          </p:cNvPr>
          <p:cNvSpPr/>
          <p:nvPr userDrawn="1"/>
        </p:nvSpPr>
        <p:spPr>
          <a:xfrm>
            <a:off x="0" y="4680488"/>
            <a:ext cx="8198603" cy="2177512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BE235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94C15-2A30-7B48-B48B-6032F07B500D}"/>
              </a:ext>
            </a:extLst>
          </p:cNvPr>
          <p:cNvSpPr/>
          <p:nvPr userDrawn="1"/>
        </p:nvSpPr>
        <p:spPr>
          <a:xfrm>
            <a:off x="8198602" y="0"/>
            <a:ext cx="39933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E2352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957CD-191D-1347-A430-3D75ABD14532}"/>
              </a:ext>
            </a:extLst>
          </p:cNvPr>
          <p:cNvSpPr txBox="1"/>
          <p:nvPr userDrawn="1"/>
        </p:nvSpPr>
        <p:spPr>
          <a:xfrm>
            <a:off x="1356103" y="2177512"/>
            <a:ext cx="544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Merci pour votre attention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6CEB76D-230F-BD4C-BDFB-9BF222E67BCC}"/>
              </a:ext>
            </a:extLst>
          </p:cNvPr>
          <p:cNvSpPr txBox="1">
            <a:spLocks/>
          </p:cNvSpPr>
          <p:nvPr userDrawn="1"/>
        </p:nvSpPr>
        <p:spPr>
          <a:xfrm>
            <a:off x="591283" y="5287463"/>
            <a:ext cx="4745065" cy="681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Ensemble, soutenons les métiers</a:t>
            </a:r>
          </a:p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Publics territoriaux !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5E062C-AA77-5846-ABBA-3F4C04E64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6281" y="5062509"/>
            <a:ext cx="2990802" cy="981829"/>
          </a:xfrm>
          <a:prstGeom prst="rect">
            <a:avLst/>
          </a:prstGeom>
        </p:spPr>
      </p:pic>
      <p:pic>
        <p:nvPicPr>
          <p:cNvPr id="34" name="Image 33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1E77E363-BF83-D94F-A6D5-30136D049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0678" y="4302523"/>
            <a:ext cx="815890" cy="815890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22263054-67DE-2B4C-9501-CC6BE2991BCD}"/>
              </a:ext>
            </a:extLst>
          </p:cNvPr>
          <p:cNvSpPr txBox="1">
            <a:spLocks/>
          </p:cNvSpPr>
          <p:nvPr userDrawn="1"/>
        </p:nvSpPr>
        <p:spPr>
          <a:xfrm>
            <a:off x="8960602" y="1532481"/>
            <a:ext cx="2900767" cy="3148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7 rue Condorcet CS 70007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63 063 Clermont-Ferrand Cedex 1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04 73 28 59 80  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accueil@cdg63.fr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cdg63.fr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endParaRPr lang="fr-FR" sz="16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rlow Condensed Medium" pitchFamily="2" charset="77"/>
              <a:ea typeface="+mj-ea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Ouverture au public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du lundi au vendredi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de 8h30 à 12h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et de 13h30 à 16h30.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5DE8175-0302-B34A-8636-5A82F9D57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114" y="2804585"/>
            <a:ext cx="206380" cy="2063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5BFBF4F-FDFB-6C45-BC78-54BF913429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04742" y="1766163"/>
            <a:ext cx="159124" cy="1591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2AC3916-35E9-D04B-A387-95E149B9CA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4401" y="2254163"/>
            <a:ext cx="239806" cy="23980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FA9E47E-661F-F34F-BC08-CF42926106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401" y="2523771"/>
            <a:ext cx="251012" cy="2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9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2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8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9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R/TXT/HTML/?uri=CELEX:32019L1152" TargetMode="External"/><Relationship Id="rId7" Type="http://schemas.openxmlformats.org/officeDocument/2006/relationships/hyperlink" Target="https://www.legifrance.gouv.fr/loda/id/JORFTEXT000048011480/2023-12-1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egifrance.gouv.fr/loda/id/JORFTEXT000000871608" TargetMode="External"/><Relationship Id="rId5" Type="http://schemas.openxmlformats.org/officeDocument/2006/relationships/hyperlink" Target="https://www.legifrance.gouv.fr/jorf/id/JORFTEXT000048011392" TargetMode="External"/><Relationship Id="rId4" Type="http://schemas.openxmlformats.org/officeDocument/2006/relationships/hyperlink" Target="https://www.legifrance.gouv.fr/codes/article_lc/LEGIARTI000047283846/2023-12-18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53731B-5DED-6B4D-A2E5-660FEBA46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109" y="2457428"/>
            <a:ext cx="10280843" cy="2197698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D01050"/>
                </a:solidFill>
              </a:rPr>
              <a:t>OBLIGATION D’INFORMATION </a:t>
            </a:r>
          </a:p>
          <a:p>
            <a:r>
              <a:rPr lang="fr-FR" sz="4000" dirty="0" smtClean="0">
                <a:solidFill>
                  <a:srgbClr val="D01050"/>
                </a:solidFill>
              </a:rPr>
              <a:t>DES </a:t>
            </a:r>
            <a:r>
              <a:rPr lang="fr-FR" sz="4000" dirty="0" smtClean="0">
                <a:solidFill>
                  <a:srgbClr val="D01050"/>
                </a:solidFill>
              </a:rPr>
              <a:t>AGENT.E.S PUBLIC.QUE.S </a:t>
            </a:r>
            <a:endParaRPr lang="fr-FR" sz="4000" dirty="0" smtClean="0">
              <a:solidFill>
                <a:srgbClr val="D01050"/>
              </a:solidFill>
            </a:endParaRPr>
          </a:p>
          <a:p>
            <a:r>
              <a:rPr lang="fr-FR" sz="4000" dirty="0" smtClean="0">
                <a:solidFill>
                  <a:srgbClr val="D01050"/>
                </a:solidFill>
              </a:rPr>
              <a:t>SUR LES CONDITIONS D’EXERCICE DE LEURS FONCTIONS</a:t>
            </a:r>
            <a:endParaRPr lang="fr-FR" sz="4000" dirty="0">
              <a:solidFill>
                <a:srgbClr val="D01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2173229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9736" y="1792890"/>
            <a:ext cx="5531376" cy="3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</a:rPr>
              <a:t>Informations mentionnées dans le contrat de travail 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35639" y="2248184"/>
            <a:ext cx="5473863" cy="373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La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durée ou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régime de travail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Les règles relatives à l'organisation du travail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qui sont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applicables ainsi que, le cas échéant, celles relatives aux heures supplémentaires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droits à congés rémunérés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droits à la formation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Les accords collectifs relatifs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aux conditions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de travail comportant des dispositions édictant des mesures réglementaires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L'organisme de sécurité sociale percevant les cotisations sociales ainsi que les dispositifs de protection sociale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Les procédures et les droits en cas de cessation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des fonctions.</a:t>
            </a:r>
          </a:p>
          <a:p>
            <a:pPr algn="just">
              <a:lnSpc>
                <a:spcPct val="107000"/>
              </a:lnSpc>
            </a:pP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-&gt;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Possibilité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de faire un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renvoi aux dispositions législatives et règlementaires applicables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pour certaines </a:t>
            </a:r>
            <a:r>
              <a:rPr lang="fr-FR" sz="1700" dirty="0">
                <a:latin typeface="Barlow Condensed" panose="00000506000000000000" pitchFamily="2" charset="0"/>
              </a:rPr>
              <a:t>informations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(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mentionnées ci-dessus en orange</a:t>
            </a:r>
            <a:r>
              <a:rPr lang="fr-FR" sz="1700" dirty="0" smtClean="0">
                <a:latin typeface="Barlow Condensed" panose="00000506000000000000" pitchFamily="2" charset="0"/>
              </a:rPr>
              <a:t>).</a:t>
            </a:r>
            <a:endParaRPr lang="fr-FR" sz="1801" b="1" dirty="0">
              <a:latin typeface="Barlow Condensed" panose="00000506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69964"/>
            <a:ext cx="5931112" cy="401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Le fondement législatif du contrat (+alinéa si recours CT sur la base des articles L332-8, L332-23 ou L332-24)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L’identité et l’adresse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et de l’employeur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La date d’effet et la durée (si CDD)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La période d’essai ainsi que son début, sa durée et la possibilité de la renouveler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L’emploi occupé et la catégorie hiérarchique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Le lieu ou les lieux d’exercice des fonctions, ou à défaut de lieu fixe ou principal, l’indication de l’exercice des fonctions sur plusieurs lieux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Les conditions d’emploi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droits et obligations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;</a:t>
            </a:r>
          </a:p>
          <a:p>
            <a:pPr marL="809625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Le montant de la rémunération en précisant pour chacun de ses éléments constitutifs, la périodicité et les modalités de versement.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326" y="1483483"/>
            <a:ext cx="1441420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1700" b="1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Contractuel.le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0848" y="1682945"/>
            <a:ext cx="5334001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</a:rPr>
              <a:t>Informations pouvant être mentionnées dans le contrat de travail ou en annexe :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11" y="1136252"/>
            <a:ext cx="298731" cy="292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8942" y="971704"/>
            <a:ext cx="10462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Quoi ? Pour les </a:t>
            </a:r>
            <a:r>
              <a:rPr lang="fr-FR" sz="2800" b="1" dirty="0" err="1" smtClean="0">
                <a:solidFill>
                  <a:srgbClr val="BE2352"/>
                </a:solidFill>
                <a:latin typeface="Barlow Condensed" panose="00000506000000000000" pitchFamily="2" charset="0"/>
              </a:rPr>
              <a:t>agent.e.s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</a:t>
            </a:r>
            <a:r>
              <a:rPr lang="fr-FR" sz="2800" b="1" dirty="0" err="1" smtClean="0">
                <a:solidFill>
                  <a:srgbClr val="BE2352"/>
                </a:solidFill>
                <a:latin typeface="Barlow Condensed" panose="00000506000000000000" pitchFamily="2" charset="0"/>
              </a:rPr>
              <a:t>contractuel.le.s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de droit public</a:t>
            </a:r>
            <a:endParaRPr lang="fr-FR" sz="28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9764" y="1097141"/>
            <a:ext cx="10462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Comment ?</a:t>
            </a:r>
            <a:endParaRPr lang="fr-FR" sz="28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266010508"/>
              </p:ext>
            </p:extLst>
          </p:nvPr>
        </p:nvGraphicFramePr>
        <p:xfrm>
          <a:off x="1417320" y="1706296"/>
          <a:ext cx="9326880" cy="426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6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9764" y="1290733"/>
            <a:ext cx="2839239" cy="450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2400" b="1" dirty="0">
                <a:solidFill>
                  <a:srgbClr val="BE2352"/>
                </a:solidFill>
                <a:latin typeface="Barlow Condensed" panose="00000506000000000000" pitchFamily="2" charset="0"/>
              </a:rPr>
              <a:t>Ressources/références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4" y="1372335"/>
            <a:ext cx="298731" cy="287113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smtClean="0"/>
              <a:t>public.que.s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62854" y="1914716"/>
            <a:ext cx="9407623" cy="430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Barlow Condensed" panose="00000506000000000000" pitchFamily="2" charset="0"/>
                <a:hlinkClick r:id="rId3"/>
              </a:rPr>
              <a:t>Directive (UE) 2019/1152 du Parlement européen et du Conseil du 20 juin 2019 relative à des conditions de travail transparentes et prévisibles dans l’Union européenne</a:t>
            </a:r>
            <a:r>
              <a:rPr lang="fr-FR" sz="1600" dirty="0" smtClean="0">
                <a:latin typeface="Barlow Condensed" panose="00000506000000000000" pitchFamily="2" charset="0"/>
              </a:rPr>
              <a:t> (article 4)</a:t>
            </a:r>
            <a:endParaRPr lang="fr-FR" sz="1600" dirty="0" smtClean="0">
              <a:latin typeface="Barlow Condensed" panose="00000506000000000000" pitchFamily="2" charset="0"/>
              <a:hlinkClick r:id="rId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Barlow Condensed" panose="00000506000000000000" pitchFamily="2" charset="0"/>
                <a:hlinkClick r:id="rId4"/>
              </a:rPr>
              <a:t>Article L115-7 - Code général de la fonction publique</a:t>
            </a:r>
            <a:endParaRPr lang="fr-FR" sz="1600" dirty="0" smtClean="0">
              <a:latin typeface="Barlow Condensed" panose="00000506000000000000" pitchFamily="2" charset="0"/>
              <a:hlinkClick r:id="rId5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Barlow Condensed" panose="00000506000000000000" pitchFamily="2" charset="0"/>
                <a:hlinkClick r:id="rId5"/>
              </a:rPr>
              <a:t>Décret n° 2023-845 du 30 août 2023 portant sur la communication aux agents publics des informations et règles essentielles relatives à l'exercice de leurs fonctions</a:t>
            </a:r>
            <a:endParaRPr lang="fr-FR" sz="1600" dirty="0" smtClean="0">
              <a:latin typeface="Barlow Condensed" panose="00000506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Barlow Condensed" panose="00000506000000000000" pitchFamily="2" charset="0"/>
                <a:hlinkClick r:id="rId6"/>
              </a:rPr>
              <a:t>Décret n°88-145 du 15 février 1988 relatif aux agents contractuels de la fonction publique territoriale</a:t>
            </a:r>
            <a:r>
              <a:rPr lang="fr-FR" sz="1600" dirty="0" smtClean="0">
                <a:latin typeface="Barlow Condensed" panose="00000506000000000000" pitchFamily="2" charset="0"/>
              </a:rPr>
              <a:t> (article 3)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latin typeface="Barlow Condensed" panose="00000506000000000000" pitchFamily="2" charset="0"/>
                <a:hlinkClick r:id="rId7"/>
              </a:rPr>
              <a:t>Arrêté du 30 août 2023 fixant les modèles de documents d'information prévus par le décret n° 2023-845 du 30 août 2023 portant sur la communication aux agents publics des informations et règles essentielles relatives à l'exercice de leurs fonctions</a:t>
            </a:r>
            <a:endParaRPr lang="fr-FR" sz="1600" dirty="0" smtClean="0">
              <a:latin typeface="Barlow Condensed" panose="00000506000000000000" pitchFamily="2" charset="0"/>
            </a:endParaRPr>
          </a:p>
          <a:p>
            <a:pPr lvl="0" algn="just"/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1700" b="1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Fiches </a:t>
            </a:r>
            <a:r>
              <a:rPr lang="fr-FR" sz="1700" b="1" smtClean="0">
                <a:solidFill>
                  <a:srgbClr val="EF9205"/>
                </a:solidFill>
                <a:latin typeface="Barlow Condensed" panose="00000506000000000000" pitchFamily="2" charset="0"/>
              </a:rPr>
              <a:t>BIP </a:t>
            </a:r>
            <a:endParaRPr lang="fr-FR" sz="1700" b="1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marL="620713" lvl="0" indent="-285750" algn="just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Communication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aux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publics des informations et règles essentielles concernant l’exercice de leurs fonctions ( COMINF)</a:t>
            </a:r>
          </a:p>
          <a:p>
            <a:pPr marL="620713" lvl="0" indent="-2857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Agents contractuels : modalités de recrutement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(NTIMOD)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700" dirty="0">
              <a:effectLst/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92DA6D-6CDF-9044-B22F-E73671739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471644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FBD2DB3-CF86-5747-B748-3F2E5F82720A}"/>
              </a:ext>
            </a:extLst>
          </p:cNvPr>
          <p:cNvSpPr txBox="1">
            <a:spLocks/>
          </p:cNvSpPr>
          <p:nvPr/>
        </p:nvSpPr>
        <p:spPr>
          <a:xfrm>
            <a:off x="2185988" y="3236913"/>
            <a:ext cx="3341687" cy="661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269372" y="2795551"/>
            <a:ext cx="7325853" cy="1304936"/>
            <a:chOff x="1228699" y="2593964"/>
            <a:chExt cx="7325853" cy="130493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9F5CB15-2AA5-EA43-BEB3-236C5CBF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699" y="2593964"/>
              <a:ext cx="4450166" cy="13049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58552" y="2774786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fr-FR" b="1" dirty="0">
                  <a:solidFill>
                    <a:srgbClr val="D01050"/>
                  </a:solidFill>
                  <a:latin typeface="Barlow Condensed" panose="00000506000000000000" pitchFamily="2" charset="0"/>
                </a:rPr>
                <a:t>Conseil statutaire</a:t>
              </a:r>
            </a:p>
            <a:p>
              <a:pPr lvl="0"/>
              <a:r>
                <a:rPr lang="fr-FR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04 73 28 59 80</a:t>
              </a:r>
            </a:p>
            <a:p>
              <a:pPr lvl="0"/>
              <a:r>
                <a:rPr lang="fr-FR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documentation@cdg63.fr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0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9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Origine du droit à l’information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71152" y="1156326"/>
            <a:ext cx="5426075" cy="477371"/>
          </a:xfrm>
        </p:spPr>
        <p:txBody>
          <a:bodyPr/>
          <a:lstStyle/>
          <a:p>
            <a:r>
              <a:rPr lang="fr-FR" dirty="0" smtClean="0"/>
              <a:t>Un apport du droit communautaire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39764" y="1794000"/>
            <a:ext cx="10930913" cy="3982546"/>
          </a:xfrm>
        </p:spPr>
        <p:txBody>
          <a:bodyPr>
            <a:normAutofit/>
          </a:bodyPr>
          <a:lstStyle/>
          <a:p>
            <a:r>
              <a:rPr lang="fr-FR" dirty="0" smtClean="0"/>
              <a:t>Article L 115-7 du Code général de la fonction publique :</a:t>
            </a:r>
            <a:endParaRPr lang="fr-FR" dirty="0"/>
          </a:p>
          <a:p>
            <a:pPr algn="just"/>
            <a:r>
              <a:rPr lang="fr-FR" dirty="0" smtClean="0">
                <a:solidFill>
                  <a:srgbClr val="D01050"/>
                </a:solidFill>
              </a:rPr>
              <a:t> « </a:t>
            </a:r>
            <a:r>
              <a:rPr lang="fr-FR" b="1" dirty="0" smtClean="0">
                <a:solidFill>
                  <a:srgbClr val="D01050"/>
                </a:solidFill>
              </a:rPr>
              <a:t>L'agent public </a:t>
            </a:r>
            <a:r>
              <a:rPr lang="fr-FR" b="1" dirty="0">
                <a:solidFill>
                  <a:srgbClr val="D01050"/>
                </a:solidFill>
              </a:rPr>
              <a:t>reçoit de son employeur communication des informations et règles essentielles relatives à l'exercice de ses fonctions </a:t>
            </a:r>
            <a:r>
              <a:rPr lang="fr-FR" dirty="0">
                <a:solidFill>
                  <a:srgbClr val="D01050"/>
                </a:solidFill>
              </a:rPr>
              <a:t>».</a:t>
            </a:r>
          </a:p>
          <a:p>
            <a:r>
              <a:rPr lang="fr-FR" dirty="0" smtClean="0"/>
              <a:t>	nouveau droit à mettre en œuvre pour les recrutements intervenus </a:t>
            </a:r>
            <a:r>
              <a:rPr lang="fr-FR" b="1" dirty="0" smtClean="0">
                <a:solidFill>
                  <a:srgbClr val="D01050"/>
                </a:solidFill>
              </a:rPr>
              <a:t>à </a:t>
            </a:r>
            <a:r>
              <a:rPr lang="fr-FR" b="1" dirty="0">
                <a:solidFill>
                  <a:srgbClr val="D01050"/>
                </a:solidFill>
              </a:rPr>
              <a:t>compter du 1er septembre 2023</a:t>
            </a:r>
            <a:r>
              <a:rPr lang="fr-FR" dirty="0"/>
              <a:t>. </a:t>
            </a:r>
            <a:endParaRPr lang="fr-FR" dirty="0" smtClean="0"/>
          </a:p>
          <a:p>
            <a:endParaRPr lang="fr-FR" b="1" dirty="0" smtClean="0">
              <a:solidFill>
                <a:srgbClr val="D01050"/>
              </a:solidFill>
            </a:endParaRPr>
          </a:p>
          <a:p>
            <a:r>
              <a:rPr lang="fr-FR" b="1" dirty="0" smtClean="0">
                <a:solidFill>
                  <a:srgbClr val="D01050"/>
                </a:solidFill>
              </a:rPr>
              <a:t>Plan : </a:t>
            </a:r>
          </a:p>
          <a:p>
            <a:pPr marL="1943140" lvl="3" indent="-342900">
              <a:buClr>
                <a:srgbClr val="EF9205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D’où ? </a:t>
            </a:r>
            <a:r>
              <a:rPr lang="fr-FR" dirty="0" smtClean="0"/>
              <a:t>Origine du droit à l’information</a:t>
            </a:r>
          </a:p>
          <a:p>
            <a:pPr marL="1943140" lvl="3" indent="-342900">
              <a:buClr>
                <a:srgbClr val="EF9205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Qui ? </a:t>
            </a:r>
            <a:r>
              <a:rPr lang="fr-FR" dirty="0" smtClean="0"/>
              <a:t>Les bénéficiaires du droit à l’information</a:t>
            </a:r>
          </a:p>
          <a:p>
            <a:pPr marL="1943140" lvl="3" indent="-342900">
              <a:buClr>
                <a:srgbClr val="EF9205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Par qui ? </a:t>
            </a:r>
            <a:r>
              <a:rPr lang="fr-FR" dirty="0" smtClean="0"/>
              <a:t>L’autorité en charge du droit à l’information</a:t>
            </a:r>
          </a:p>
          <a:p>
            <a:pPr marL="1943140" lvl="3" indent="-342900">
              <a:buClr>
                <a:srgbClr val="EF9205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Quand ? </a:t>
            </a:r>
            <a:r>
              <a:rPr lang="fr-FR" dirty="0" smtClean="0"/>
              <a:t>Le moment de la communication</a:t>
            </a:r>
          </a:p>
          <a:p>
            <a:pPr marL="1943140" lvl="3" indent="-342900">
              <a:buClr>
                <a:srgbClr val="EF9205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Quoi ? </a:t>
            </a:r>
            <a:r>
              <a:rPr lang="fr-FR" dirty="0" smtClean="0"/>
              <a:t>Les éléments d’information à communiquer</a:t>
            </a:r>
          </a:p>
          <a:p>
            <a:pPr marL="1943140" lvl="3" indent="-342900">
              <a:buClr>
                <a:srgbClr val="EF9205"/>
              </a:buClr>
              <a:buFont typeface="Wingdings" panose="05000000000000000000" pitchFamily="2" charset="2"/>
              <a:buChar char="q"/>
            </a:pPr>
            <a:r>
              <a:rPr lang="fr-FR" b="1" dirty="0" smtClean="0"/>
              <a:t>Comment ?</a:t>
            </a:r>
            <a:r>
              <a:rPr lang="fr-FR" dirty="0" smtClean="0"/>
              <a:t> Les modalités de communication des informations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741364" y="2844800"/>
            <a:ext cx="644091" cy="203200"/>
          </a:xfrm>
          <a:prstGeom prst="rightArrow">
            <a:avLst/>
          </a:prstGeom>
          <a:solidFill>
            <a:srgbClr val="D01050"/>
          </a:solidFill>
          <a:ln>
            <a:solidFill>
              <a:srgbClr val="D01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1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47403" y="272473"/>
            <a:ext cx="5557836" cy="690880"/>
          </a:xfrm>
        </p:spPr>
        <p:txBody>
          <a:bodyPr>
            <a:normAutofit/>
          </a:bodyPr>
          <a:lstStyle/>
          <a:p>
            <a:pPr lvl="0"/>
            <a:r>
              <a:rPr lang="fr-FR" sz="2800" dirty="0">
                <a:solidFill>
                  <a:srgbClr val="BD2C54"/>
                </a:solidFill>
              </a:rPr>
              <a:t>Un apport du droit communautaire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1594" y="849053"/>
            <a:ext cx="11822447" cy="4543190"/>
            <a:chOff x="318488" y="1209056"/>
            <a:chExt cx="11822447" cy="4543190"/>
          </a:xfrm>
          <a:gradFill flip="none" rotWithShape="1">
            <a:gsLst>
              <a:gs pos="15000">
                <a:srgbClr val="4C4C4C"/>
              </a:gs>
              <a:gs pos="44000">
                <a:srgbClr val="D01050"/>
              </a:gs>
              <a:gs pos="100000">
                <a:srgbClr val="EF9205"/>
              </a:gs>
            </a:gsLst>
            <a:lin ang="0" scaled="1"/>
            <a:tileRect/>
          </a:gradFill>
        </p:grpSpPr>
        <p:sp>
          <p:nvSpPr>
            <p:cNvPr id="9" name="Forme libre 8"/>
            <p:cNvSpPr/>
            <p:nvPr/>
          </p:nvSpPr>
          <p:spPr>
            <a:xfrm>
              <a:off x="318488" y="1211438"/>
              <a:ext cx="1730989" cy="3198861"/>
            </a:xfrm>
            <a:custGeom>
              <a:avLst/>
              <a:gdLst>
                <a:gd name="connsiteX0" fmla="*/ 0 w 1648958"/>
                <a:gd name="connsiteY0" fmla="*/ 164896 h 2641058"/>
                <a:gd name="connsiteX1" fmla="*/ 164896 w 1648958"/>
                <a:gd name="connsiteY1" fmla="*/ 0 h 2641058"/>
                <a:gd name="connsiteX2" fmla="*/ 1484062 w 1648958"/>
                <a:gd name="connsiteY2" fmla="*/ 0 h 2641058"/>
                <a:gd name="connsiteX3" fmla="*/ 1648958 w 1648958"/>
                <a:gd name="connsiteY3" fmla="*/ 164896 h 2641058"/>
                <a:gd name="connsiteX4" fmla="*/ 1648958 w 1648958"/>
                <a:gd name="connsiteY4" fmla="*/ 2476162 h 2641058"/>
                <a:gd name="connsiteX5" fmla="*/ 1484062 w 1648958"/>
                <a:gd name="connsiteY5" fmla="*/ 2641058 h 2641058"/>
                <a:gd name="connsiteX6" fmla="*/ 164896 w 1648958"/>
                <a:gd name="connsiteY6" fmla="*/ 2641058 h 2641058"/>
                <a:gd name="connsiteX7" fmla="*/ 0 w 1648958"/>
                <a:gd name="connsiteY7" fmla="*/ 2476162 h 2641058"/>
                <a:gd name="connsiteX8" fmla="*/ 0 w 1648958"/>
                <a:gd name="connsiteY8" fmla="*/ 164896 h 264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958" h="2641058">
                  <a:moveTo>
                    <a:pt x="0" y="164896"/>
                  </a:moveTo>
                  <a:cubicBezTo>
                    <a:pt x="0" y="73826"/>
                    <a:pt x="73826" y="0"/>
                    <a:pt x="164896" y="0"/>
                  </a:cubicBezTo>
                  <a:lnTo>
                    <a:pt x="1484062" y="0"/>
                  </a:lnTo>
                  <a:cubicBezTo>
                    <a:pt x="1575132" y="0"/>
                    <a:pt x="1648958" y="73826"/>
                    <a:pt x="1648958" y="164896"/>
                  </a:cubicBezTo>
                  <a:lnTo>
                    <a:pt x="1648958" y="2476162"/>
                  </a:lnTo>
                  <a:cubicBezTo>
                    <a:pt x="1648958" y="2567232"/>
                    <a:pt x="1575132" y="2641058"/>
                    <a:pt x="1484062" y="2641058"/>
                  </a:cubicBezTo>
                  <a:lnTo>
                    <a:pt x="164896" y="2641058"/>
                  </a:lnTo>
                  <a:cubicBezTo>
                    <a:pt x="73826" y="2641058"/>
                    <a:pt x="0" y="2567232"/>
                    <a:pt x="0" y="2476162"/>
                  </a:cubicBezTo>
                  <a:lnTo>
                    <a:pt x="0" y="16489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33693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Socle européen des droits sociaux proclamé à Göteborg le 17 novembre 2017 </a:t>
              </a: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802281" y="4010998"/>
              <a:ext cx="1548669" cy="1476049"/>
            </a:xfrm>
            <a:custGeom>
              <a:avLst/>
              <a:gdLst>
                <a:gd name="connsiteX0" fmla="*/ 0 w 1615526"/>
                <a:gd name="connsiteY0" fmla="*/ 161553 h 3056625"/>
                <a:gd name="connsiteX1" fmla="*/ 161553 w 1615526"/>
                <a:gd name="connsiteY1" fmla="*/ 0 h 3056625"/>
                <a:gd name="connsiteX2" fmla="*/ 1453973 w 1615526"/>
                <a:gd name="connsiteY2" fmla="*/ 0 h 3056625"/>
                <a:gd name="connsiteX3" fmla="*/ 1615526 w 1615526"/>
                <a:gd name="connsiteY3" fmla="*/ 161553 h 3056625"/>
                <a:gd name="connsiteX4" fmla="*/ 1615526 w 1615526"/>
                <a:gd name="connsiteY4" fmla="*/ 2895072 h 3056625"/>
                <a:gd name="connsiteX5" fmla="*/ 1453973 w 1615526"/>
                <a:gd name="connsiteY5" fmla="*/ 3056625 h 3056625"/>
                <a:gd name="connsiteX6" fmla="*/ 161553 w 1615526"/>
                <a:gd name="connsiteY6" fmla="*/ 3056625 h 3056625"/>
                <a:gd name="connsiteX7" fmla="*/ 0 w 1615526"/>
                <a:gd name="connsiteY7" fmla="*/ 2895072 h 3056625"/>
                <a:gd name="connsiteX8" fmla="*/ 0 w 1615526"/>
                <a:gd name="connsiteY8" fmla="*/ 161553 h 3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526" h="3056625">
                  <a:moveTo>
                    <a:pt x="0" y="161553"/>
                  </a:moveTo>
                  <a:cubicBezTo>
                    <a:pt x="0" y="72330"/>
                    <a:pt x="72330" y="0"/>
                    <a:pt x="161553" y="0"/>
                  </a:cubicBezTo>
                  <a:lnTo>
                    <a:pt x="1453973" y="0"/>
                  </a:lnTo>
                  <a:cubicBezTo>
                    <a:pt x="1543196" y="0"/>
                    <a:pt x="1615526" y="72330"/>
                    <a:pt x="1615526" y="161553"/>
                  </a:cubicBezTo>
                  <a:lnTo>
                    <a:pt x="1615526" y="2895072"/>
                  </a:lnTo>
                  <a:cubicBezTo>
                    <a:pt x="1615526" y="2984295"/>
                    <a:pt x="1543196" y="3056625"/>
                    <a:pt x="1453973" y="3056625"/>
                  </a:cubicBezTo>
                  <a:lnTo>
                    <a:pt x="161553" y="3056625"/>
                  </a:lnTo>
                  <a:cubicBezTo>
                    <a:pt x="72330" y="3056625"/>
                    <a:pt x="0" y="2984295"/>
                    <a:pt x="0" y="2895072"/>
                  </a:cubicBezTo>
                  <a:lnTo>
                    <a:pt x="0" y="161553"/>
                  </a:lnTo>
                  <a:close/>
                </a:path>
              </a:pathLst>
            </a:custGeom>
            <a:grpFill/>
            <a:ln>
              <a:solidFill>
                <a:srgbClr val="4C4C4C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109" tIns="161109" rIns="161109" bIns="161109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0" i="0" kern="1200" dirty="0" smtClean="0"/>
                <a:t>principe n</a:t>
              </a:r>
              <a:r>
                <a:rPr lang="fr-FR" sz="1600" b="0" i="0" kern="1200" baseline="30000" dirty="0" smtClean="0"/>
                <a:t>o</a:t>
              </a:r>
              <a:r>
                <a:rPr lang="fr-FR" sz="1600" b="0" i="0" kern="1200" dirty="0" smtClean="0"/>
                <a:t> 7 du socle européen des droits sociaux </a:t>
              </a:r>
              <a:endParaRPr lang="fr-FR" sz="1600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2207203" y="2400104"/>
              <a:ext cx="403254" cy="313202"/>
            </a:xfrm>
            <a:custGeom>
              <a:avLst/>
              <a:gdLst>
                <a:gd name="connsiteX0" fmla="*/ 0 w 403254"/>
                <a:gd name="connsiteY0" fmla="*/ 62640 h 313202"/>
                <a:gd name="connsiteX1" fmla="*/ 246653 w 403254"/>
                <a:gd name="connsiteY1" fmla="*/ 62640 h 313202"/>
                <a:gd name="connsiteX2" fmla="*/ 246653 w 403254"/>
                <a:gd name="connsiteY2" fmla="*/ 0 h 313202"/>
                <a:gd name="connsiteX3" fmla="*/ 403254 w 403254"/>
                <a:gd name="connsiteY3" fmla="*/ 156601 h 313202"/>
                <a:gd name="connsiteX4" fmla="*/ 246653 w 403254"/>
                <a:gd name="connsiteY4" fmla="*/ 313202 h 313202"/>
                <a:gd name="connsiteX5" fmla="*/ 246653 w 403254"/>
                <a:gd name="connsiteY5" fmla="*/ 250562 h 313202"/>
                <a:gd name="connsiteX6" fmla="*/ 0 w 403254"/>
                <a:gd name="connsiteY6" fmla="*/ 250562 h 313202"/>
                <a:gd name="connsiteX7" fmla="*/ 0 w 403254"/>
                <a:gd name="connsiteY7" fmla="*/ 62640 h 3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254" h="313202">
                  <a:moveTo>
                    <a:pt x="0" y="62640"/>
                  </a:moveTo>
                  <a:lnTo>
                    <a:pt x="246653" y="62640"/>
                  </a:lnTo>
                  <a:lnTo>
                    <a:pt x="246653" y="0"/>
                  </a:lnTo>
                  <a:lnTo>
                    <a:pt x="403254" y="156601"/>
                  </a:lnTo>
                  <a:lnTo>
                    <a:pt x="246653" y="313202"/>
                  </a:lnTo>
                  <a:lnTo>
                    <a:pt x="246653" y="250562"/>
                  </a:lnTo>
                  <a:lnTo>
                    <a:pt x="0" y="250562"/>
                  </a:lnTo>
                  <a:lnTo>
                    <a:pt x="0" y="6264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2639" rIns="93960" bIns="6264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" kern="120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821094" y="1209056"/>
              <a:ext cx="1809850" cy="3201244"/>
            </a:xfrm>
            <a:custGeom>
              <a:avLst/>
              <a:gdLst>
                <a:gd name="connsiteX0" fmla="*/ 0 w 1630398"/>
                <a:gd name="connsiteY0" fmla="*/ 163040 h 1712886"/>
                <a:gd name="connsiteX1" fmla="*/ 163040 w 1630398"/>
                <a:gd name="connsiteY1" fmla="*/ 0 h 1712886"/>
                <a:gd name="connsiteX2" fmla="*/ 1467358 w 1630398"/>
                <a:gd name="connsiteY2" fmla="*/ 0 h 1712886"/>
                <a:gd name="connsiteX3" fmla="*/ 1630398 w 1630398"/>
                <a:gd name="connsiteY3" fmla="*/ 163040 h 1712886"/>
                <a:gd name="connsiteX4" fmla="*/ 1630398 w 1630398"/>
                <a:gd name="connsiteY4" fmla="*/ 1549846 h 1712886"/>
                <a:gd name="connsiteX5" fmla="*/ 1467358 w 1630398"/>
                <a:gd name="connsiteY5" fmla="*/ 1712886 h 1712886"/>
                <a:gd name="connsiteX6" fmla="*/ 163040 w 1630398"/>
                <a:gd name="connsiteY6" fmla="*/ 1712886 h 1712886"/>
                <a:gd name="connsiteX7" fmla="*/ 0 w 1630398"/>
                <a:gd name="connsiteY7" fmla="*/ 1549846 h 1712886"/>
                <a:gd name="connsiteX8" fmla="*/ 0 w 1630398"/>
                <a:gd name="connsiteY8" fmla="*/ 163040 h 17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398" h="1712886">
                  <a:moveTo>
                    <a:pt x="0" y="163040"/>
                  </a:moveTo>
                  <a:cubicBezTo>
                    <a:pt x="0" y="72995"/>
                    <a:pt x="72995" y="0"/>
                    <a:pt x="163040" y="0"/>
                  </a:cubicBezTo>
                  <a:lnTo>
                    <a:pt x="1467358" y="0"/>
                  </a:lnTo>
                  <a:cubicBezTo>
                    <a:pt x="1557403" y="0"/>
                    <a:pt x="1630398" y="72995"/>
                    <a:pt x="1630398" y="163040"/>
                  </a:cubicBezTo>
                  <a:lnTo>
                    <a:pt x="1630398" y="1549846"/>
                  </a:lnTo>
                  <a:cubicBezTo>
                    <a:pt x="1630398" y="1639891"/>
                    <a:pt x="1557403" y="1712886"/>
                    <a:pt x="1467358" y="1712886"/>
                  </a:cubicBezTo>
                  <a:lnTo>
                    <a:pt x="163040" y="1712886"/>
                  </a:lnTo>
                  <a:cubicBezTo>
                    <a:pt x="72995" y="1712886"/>
                    <a:pt x="0" y="1639891"/>
                    <a:pt x="0" y="1549846"/>
                  </a:cubicBezTo>
                  <a:lnTo>
                    <a:pt x="0" y="1630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31922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Directive (UE) 2019/1152 du Parlement européen et du Conseil du 20 juin 2019 relative à des conditions de travail transparentes et prévisibles dans l’Union européenne</a:t>
              </a:r>
              <a:endParaRPr lang="fr-FR" sz="1600" kern="1200" dirty="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241646" y="4011894"/>
              <a:ext cx="1854888" cy="1740352"/>
            </a:xfrm>
            <a:custGeom>
              <a:avLst/>
              <a:gdLst>
                <a:gd name="connsiteX0" fmla="*/ 0 w 1805303"/>
                <a:gd name="connsiteY0" fmla="*/ 180530 h 3056625"/>
                <a:gd name="connsiteX1" fmla="*/ 180530 w 1805303"/>
                <a:gd name="connsiteY1" fmla="*/ 0 h 3056625"/>
                <a:gd name="connsiteX2" fmla="*/ 1624773 w 1805303"/>
                <a:gd name="connsiteY2" fmla="*/ 0 h 3056625"/>
                <a:gd name="connsiteX3" fmla="*/ 1805303 w 1805303"/>
                <a:gd name="connsiteY3" fmla="*/ 180530 h 3056625"/>
                <a:gd name="connsiteX4" fmla="*/ 1805303 w 1805303"/>
                <a:gd name="connsiteY4" fmla="*/ 2876095 h 3056625"/>
                <a:gd name="connsiteX5" fmla="*/ 1624773 w 1805303"/>
                <a:gd name="connsiteY5" fmla="*/ 3056625 h 3056625"/>
                <a:gd name="connsiteX6" fmla="*/ 180530 w 1805303"/>
                <a:gd name="connsiteY6" fmla="*/ 3056625 h 3056625"/>
                <a:gd name="connsiteX7" fmla="*/ 0 w 1805303"/>
                <a:gd name="connsiteY7" fmla="*/ 2876095 h 3056625"/>
                <a:gd name="connsiteX8" fmla="*/ 0 w 1805303"/>
                <a:gd name="connsiteY8" fmla="*/ 180530 h 3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303" h="3056625">
                  <a:moveTo>
                    <a:pt x="0" y="180530"/>
                  </a:moveTo>
                  <a:cubicBezTo>
                    <a:pt x="0" y="80826"/>
                    <a:pt x="80826" y="0"/>
                    <a:pt x="180530" y="0"/>
                  </a:cubicBezTo>
                  <a:lnTo>
                    <a:pt x="1624773" y="0"/>
                  </a:lnTo>
                  <a:cubicBezTo>
                    <a:pt x="1724477" y="0"/>
                    <a:pt x="1805303" y="80826"/>
                    <a:pt x="1805303" y="180530"/>
                  </a:cubicBezTo>
                  <a:lnTo>
                    <a:pt x="1805303" y="2876095"/>
                  </a:lnTo>
                  <a:cubicBezTo>
                    <a:pt x="1805303" y="2975799"/>
                    <a:pt x="1724477" y="3056625"/>
                    <a:pt x="1624773" y="3056625"/>
                  </a:cubicBezTo>
                  <a:lnTo>
                    <a:pt x="180530" y="3056625"/>
                  </a:lnTo>
                  <a:cubicBezTo>
                    <a:pt x="80826" y="3056625"/>
                    <a:pt x="0" y="2975799"/>
                    <a:pt x="0" y="2876095"/>
                  </a:cubicBezTo>
                  <a:lnTo>
                    <a:pt x="0" y="1805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5">
                <a:hueOff val="-1838336"/>
                <a:satOff val="-2557"/>
                <a:lumOff val="-9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668" tIns="166668" rIns="166668" bIns="16666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Obligation d’information sur les éléments essentiels de la relation de travail</a:t>
              </a:r>
              <a:endParaRPr lang="fr-FR" sz="1600" kern="120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4752800" y="2438911"/>
              <a:ext cx="422908" cy="313202"/>
            </a:xfrm>
            <a:custGeom>
              <a:avLst/>
              <a:gdLst>
                <a:gd name="connsiteX0" fmla="*/ 0 w 422908"/>
                <a:gd name="connsiteY0" fmla="*/ 62640 h 313202"/>
                <a:gd name="connsiteX1" fmla="*/ 266307 w 422908"/>
                <a:gd name="connsiteY1" fmla="*/ 62640 h 313202"/>
                <a:gd name="connsiteX2" fmla="*/ 266307 w 422908"/>
                <a:gd name="connsiteY2" fmla="*/ 0 h 313202"/>
                <a:gd name="connsiteX3" fmla="*/ 422908 w 422908"/>
                <a:gd name="connsiteY3" fmla="*/ 156601 h 313202"/>
                <a:gd name="connsiteX4" fmla="*/ 266307 w 422908"/>
                <a:gd name="connsiteY4" fmla="*/ 313202 h 313202"/>
                <a:gd name="connsiteX5" fmla="*/ 266307 w 422908"/>
                <a:gd name="connsiteY5" fmla="*/ 250562 h 313202"/>
                <a:gd name="connsiteX6" fmla="*/ 0 w 422908"/>
                <a:gd name="connsiteY6" fmla="*/ 250562 h 313202"/>
                <a:gd name="connsiteX7" fmla="*/ 0 w 422908"/>
                <a:gd name="connsiteY7" fmla="*/ 62640 h 3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08" h="313202">
                  <a:moveTo>
                    <a:pt x="0" y="62640"/>
                  </a:moveTo>
                  <a:lnTo>
                    <a:pt x="266307" y="62640"/>
                  </a:lnTo>
                  <a:lnTo>
                    <a:pt x="266307" y="0"/>
                  </a:lnTo>
                  <a:lnTo>
                    <a:pt x="422908" y="156601"/>
                  </a:lnTo>
                  <a:lnTo>
                    <a:pt x="266307" y="313202"/>
                  </a:lnTo>
                  <a:lnTo>
                    <a:pt x="266307" y="250562"/>
                  </a:lnTo>
                  <a:lnTo>
                    <a:pt x="0" y="250562"/>
                  </a:lnTo>
                  <a:lnTo>
                    <a:pt x="0" y="6264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2640" rIns="93961" bIns="62639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" kern="120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5275319" y="1209056"/>
              <a:ext cx="1654738" cy="3201244"/>
            </a:xfrm>
            <a:custGeom>
              <a:avLst/>
              <a:gdLst>
                <a:gd name="connsiteX0" fmla="*/ 0 w 1654738"/>
                <a:gd name="connsiteY0" fmla="*/ 165474 h 3201244"/>
                <a:gd name="connsiteX1" fmla="*/ 165474 w 1654738"/>
                <a:gd name="connsiteY1" fmla="*/ 0 h 3201244"/>
                <a:gd name="connsiteX2" fmla="*/ 1489264 w 1654738"/>
                <a:gd name="connsiteY2" fmla="*/ 0 h 3201244"/>
                <a:gd name="connsiteX3" fmla="*/ 1654738 w 1654738"/>
                <a:gd name="connsiteY3" fmla="*/ 165474 h 3201244"/>
                <a:gd name="connsiteX4" fmla="*/ 1654738 w 1654738"/>
                <a:gd name="connsiteY4" fmla="*/ 3035770 h 3201244"/>
                <a:gd name="connsiteX5" fmla="*/ 1489264 w 1654738"/>
                <a:gd name="connsiteY5" fmla="*/ 3201244 h 3201244"/>
                <a:gd name="connsiteX6" fmla="*/ 165474 w 1654738"/>
                <a:gd name="connsiteY6" fmla="*/ 3201244 h 3201244"/>
                <a:gd name="connsiteX7" fmla="*/ 0 w 1654738"/>
                <a:gd name="connsiteY7" fmla="*/ 3035770 h 3201244"/>
                <a:gd name="connsiteX8" fmla="*/ 0 w 1654738"/>
                <a:gd name="connsiteY8" fmla="*/ 165474 h 32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38" h="3201244">
                  <a:moveTo>
                    <a:pt x="0" y="165474"/>
                  </a:moveTo>
                  <a:cubicBezTo>
                    <a:pt x="0" y="74085"/>
                    <a:pt x="74085" y="0"/>
                    <a:pt x="165474" y="0"/>
                  </a:cubicBezTo>
                  <a:lnTo>
                    <a:pt x="1489264" y="0"/>
                  </a:lnTo>
                  <a:cubicBezTo>
                    <a:pt x="1580653" y="0"/>
                    <a:pt x="1654738" y="74085"/>
                    <a:pt x="1654738" y="165474"/>
                  </a:cubicBezTo>
                  <a:lnTo>
                    <a:pt x="1654738" y="3035770"/>
                  </a:lnTo>
                  <a:cubicBezTo>
                    <a:pt x="1654738" y="3127159"/>
                    <a:pt x="1580653" y="3201244"/>
                    <a:pt x="1489264" y="3201244"/>
                  </a:cubicBezTo>
                  <a:lnTo>
                    <a:pt x="165474" y="3201244"/>
                  </a:lnTo>
                  <a:cubicBezTo>
                    <a:pt x="74085" y="3201244"/>
                    <a:pt x="0" y="3127159"/>
                    <a:pt x="0" y="3035770"/>
                  </a:cubicBezTo>
                  <a:lnTo>
                    <a:pt x="0" y="16547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28042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Loi n° 2023-171 du 9 mars 2023 portant diverses dispositions d'adaptation au droit de l'Union européenne</a:t>
              </a:r>
              <a:endParaRPr lang="fr-FR" sz="1600" kern="1200" dirty="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5624866" y="3975824"/>
              <a:ext cx="1964350" cy="1740352"/>
            </a:xfrm>
            <a:custGeom>
              <a:avLst/>
              <a:gdLst>
                <a:gd name="connsiteX0" fmla="*/ 0 w 1804699"/>
                <a:gd name="connsiteY0" fmla="*/ 180470 h 3056625"/>
                <a:gd name="connsiteX1" fmla="*/ 180470 w 1804699"/>
                <a:gd name="connsiteY1" fmla="*/ 0 h 3056625"/>
                <a:gd name="connsiteX2" fmla="*/ 1624229 w 1804699"/>
                <a:gd name="connsiteY2" fmla="*/ 0 h 3056625"/>
                <a:gd name="connsiteX3" fmla="*/ 1804699 w 1804699"/>
                <a:gd name="connsiteY3" fmla="*/ 180470 h 3056625"/>
                <a:gd name="connsiteX4" fmla="*/ 1804699 w 1804699"/>
                <a:gd name="connsiteY4" fmla="*/ 2876155 h 3056625"/>
                <a:gd name="connsiteX5" fmla="*/ 1624229 w 1804699"/>
                <a:gd name="connsiteY5" fmla="*/ 3056625 h 3056625"/>
                <a:gd name="connsiteX6" fmla="*/ 180470 w 1804699"/>
                <a:gd name="connsiteY6" fmla="*/ 3056625 h 3056625"/>
                <a:gd name="connsiteX7" fmla="*/ 0 w 1804699"/>
                <a:gd name="connsiteY7" fmla="*/ 2876155 h 3056625"/>
                <a:gd name="connsiteX8" fmla="*/ 0 w 1804699"/>
                <a:gd name="connsiteY8" fmla="*/ 180470 h 3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4699" h="3056625">
                  <a:moveTo>
                    <a:pt x="0" y="180470"/>
                  </a:moveTo>
                  <a:cubicBezTo>
                    <a:pt x="0" y="80799"/>
                    <a:pt x="80799" y="0"/>
                    <a:pt x="180470" y="0"/>
                  </a:cubicBezTo>
                  <a:lnTo>
                    <a:pt x="1624229" y="0"/>
                  </a:lnTo>
                  <a:cubicBezTo>
                    <a:pt x="1723900" y="0"/>
                    <a:pt x="1804699" y="80799"/>
                    <a:pt x="1804699" y="180470"/>
                  </a:cubicBezTo>
                  <a:lnTo>
                    <a:pt x="1804699" y="2876155"/>
                  </a:lnTo>
                  <a:cubicBezTo>
                    <a:pt x="1804699" y="2975826"/>
                    <a:pt x="1723900" y="3056625"/>
                    <a:pt x="1624229" y="3056625"/>
                  </a:cubicBezTo>
                  <a:lnTo>
                    <a:pt x="180470" y="3056625"/>
                  </a:lnTo>
                  <a:cubicBezTo>
                    <a:pt x="80799" y="3056625"/>
                    <a:pt x="0" y="2975826"/>
                    <a:pt x="0" y="2876155"/>
                  </a:cubicBezTo>
                  <a:lnTo>
                    <a:pt x="0" y="180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650" tIns="166650" rIns="166650" bIns="16665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Transposition de la Directive =</a:t>
              </a:r>
              <a:r>
                <a:rPr lang="fr-FR" sz="1600" dirty="0" smtClean="0"/>
                <a:t> </a:t>
              </a:r>
              <a:r>
                <a:rPr lang="fr-FR" sz="1600" kern="1200" dirty="0" smtClean="0"/>
                <a:t>Art L 115-7 CGFP</a:t>
              </a:r>
              <a:endParaRPr lang="fr-F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Dispositions à préciser par décret en CE</a:t>
              </a:r>
              <a:endParaRPr lang="fr-FR" sz="1600" kern="1200" dirty="0"/>
            </a:p>
          </p:txBody>
        </p:sp>
        <p:sp>
          <p:nvSpPr>
            <p:cNvPr id="17" name="Forme libre 16"/>
            <p:cNvSpPr/>
            <p:nvPr/>
          </p:nvSpPr>
          <p:spPr>
            <a:xfrm rot="21597623">
              <a:off x="7154757" y="2399586"/>
              <a:ext cx="467233" cy="313202"/>
            </a:xfrm>
            <a:custGeom>
              <a:avLst/>
              <a:gdLst>
                <a:gd name="connsiteX0" fmla="*/ 0 w 467233"/>
                <a:gd name="connsiteY0" fmla="*/ 62640 h 313202"/>
                <a:gd name="connsiteX1" fmla="*/ 310632 w 467233"/>
                <a:gd name="connsiteY1" fmla="*/ 62640 h 313202"/>
                <a:gd name="connsiteX2" fmla="*/ 310632 w 467233"/>
                <a:gd name="connsiteY2" fmla="*/ 0 h 313202"/>
                <a:gd name="connsiteX3" fmla="*/ 467233 w 467233"/>
                <a:gd name="connsiteY3" fmla="*/ 156601 h 313202"/>
                <a:gd name="connsiteX4" fmla="*/ 310632 w 467233"/>
                <a:gd name="connsiteY4" fmla="*/ 313202 h 313202"/>
                <a:gd name="connsiteX5" fmla="*/ 310632 w 467233"/>
                <a:gd name="connsiteY5" fmla="*/ 250562 h 313202"/>
                <a:gd name="connsiteX6" fmla="*/ 0 w 467233"/>
                <a:gd name="connsiteY6" fmla="*/ 250562 h 313202"/>
                <a:gd name="connsiteX7" fmla="*/ 0 w 467233"/>
                <a:gd name="connsiteY7" fmla="*/ 62640 h 3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233" h="313202">
                  <a:moveTo>
                    <a:pt x="0" y="62640"/>
                  </a:moveTo>
                  <a:lnTo>
                    <a:pt x="310632" y="62640"/>
                  </a:lnTo>
                  <a:lnTo>
                    <a:pt x="310632" y="0"/>
                  </a:lnTo>
                  <a:lnTo>
                    <a:pt x="467233" y="156601"/>
                  </a:lnTo>
                  <a:lnTo>
                    <a:pt x="310632" y="313202"/>
                  </a:lnTo>
                  <a:lnTo>
                    <a:pt x="310632" y="250562"/>
                  </a:lnTo>
                  <a:lnTo>
                    <a:pt x="0" y="250562"/>
                  </a:lnTo>
                  <a:lnTo>
                    <a:pt x="0" y="6264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2639" rIns="93961" bIns="6264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" kern="1200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7753217" y="1213478"/>
              <a:ext cx="1786809" cy="3196823"/>
            </a:xfrm>
            <a:custGeom>
              <a:avLst/>
              <a:gdLst>
                <a:gd name="connsiteX0" fmla="*/ 0 w 1682643"/>
                <a:gd name="connsiteY0" fmla="*/ 168264 h 3196823"/>
                <a:gd name="connsiteX1" fmla="*/ 168264 w 1682643"/>
                <a:gd name="connsiteY1" fmla="*/ 0 h 3196823"/>
                <a:gd name="connsiteX2" fmla="*/ 1514379 w 1682643"/>
                <a:gd name="connsiteY2" fmla="*/ 0 h 3196823"/>
                <a:gd name="connsiteX3" fmla="*/ 1682643 w 1682643"/>
                <a:gd name="connsiteY3" fmla="*/ 168264 h 3196823"/>
                <a:gd name="connsiteX4" fmla="*/ 1682643 w 1682643"/>
                <a:gd name="connsiteY4" fmla="*/ 3028559 h 3196823"/>
                <a:gd name="connsiteX5" fmla="*/ 1514379 w 1682643"/>
                <a:gd name="connsiteY5" fmla="*/ 3196823 h 3196823"/>
                <a:gd name="connsiteX6" fmla="*/ 168264 w 1682643"/>
                <a:gd name="connsiteY6" fmla="*/ 3196823 h 3196823"/>
                <a:gd name="connsiteX7" fmla="*/ 0 w 1682643"/>
                <a:gd name="connsiteY7" fmla="*/ 3028559 h 3196823"/>
                <a:gd name="connsiteX8" fmla="*/ 0 w 1682643"/>
                <a:gd name="connsiteY8" fmla="*/ 168264 h 319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643" h="3196823">
                  <a:moveTo>
                    <a:pt x="0" y="168264"/>
                  </a:moveTo>
                  <a:cubicBezTo>
                    <a:pt x="0" y="75334"/>
                    <a:pt x="75334" y="0"/>
                    <a:pt x="168264" y="0"/>
                  </a:cubicBezTo>
                  <a:lnTo>
                    <a:pt x="1514379" y="0"/>
                  </a:lnTo>
                  <a:cubicBezTo>
                    <a:pt x="1607309" y="0"/>
                    <a:pt x="1682643" y="75334"/>
                    <a:pt x="1682643" y="168264"/>
                  </a:cubicBezTo>
                  <a:lnTo>
                    <a:pt x="1682643" y="3028559"/>
                  </a:lnTo>
                  <a:cubicBezTo>
                    <a:pt x="1682643" y="3121489"/>
                    <a:pt x="1607309" y="3196823"/>
                    <a:pt x="1514379" y="3196823"/>
                  </a:cubicBezTo>
                  <a:lnTo>
                    <a:pt x="168264" y="3196823"/>
                  </a:lnTo>
                  <a:cubicBezTo>
                    <a:pt x="75334" y="3196823"/>
                    <a:pt x="0" y="3121489"/>
                    <a:pt x="0" y="3028559"/>
                  </a:cubicBezTo>
                  <a:lnTo>
                    <a:pt x="0" y="1682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26568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Décret n° 2023-845 du 30 août 2023 portant sur la communication aux agents publics des informations et règles essentielles relatives à l'exercice de leurs fonctions</a:t>
              </a:r>
              <a:endParaRPr lang="fr-FR" sz="1600" kern="1200" dirty="0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8127422" y="3975824"/>
              <a:ext cx="1877599" cy="1668212"/>
            </a:xfrm>
            <a:custGeom>
              <a:avLst/>
              <a:gdLst>
                <a:gd name="connsiteX0" fmla="*/ 0 w 1623636"/>
                <a:gd name="connsiteY0" fmla="*/ 162364 h 3056625"/>
                <a:gd name="connsiteX1" fmla="*/ 162364 w 1623636"/>
                <a:gd name="connsiteY1" fmla="*/ 0 h 3056625"/>
                <a:gd name="connsiteX2" fmla="*/ 1461272 w 1623636"/>
                <a:gd name="connsiteY2" fmla="*/ 0 h 3056625"/>
                <a:gd name="connsiteX3" fmla="*/ 1623636 w 1623636"/>
                <a:gd name="connsiteY3" fmla="*/ 162364 h 3056625"/>
                <a:gd name="connsiteX4" fmla="*/ 1623636 w 1623636"/>
                <a:gd name="connsiteY4" fmla="*/ 2894261 h 3056625"/>
                <a:gd name="connsiteX5" fmla="*/ 1461272 w 1623636"/>
                <a:gd name="connsiteY5" fmla="*/ 3056625 h 3056625"/>
                <a:gd name="connsiteX6" fmla="*/ 162364 w 1623636"/>
                <a:gd name="connsiteY6" fmla="*/ 3056625 h 3056625"/>
                <a:gd name="connsiteX7" fmla="*/ 0 w 1623636"/>
                <a:gd name="connsiteY7" fmla="*/ 2894261 h 3056625"/>
                <a:gd name="connsiteX8" fmla="*/ 0 w 1623636"/>
                <a:gd name="connsiteY8" fmla="*/ 162364 h 3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3636" h="3056625">
                  <a:moveTo>
                    <a:pt x="0" y="162364"/>
                  </a:moveTo>
                  <a:cubicBezTo>
                    <a:pt x="0" y="72693"/>
                    <a:pt x="72693" y="0"/>
                    <a:pt x="162364" y="0"/>
                  </a:cubicBezTo>
                  <a:lnTo>
                    <a:pt x="1461272" y="0"/>
                  </a:lnTo>
                  <a:cubicBezTo>
                    <a:pt x="1550943" y="0"/>
                    <a:pt x="1623636" y="72693"/>
                    <a:pt x="1623636" y="162364"/>
                  </a:cubicBezTo>
                  <a:lnTo>
                    <a:pt x="1623636" y="2894261"/>
                  </a:lnTo>
                  <a:cubicBezTo>
                    <a:pt x="1623636" y="2983932"/>
                    <a:pt x="1550943" y="3056625"/>
                    <a:pt x="1461272" y="3056625"/>
                  </a:cubicBezTo>
                  <a:lnTo>
                    <a:pt x="162364" y="3056625"/>
                  </a:lnTo>
                  <a:cubicBezTo>
                    <a:pt x="72693" y="3056625"/>
                    <a:pt x="0" y="2983932"/>
                    <a:pt x="0" y="2894261"/>
                  </a:cubicBezTo>
                  <a:lnTo>
                    <a:pt x="0" y="162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347" tIns="161347" rIns="161347" bIns="161347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Fixe la liste des éléments à communiquer</a:t>
              </a:r>
              <a:endParaRPr lang="fr-F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Les modalités de la communication</a:t>
              </a:r>
              <a:endParaRPr lang="fr-FR" sz="1600" kern="1200" dirty="0"/>
            </a:p>
          </p:txBody>
        </p:sp>
        <p:sp>
          <p:nvSpPr>
            <p:cNvPr id="20" name="Forme libre 19"/>
            <p:cNvSpPr/>
            <p:nvPr/>
          </p:nvSpPr>
          <p:spPr>
            <a:xfrm rot="21544943">
              <a:off x="9636627" y="2396757"/>
              <a:ext cx="376033" cy="313202"/>
            </a:xfrm>
            <a:custGeom>
              <a:avLst/>
              <a:gdLst>
                <a:gd name="connsiteX0" fmla="*/ 0 w 376033"/>
                <a:gd name="connsiteY0" fmla="*/ 62640 h 313202"/>
                <a:gd name="connsiteX1" fmla="*/ 219432 w 376033"/>
                <a:gd name="connsiteY1" fmla="*/ 62640 h 313202"/>
                <a:gd name="connsiteX2" fmla="*/ 219432 w 376033"/>
                <a:gd name="connsiteY2" fmla="*/ 0 h 313202"/>
                <a:gd name="connsiteX3" fmla="*/ 376033 w 376033"/>
                <a:gd name="connsiteY3" fmla="*/ 156601 h 313202"/>
                <a:gd name="connsiteX4" fmla="*/ 219432 w 376033"/>
                <a:gd name="connsiteY4" fmla="*/ 313202 h 313202"/>
                <a:gd name="connsiteX5" fmla="*/ 219432 w 376033"/>
                <a:gd name="connsiteY5" fmla="*/ 250562 h 313202"/>
                <a:gd name="connsiteX6" fmla="*/ 0 w 376033"/>
                <a:gd name="connsiteY6" fmla="*/ 250562 h 313202"/>
                <a:gd name="connsiteX7" fmla="*/ 0 w 376033"/>
                <a:gd name="connsiteY7" fmla="*/ 62640 h 3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33" h="313202">
                  <a:moveTo>
                    <a:pt x="0" y="62640"/>
                  </a:moveTo>
                  <a:lnTo>
                    <a:pt x="219432" y="62640"/>
                  </a:lnTo>
                  <a:lnTo>
                    <a:pt x="219432" y="0"/>
                  </a:lnTo>
                  <a:lnTo>
                    <a:pt x="376033" y="156601"/>
                  </a:lnTo>
                  <a:lnTo>
                    <a:pt x="219432" y="313202"/>
                  </a:lnTo>
                  <a:lnTo>
                    <a:pt x="219432" y="250562"/>
                  </a:lnTo>
                  <a:lnTo>
                    <a:pt x="0" y="250562"/>
                  </a:lnTo>
                  <a:lnTo>
                    <a:pt x="0" y="6264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2639" rIns="93961" bIns="6264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" kern="1200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0158799" y="1213477"/>
              <a:ext cx="1676905" cy="3196823"/>
            </a:xfrm>
            <a:custGeom>
              <a:avLst/>
              <a:gdLst>
                <a:gd name="connsiteX0" fmla="*/ 0 w 1657483"/>
                <a:gd name="connsiteY0" fmla="*/ 165748 h 2724386"/>
                <a:gd name="connsiteX1" fmla="*/ 165748 w 1657483"/>
                <a:gd name="connsiteY1" fmla="*/ 0 h 2724386"/>
                <a:gd name="connsiteX2" fmla="*/ 1491735 w 1657483"/>
                <a:gd name="connsiteY2" fmla="*/ 0 h 2724386"/>
                <a:gd name="connsiteX3" fmla="*/ 1657483 w 1657483"/>
                <a:gd name="connsiteY3" fmla="*/ 165748 h 2724386"/>
                <a:gd name="connsiteX4" fmla="*/ 1657483 w 1657483"/>
                <a:gd name="connsiteY4" fmla="*/ 2558638 h 2724386"/>
                <a:gd name="connsiteX5" fmla="*/ 1491735 w 1657483"/>
                <a:gd name="connsiteY5" fmla="*/ 2724386 h 2724386"/>
                <a:gd name="connsiteX6" fmla="*/ 165748 w 1657483"/>
                <a:gd name="connsiteY6" fmla="*/ 2724386 h 2724386"/>
                <a:gd name="connsiteX7" fmla="*/ 0 w 1657483"/>
                <a:gd name="connsiteY7" fmla="*/ 2558638 h 2724386"/>
                <a:gd name="connsiteX8" fmla="*/ 0 w 1657483"/>
                <a:gd name="connsiteY8" fmla="*/ 165748 h 272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7483" h="2724386">
                  <a:moveTo>
                    <a:pt x="0" y="165748"/>
                  </a:moveTo>
                  <a:cubicBezTo>
                    <a:pt x="0" y="74208"/>
                    <a:pt x="74208" y="0"/>
                    <a:pt x="165748" y="0"/>
                  </a:cubicBezTo>
                  <a:lnTo>
                    <a:pt x="1491735" y="0"/>
                  </a:lnTo>
                  <a:cubicBezTo>
                    <a:pt x="1583275" y="0"/>
                    <a:pt x="1657483" y="74208"/>
                    <a:pt x="1657483" y="165748"/>
                  </a:cubicBezTo>
                  <a:lnTo>
                    <a:pt x="1657483" y="2558638"/>
                  </a:lnTo>
                  <a:cubicBezTo>
                    <a:pt x="1657483" y="2650178"/>
                    <a:pt x="1583275" y="2724386"/>
                    <a:pt x="1491735" y="2724386"/>
                  </a:cubicBezTo>
                  <a:lnTo>
                    <a:pt x="165748" y="2724386"/>
                  </a:lnTo>
                  <a:cubicBezTo>
                    <a:pt x="74208" y="2724386"/>
                    <a:pt x="0" y="2650178"/>
                    <a:pt x="0" y="2558638"/>
                  </a:cubicBezTo>
                  <a:lnTo>
                    <a:pt x="0" y="16574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969089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Arrêté du 30 août 2023</a:t>
              </a:r>
              <a:endParaRPr lang="fr-FR" sz="1600" kern="1200" dirty="0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0623794" y="3975824"/>
              <a:ext cx="1517141" cy="1668212"/>
            </a:xfrm>
            <a:custGeom>
              <a:avLst/>
              <a:gdLst>
                <a:gd name="connsiteX0" fmla="*/ 0 w 1430522"/>
                <a:gd name="connsiteY0" fmla="*/ 143052 h 3056625"/>
                <a:gd name="connsiteX1" fmla="*/ 143052 w 1430522"/>
                <a:gd name="connsiteY1" fmla="*/ 0 h 3056625"/>
                <a:gd name="connsiteX2" fmla="*/ 1287470 w 1430522"/>
                <a:gd name="connsiteY2" fmla="*/ 0 h 3056625"/>
                <a:gd name="connsiteX3" fmla="*/ 1430522 w 1430522"/>
                <a:gd name="connsiteY3" fmla="*/ 143052 h 3056625"/>
                <a:gd name="connsiteX4" fmla="*/ 1430522 w 1430522"/>
                <a:gd name="connsiteY4" fmla="*/ 2913573 h 3056625"/>
                <a:gd name="connsiteX5" fmla="*/ 1287470 w 1430522"/>
                <a:gd name="connsiteY5" fmla="*/ 3056625 h 3056625"/>
                <a:gd name="connsiteX6" fmla="*/ 143052 w 1430522"/>
                <a:gd name="connsiteY6" fmla="*/ 3056625 h 3056625"/>
                <a:gd name="connsiteX7" fmla="*/ 0 w 1430522"/>
                <a:gd name="connsiteY7" fmla="*/ 2913573 h 3056625"/>
                <a:gd name="connsiteX8" fmla="*/ 0 w 1430522"/>
                <a:gd name="connsiteY8" fmla="*/ 143052 h 3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0522" h="3056625">
                  <a:moveTo>
                    <a:pt x="0" y="143052"/>
                  </a:moveTo>
                  <a:cubicBezTo>
                    <a:pt x="0" y="64047"/>
                    <a:pt x="64047" y="0"/>
                    <a:pt x="143052" y="0"/>
                  </a:cubicBezTo>
                  <a:lnTo>
                    <a:pt x="1287470" y="0"/>
                  </a:lnTo>
                  <a:cubicBezTo>
                    <a:pt x="1366475" y="0"/>
                    <a:pt x="1430522" y="64047"/>
                    <a:pt x="1430522" y="143052"/>
                  </a:cubicBezTo>
                  <a:lnTo>
                    <a:pt x="1430522" y="2913573"/>
                  </a:lnTo>
                  <a:cubicBezTo>
                    <a:pt x="1430522" y="2992578"/>
                    <a:pt x="1366475" y="3056625"/>
                    <a:pt x="1287470" y="3056625"/>
                  </a:cubicBezTo>
                  <a:lnTo>
                    <a:pt x="143052" y="3056625"/>
                  </a:lnTo>
                  <a:cubicBezTo>
                    <a:pt x="64047" y="3056625"/>
                    <a:pt x="0" y="2992578"/>
                    <a:pt x="0" y="2913573"/>
                  </a:cubicBezTo>
                  <a:lnTo>
                    <a:pt x="0" y="1430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691" tIns="155691" rIns="155691" bIns="155691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Fixe les modèles </a:t>
              </a:r>
              <a:endParaRPr lang="fr-F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Annexe 2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 smtClean="0"/>
                <a:t>(</a:t>
              </a:r>
              <a:r>
                <a:rPr lang="fr-FR" sz="900" dirty="0" smtClean="0"/>
                <a:t>fonctionnaire</a:t>
              </a:r>
              <a:r>
                <a:rPr lang="fr-FR" sz="1600" dirty="0" smtClean="0"/>
                <a:t>)</a:t>
              </a:r>
              <a:endParaRPr lang="fr-F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Annexe 5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200" dirty="0" smtClean="0"/>
                <a:t>(</a:t>
              </a:r>
              <a:r>
                <a:rPr lang="fr-FR" sz="900" dirty="0" err="1" smtClean="0"/>
                <a:t>agent.e</a:t>
              </a:r>
              <a:r>
                <a:rPr lang="fr-FR" sz="900" dirty="0" smtClean="0"/>
                <a:t> </a:t>
              </a:r>
              <a:r>
                <a:rPr lang="fr-FR" sz="900" dirty="0" err="1" smtClean="0"/>
                <a:t>contractuel.le</a:t>
              </a:r>
              <a:r>
                <a:rPr lang="fr-FR" sz="1200" dirty="0" smtClean="0"/>
                <a:t>)</a:t>
              </a:r>
              <a:endParaRPr lang="fr-FR" sz="1200" kern="1200" dirty="0"/>
            </a:p>
          </p:txBody>
        </p:sp>
      </p:grp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12995109"/>
              </p:ext>
            </p:extLst>
          </p:nvPr>
        </p:nvGraphicFramePr>
        <p:xfrm>
          <a:off x="302775" y="5483446"/>
          <a:ext cx="11604927" cy="67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4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33" y="1339408"/>
            <a:ext cx="298731" cy="292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8907" y="1207579"/>
            <a:ext cx="10578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Qui ?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52932646"/>
              </p:ext>
            </p:extLst>
          </p:nvPr>
        </p:nvGraphicFramePr>
        <p:xfrm>
          <a:off x="1569292" y="1730799"/>
          <a:ext cx="9051816" cy="412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6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88" y="1461857"/>
            <a:ext cx="298731" cy="2926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0056" y="1385030"/>
            <a:ext cx="10829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Par qui ?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1709255"/>
              </p:ext>
            </p:extLst>
          </p:nvPr>
        </p:nvGraphicFramePr>
        <p:xfrm>
          <a:off x="1988680" y="1461858"/>
          <a:ext cx="8264030" cy="45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0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88" y="1461857"/>
            <a:ext cx="298731" cy="2926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0056" y="1385030"/>
            <a:ext cx="10829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Quand 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764" y="4820181"/>
            <a:ext cx="106956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F9205"/>
              </a:buClr>
            </a:pPr>
            <a:endParaRPr lang="fr-FR" sz="1700" dirty="0" smtClean="0">
              <a:latin typeface="Barlow Condensed" panose="00000506000000000000" pitchFamily="2" charset="0"/>
            </a:endParaRPr>
          </a:p>
          <a:p>
            <a:pPr algn="just">
              <a:buClr>
                <a:srgbClr val="EF9205"/>
              </a:buClr>
            </a:pPr>
            <a:r>
              <a:rPr lang="fr-FR" sz="1700" dirty="0" smtClean="0">
                <a:latin typeface="Barlow Condensed" panose="00000506000000000000" pitchFamily="2" charset="0"/>
              </a:rPr>
              <a:t>Si une ou plusieurs informations n’ont pas été communiquées dans ce délai, l’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peut en demander communication à tout moment auprès de l’autorité territoriale (le non respect n’entache pas le recrutement d’illégalité).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700" dirty="0">
              <a:latin typeface="Barlow Condensed" panose="00000506000000000000" pitchFamily="2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21915634"/>
              </p:ext>
            </p:extLst>
          </p:nvPr>
        </p:nvGraphicFramePr>
        <p:xfrm>
          <a:off x="273897" y="1311564"/>
          <a:ext cx="11077594" cy="344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0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73108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108897"/>
            <a:ext cx="10462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Quoi ? Pour les </a:t>
            </a:r>
            <a:r>
              <a:rPr lang="fr-FR" sz="2800" b="1" dirty="0" err="1" smtClean="0">
                <a:solidFill>
                  <a:srgbClr val="BE2352"/>
                </a:solidFill>
                <a:latin typeface="Barlow Condensed" panose="00000506000000000000" pitchFamily="2" charset="0"/>
              </a:rPr>
              <a:t>agent.e.s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fonctionnaires</a:t>
            </a:r>
            <a:endParaRPr lang="fr-FR" sz="28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47955" y="431544"/>
            <a:ext cx="11173969" cy="5388230"/>
            <a:chOff x="208155" y="485290"/>
            <a:chExt cx="11173969" cy="5388230"/>
          </a:xfrm>
        </p:grpSpPr>
        <p:sp>
          <p:nvSpPr>
            <p:cNvPr id="5" name="Ellipse 4"/>
            <p:cNvSpPr/>
            <p:nvPr/>
          </p:nvSpPr>
          <p:spPr>
            <a:xfrm>
              <a:off x="208155" y="1851080"/>
              <a:ext cx="1885559" cy="1719783"/>
            </a:xfrm>
            <a:prstGeom prst="ellipse">
              <a:avLst/>
            </a:prstGeom>
            <a:solidFill>
              <a:srgbClr val="D01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29" tIns="144084" rIns="127829" bIns="1440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Autorité territoriale (dénomination et adresse)</a:t>
              </a:r>
              <a:endParaRPr lang="fr-FR" sz="1400" kern="1200" dirty="0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6141025" y="485290"/>
              <a:ext cx="672750" cy="361693"/>
            </a:xfrm>
            <a:custGeom>
              <a:avLst/>
              <a:gdLst>
                <a:gd name="connsiteX0" fmla="*/ 0 w 672750"/>
                <a:gd name="connsiteY0" fmla="*/ 0 h 361693"/>
                <a:gd name="connsiteX1" fmla="*/ 672750 w 672750"/>
                <a:gd name="connsiteY1" fmla="*/ 0 h 361693"/>
                <a:gd name="connsiteX2" fmla="*/ 672750 w 672750"/>
                <a:gd name="connsiteY2" fmla="*/ 361693 h 361693"/>
                <a:gd name="connsiteX3" fmla="*/ 0 w 672750"/>
                <a:gd name="connsiteY3" fmla="*/ 361693 h 361693"/>
                <a:gd name="connsiteX4" fmla="*/ 0 w 672750"/>
                <a:gd name="connsiteY4" fmla="*/ 0 h 3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750" h="361693">
                  <a:moveTo>
                    <a:pt x="0" y="0"/>
                  </a:moveTo>
                  <a:lnTo>
                    <a:pt x="672750" y="0"/>
                  </a:lnTo>
                  <a:lnTo>
                    <a:pt x="672750" y="361693"/>
                  </a:lnTo>
                  <a:lnTo>
                    <a:pt x="0" y="361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609396" y="2133367"/>
              <a:ext cx="1503677" cy="829433"/>
            </a:xfrm>
            <a:custGeom>
              <a:avLst/>
              <a:gdLst>
                <a:gd name="connsiteX0" fmla="*/ 0 w 802356"/>
                <a:gd name="connsiteY0" fmla="*/ 116344 h 698050"/>
                <a:gd name="connsiteX1" fmla="*/ 116344 w 802356"/>
                <a:gd name="connsiteY1" fmla="*/ 0 h 698050"/>
                <a:gd name="connsiteX2" fmla="*/ 686012 w 802356"/>
                <a:gd name="connsiteY2" fmla="*/ 0 h 698050"/>
                <a:gd name="connsiteX3" fmla="*/ 802356 w 802356"/>
                <a:gd name="connsiteY3" fmla="*/ 116344 h 698050"/>
                <a:gd name="connsiteX4" fmla="*/ 802356 w 802356"/>
                <a:gd name="connsiteY4" fmla="*/ 581706 h 698050"/>
                <a:gd name="connsiteX5" fmla="*/ 686012 w 802356"/>
                <a:gd name="connsiteY5" fmla="*/ 698050 h 698050"/>
                <a:gd name="connsiteX6" fmla="*/ 116344 w 802356"/>
                <a:gd name="connsiteY6" fmla="*/ 698050 h 698050"/>
                <a:gd name="connsiteX7" fmla="*/ 0 w 802356"/>
                <a:gd name="connsiteY7" fmla="*/ 581706 h 698050"/>
                <a:gd name="connsiteX8" fmla="*/ 0 w 802356"/>
                <a:gd name="connsiteY8" fmla="*/ 116344 h 6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56" h="698050">
                  <a:moveTo>
                    <a:pt x="668627" y="0"/>
                  </a:moveTo>
                  <a:cubicBezTo>
                    <a:pt x="742484" y="0"/>
                    <a:pt x="802356" y="45317"/>
                    <a:pt x="802356" y="101219"/>
                  </a:cubicBezTo>
                  <a:lnTo>
                    <a:pt x="802356" y="596831"/>
                  </a:lnTo>
                  <a:cubicBezTo>
                    <a:pt x="802356" y="652733"/>
                    <a:pt x="742484" y="698050"/>
                    <a:pt x="668627" y="698050"/>
                  </a:cubicBezTo>
                  <a:lnTo>
                    <a:pt x="133729" y="698050"/>
                  </a:lnTo>
                  <a:cubicBezTo>
                    <a:pt x="59872" y="698050"/>
                    <a:pt x="0" y="652733"/>
                    <a:pt x="0" y="596831"/>
                  </a:cubicBezTo>
                  <a:lnTo>
                    <a:pt x="0" y="101219"/>
                  </a:lnTo>
                  <a:cubicBezTo>
                    <a:pt x="0" y="45317"/>
                    <a:pt x="59872" y="0"/>
                    <a:pt x="133729" y="0"/>
                  </a:cubicBezTo>
                  <a:lnTo>
                    <a:pt x="668627" y="0"/>
                  </a:lnTo>
                  <a:close/>
                </a:path>
              </a:pathLst>
            </a:cu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76" tIns="34076" rIns="34076" bIns="3407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Durée et régime de travail</a:t>
              </a:r>
              <a:endParaRPr lang="fr-FR" sz="1400" kern="1200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335773" y="1905805"/>
              <a:ext cx="1387762" cy="1309099"/>
            </a:xfrm>
            <a:prstGeom prst="ellipse">
              <a:avLst/>
            </a:prstGeom>
            <a:solidFill>
              <a:srgbClr val="D01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940" tIns="132717" rIns="117940" bIns="1327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Cadre d’emplois et grade</a:t>
              </a:r>
              <a:endParaRPr lang="fr-FR" sz="14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3613" y="1196500"/>
              <a:ext cx="651048" cy="3616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7665976" y="2039323"/>
              <a:ext cx="1411148" cy="1017523"/>
            </a:xfrm>
            <a:custGeom>
              <a:avLst/>
              <a:gdLst>
                <a:gd name="connsiteX0" fmla="*/ 0 w 802356"/>
                <a:gd name="connsiteY0" fmla="*/ 116344 h 698050"/>
                <a:gd name="connsiteX1" fmla="*/ 116344 w 802356"/>
                <a:gd name="connsiteY1" fmla="*/ 0 h 698050"/>
                <a:gd name="connsiteX2" fmla="*/ 686012 w 802356"/>
                <a:gd name="connsiteY2" fmla="*/ 0 h 698050"/>
                <a:gd name="connsiteX3" fmla="*/ 802356 w 802356"/>
                <a:gd name="connsiteY3" fmla="*/ 116344 h 698050"/>
                <a:gd name="connsiteX4" fmla="*/ 802356 w 802356"/>
                <a:gd name="connsiteY4" fmla="*/ 581706 h 698050"/>
                <a:gd name="connsiteX5" fmla="*/ 686012 w 802356"/>
                <a:gd name="connsiteY5" fmla="*/ 698050 h 698050"/>
                <a:gd name="connsiteX6" fmla="*/ 116344 w 802356"/>
                <a:gd name="connsiteY6" fmla="*/ 698050 h 698050"/>
                <a:gd name="connsiteX7" fmla="*/ 0 w 802356"/>
                <a:gd name="connsiteY7" fmla="*/ 581706 h 698050"/>
                <a:gd name="connsiteX8" fmla="*/ 0 w 802356"/>
                <a:gd name="connsiteY8" fmla="*/ 116344 h 6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56" h="698050">
                  <a:moveTo>
                    <a:pt x="668627" y="0"/>
                  </a:moveTo>
                  <a:cubicBezTo>
                    <a:pt x="742484" y="0"/>
                    <a:pt x="802356" y="45317"/>
                    <a:pt x="802356" y="101219"/>
                  </a:cubicBezTo>
                  <a:lnTo>
                    <a:pt x="802356" y="596831"/>
                  </a:lnTo>
                  <a:cubicBezTo>
                    <a:pt x="802356" y="652733"/>
                    <a:pt x="742484" y="698050"/>
                    <a:pt x="668627" y="698050"/>
                  </a:cubicBezTo>
                  <a:lnTo>
                    <a:pt x="133729" y="698050"/>
                  </a:lnTo>
                  <a:cubicBezTo>
                    <a:pt x="59872" y="698050"/>
                    <a:pt x="0" y="652733"/>
                    <a:pt x="0" y="596831"/>
                  </a:cubicBezTo>
                  <a:lnTo>
                    <a:pt x="0" y="101219"/>
                  </a:lnTo>
                  <a:cubicBezTo>
                    <a:pt x="0" y="45317"/>
                    <a:pt x="59872" y="0"/>
                    <a:pt x="133729" y="0"/>
                  </a:cubicBezTo>
                  <a:lnTo>
                    <a:pt x="668627" y="0"/>
                  </a:lnTo>
                  <a:close/>
                </a:path>
              </a:pathLst>
            </a:cu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76" tIns="34076" rIns="34076" bIns="3407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Règles relatives à l’organisation du travail (et HS)</a:t>
              </a:r>
              <a:endParaRPr lang="fr-FR" sz="1400" kern="1200" dirty="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9486027" y="2086873"/>
              <a:ext cx="1733466" cy="922425"/>
            </a:xfrm>
            <a:custGeom>
              <a:avLst/>
              <a:gdLst>
                <a:gd name="connsiteX0" fmla="*/ 0 w 882592"/>
                <a:gd name="connsiteY0" fmla="*/ 127978 h 767855"/>
                <a:gd name="connsiteX1" fmla="*/ 127978 w 882592"/>
                <a:gd name="connsiteY1" fmla="*/ 0 h 767855"/>
                <a:gd name="connsiteX2" fmla="*/ 754614 w 882592"/>
                <a:gd name="connsiteY2" fmla="*/ 0 h 767855"/>
                <a:gd name="connsiteX3" fmla="*/ 882592 w 882592"/>
                <a:gd name="connsiteY3" fmla="*/ 127978 h 767855"/>
                <a:gd name="connsiteX4" fmla="*/ 882592 w 882592"/>
                <a:gd name="connsiteY4" fmla="*/ 639877 h 767855"/>
                <a:gd name="connsiteX5" fmla="*/ 754614 w 882592"/>
                <a:gd name="connsiteY5" fmla="*/ 767855 h 767855"/>
                <a:gd name="connsiteX6" fmla="*/ 127978 w 882592"/>
                <a:gd name="connsiteY6" fmla="*/ 767855 h 767855"/>
                <a:gd name="connsiteX7" fmla="*/ 0 w 882592"/>
                <a:gd name="connsiteY7" fmla="*/ 639877 h 767855"/>
                <a:gd name="connsiteX8" fmla="*/ 0 w 882592"/>
                <a:gd name="connsiteY8" fmla="*/ 127978 h 76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2592" h="767855">
                  <a:moveTo>
                    <a:pt x="735490" y="0"/>
                  </a:moveTo>
                  <a:cubicBezTo>
                    <a:pt x="816732" y="0"/>
                    <a:pt x="882591" y="49850"/>
                    <a:pt x="882591" y="111341"/>
                  </a:cubicBezTo>
                  <a:lnTo>
                    <a:pt x="882591" y="656514"/>
                  </a:lnTo>
                  <a:cubicBezTo>
                    <a:pt x="882591" y="718005"/>
                    <a:pt x="816732" y="767855"/>
                    <a:pt x="735490" y="767855"/>
                  </a:cubicBezTo>
                  <a:lnTo>
                    <a:pt x="147102" y="767855"/>
                  </a:lnTo>
                  <a:cubicBezTo>
                    <a:pt x="65860" y="767855"/>
                    <a:pt x="1" y="718005"/>
                    <a:pt x="1" y="656514"/>
                  </a:cubicBezTo>
                  <a:lnTo>
                    <a:pt x="1" y="111341"/>
                  </a:lnTo>
                  <a:cubicBezTo>
                    <a:pt x="1" y="49850"/>
                    <a:pt x="65860" y="0"/>
                    <a:pt x="147102" y="0"/>
                  </a:cubicBezTo>
                  <a:lnTo>
                    <a:pt x="735490" y="0"/>
                  </a:lnTo>
                  <a:close/>
                </a:path>
              </a:pathLst>
            </a:cu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534" tIns="56535" rIns="56535" bIns="565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Rémunération</a:t>
              </a:r>
              <a:endParaRPr lang="fr-FR" sz="1400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1025" y="2009389"/>
              <a:ext cx="672750" cy="3616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Ellipse 17"/>
            <p:cNvSpPr/>
            <p:nvPr/>
          </p:nvSpPr>
          <p:spPr>
            <a:xfrm>
              <a:off x="596315" y="4200017"/>
              <a:ext cx="1606661" cy="1379698"/>
            </a:xfrm>
            <a:prstGeom prst="ellipse">
              <a:avLst/>
            </a:prstGeom>
            <a:solidFill>
              <a:srgbClr val="D01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791" tIns="166337" rIns="163792" bIns="16633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Accords collectifs relatifs aux conditions de travail</a:t>
              </a:r>
              <a:endParaRPr lang="fr-FR" sz="1400" kern="1200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688961" y="4059270"/>
              <a:ext cx="1581863" cy="1512184"/>
            </a:xfrm>
            <a:prstGeom prst="ellipse">
              <a:avLst/>
            </a:prstGeom>
            <a:solidFill>
              <a:srgbClr val="D01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394" tIns="226470" rIns="198394" bIns="2264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Date de début d’exercice</a:t>
              </a:r>
              <a:endParaRPr lang="fr-FR" sz="1400" kern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3613" y="2986317"/>
              <a:ext cx="651048" cy="3616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e libre 20"/>
            <p:cNvSpPr/>
            <p:nvPr/>
          </p:nvSpPr>
          <p:spPr>
            <a:xfrm>
              <a:off x="7606826" y="3570864"/>
              <a:ext cx="1338867" cy="861188"/>
            </a:xfrm>
            <a:custGeom>
              <a:avLst/>
              <a:gdLst>
                <a:gd name="connsiteX0" fmla="*/ 0 w 802356"/>
                <a:gd name="connsiteY0" fmla="*/ 116344 h 698050"/>
                <a:gd name="connsiteX1" fmla="*/ 116344 w 802356"/>
                <a:gd name="connsiteY1" fmla="*/ 0 h 698050"/>
                <a:gd name="connsiteX2" fmla="*/ 686012 w 802356"/>
                <a:gd name="connsiteY2" fmla="*/ 0 h 698050"/>
                <a:gd name="connsiteX3" fmla="*/ 802356 w 802356"/>
                <a:gd name="connsiteY3" fmla="*/ 116344 h 698050"/>
                <a:gd name="connsiteX4" fmla="*/ 802356 w 802356"/>
                <a:gd name="connsiteY4" fmla="*/ 581706 h 698050"/>
                <a:gd name="connsiteX5" fmla="*/ 686012 w 802356"/>
                <a:gd name="connsiteY5" fmla="*/ 698050 h 698050"/>
                <a:gd name="connsiteX6" fmla="*/ 116344 w 802356"/>
                <a:gd name="connsiteY6" fmla="*/ 698050 h 698050"/>
                <a:gd name="connsiteX7" fmla="*/ 0 w 802356"/>
                <a:gd name="connsiteY7" fmla="*/ 581706 h 698050"/>
                <a:gd name="connsiteX8" fmla="*/ 0 w 802356"/>
                <a:gd name="connsiteY8" fmla="*/ 116344 h 6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56" h="698050">
                  <a:moveTo>
                    <a:pt x="668627" y="0"/>
                  </a:moveTo>
                  <a:cubicBezTo>
                    <a:pt x="742484" y="0"/>
                    <a:pt x="802356" y="45317"/>
                    <a:pt x="802356" y="101219"/>
                  </a:cubicBezTo>
                  <a:lnTo>
                    <a:pt x="802356" y="596831"/>
                  </a:lnTo>
                  <a:cubicBezTo>
                    <a:pt x="802356" y="652733"/>
                    <a:pt x="742484" y="698050"/>
                    <a:pt x="668627" y="698050"/>
                  </a:cubicBezTo>
                  <a:lnTo>
                    <a:pt x="133729" y="698050"/>
                  </a:lnTo>
                  <a:cubicBezTo>
                    <a:pt x="59872" y="698050"/>
                    <a:pt x="0" y="652733"/>
                    <a:pt x="0" y="596831"/>
                  </a:cubicBezTo>
                  <a:lnTo>
                    <a:pt x="0" y="101219"/>
                  </a:lnTo>
                  <a:cubicBezTo>
                    <a:pt x="0" y="45317"/>
                    <a:pt x="59872" y="0"/>
                    <a:pt x="133729" y="0"/>
                  </a:cubicBezTo>
                  <a:lnTo>
                    <a:pt x="668627" y="0"/>
                  </a:lnTo>
                  <a:close/>
                </a:path>
              </a:pathLst>
            </a:cu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76" tIns="34076" rIns="34076" bIns="3407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Droits à congés rémunérés</a:t>
              </a:r>
              <a:endParaRPr lang="fr-FR" sz="1400" kern="12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982426" y="2954470"/>
              <a:ext cx="1682697" cy="1521855"/>
            </a:xfrm>
            <a:prstGeom prst="ellipse">
              <a:avLst/>
            </a:prstGeom>
            <a:solidFill>
              <a:srgbClr val="D01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271" tIns="225543" rIns="231270" bIns="2255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Lieux d’exercice des fonctions</a:t>
              </a:r>
              <a:endParaRPr lang="fr-FR" sz="1400" kern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1025" y="3976999"/>
              <a:ext cx="672750" cy="3616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e libre 23"/>
            <p:cNvSpPr/>
            <p:nvPr/>
          </p:nvSpPr>
          <p:spPr>
            <a:xfrm>
              <a:off x="9486440" y="3685987"/>
              <a:ext cx="1483926" cy="830488"/>
            </a:xfrm>
            <a:custGeom>
              <a:avLst/>
              <a:gdLst>
                <a:gd name="connsiteX0" fmla="*/ 0 w 802356"/>
                <a:gd name="connsiteY0" fmla="*/ 116344 h 698050"/>
                <a:gd name="connsiteX1" fmla="*/ 116344 w 802356"/>
                <a:gd name="connsiteY1" fmla="*/ 0 h 698050"/>
                <a:gd name="connsiteX2" fmla="*/ 686012 w 802356"/>
                <a:gd name="connsiteY2" fmla="*/ 0 h 698050"/>
                <a:gd name="connsiteX3" fmla="*/ 802356 w 802356"/>
                <a:gd name="connsiteY3" fmla="*/ 116344 h 698050"/>
                <a:gd name="connsiteX4" fmla="*/ 802356 w 802356"/>
                <a:gd name="connsiteY4" fmla="*/ 581706 h 698050"/>
                <a:gd name="connsiteX5" fmla="*/ 686012 w 802356"/>
                <a:gd name="connsiteY5" fmla="*/ 698050 h 698050"/>
                <a:gd name="connsiteX6" fmla="*/ 116344 w 802356"/>
                <a:gd name="connsiteY6" fmla="*/ 698050 h 698050"/>
                <a:gd name="connsiteX7" fmla="*/ 0 w 802356"/>
                <a:gd name="connsiteY7" fmla="*/ 581706 h 698050"/>
                <a:gd name="connsiteX8" fmla="*/ 0 w 802356"/>
                <a:gd name="connsiteY8" fmla="*/ 116344 h 6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56" h="698050">
                  <a:moveTo>
                    <a:pt x="668627" y="0"/>
                  </a:moveTo>
                  <a:cubicBezTo>
                    <a:pt x="742484" y="0"/>
                    <a:pt x="802356" y="45317"/>
                    <a:pt x="802356" y="101219"/>
                  </a:cubicBezTo>
                  <a:lnTo>
                    <a:pt x="802356" y="596831"/>
                  </a:lnTo>
                  <a:cubicBezTo>
                    <a:pt x="802356" y="652733"/>
                    <a:pt x="742484" y="698050"/>
                    <a:pt x="668627" y="698050"/>
                  </a:cubicBezTo>
                  <a:lnTo>
                    <a:pt x="133729" y="698050"/>
                  </a:lnTo>
                  <a:cubicBezTo>
                    <a:pt x="59872" y="698050"/>
                    <a:pt x="0" y="652733"/>
                    <a:pt x="0" y="596831"/>
                  </a:cubicBezTo>
                  <a:lnTo>
                    <a:pt x="0" y="101219"/>
                  </a:lnTo>
                  <a:cubicBezTo>
                    <a:pt x="0" y="45317"/>
                    <a:pt x="59872" y="0"/>
                    <a:pt x="133729" y="0"/>
                  </a:cubicBezTo>
                  <a:lnTo>
                    <a:pt x="668627" y="0"/>
                  </a:lnTo>
                  <a:close/>
                </a:path>
              </a:pathLst>
            </a:cu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76" tIns="34076" rIns="34076" bIns="340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Droit à formation</a:t>
              </a:r>
              <a:endParaRPr lang="fr-FR" sz="1400" kern="1200" dirty="0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5682569" y="3648078"/>
              <a:ext cx="1164408" cy="906306"/>
            </a:xfrm>
            <a:prstGeom prst="roundRect">
              <a:avLst/>
            </a:pr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778" tIns="112991" rIns="100779" bIns="1129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Début et durée de la période de stage</a:t>
              </a:r>
              <a:endParaRPr lang="fr-FR" sz="1400" kern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3613" y="4703873"/>
              <a:ext cx="651048" cy="3616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à coins arrondis 27"/>
            <p:cNvSpPr/>
            <p:nvPr/>
          </p:nvSpPr>
          <p:spPr>
            <a:xfrm>
              <a:off x="10010596" y="4833092"/>
              <a:ext cx="1371528" cy="924043"/>
            </a:xfrm>
            <a:prstGeom prst="roundRect">
              <a:avLst/>
            </a:pr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778" tIns="112991" rIns="100779" bIns="1129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Cessation de fonction (procédures et droits)</a:t>
              </a:r>
              <a:endParaRPr lang="fr-FR" sz="1400" kern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1025" y="5355434"/>
              <a:ext cx="672750" cy="3616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à coins arrondis 29"/>
            <p:cNvSpPr/>
            <p:nvPr/>
          </p:nvSpPr>
          <p:spPr>
            <a:xfrm>
              <a:off x="6968648" y="4663510"/>
              <a:ext cx="1450608" cy="1210010"/>
            </a:xfrm>
            <a:prstGeom prst="roundRect">
              <a:avLst/>
            </a:prstGeom>
            <a:solidFill>
              <a:srgbClr val="EF920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657" tIns="137538" rIns="119658" bIns="137537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Organisme et dispositif de protection sociale</a:t>
              </a:r>
              <a:endParaRPr lang="fr-FR" sz="1400" kern="12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6617200" y="1315679"/>
            <a:ext cx="497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prstClr val="black"/>
                </a:solidFill>
                <a:latin typeface="Barlow Condensed" panose="00000506000000000000" pitchFamily="2" charset="0"/>
              </a:rPr>
              <a:t>Possibilité de faire un </a:t>
            </a:r>
            <a:r>
              <a:rPr lang="fr-FR" sz="14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renvoi aux dispositions législatives et règlementaires applicables </a:t>
            </a:r>
            <a:r>
              <a:rPr lang="fr-FR" sz="1400" dirty="0">
                <a:solidFill>
                  <a:prstClr val="black"/>
                </a:solidFill>
                <a:latin typeface="Barlow Condensed" panose="00000506000000000000" pitchFamily="2" charset="0"/>
              </a:rPr>
              <a:t>pour </a:t>
            </a:r>
            <a:r>
              <a:rPr lang="fr-FR" sz="14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les informations suivantes </a:t>
            </a:r>
            <a:r>
              <a:rPr lang="fr-FR" sz="1400" dirty="0" smtClean="0">
                <a:latin typeface="Barlow Condensed" panose="00000506000000000000" pitchFamily="2" charset="0"/>
              </a:rPr>
              <a:t>(</a:t>
            </a:r>
            <a:r>
              <a:rPr lang="fr-FR" sz="1400" b="1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blocs oranges</a:t>
            </a:r>
            <a:r>
              <a:rPr lang="fr-FR" sz="1400" dirty="0" smtClean="0">
                <a:latin typeface="Barlow Condensed" panose="00000506000000000000" pitchFamily="2" charset="0"/>
              </a:rPr>
              <a:t>)</a:t>
            </a:r>
            <a:r>
              <a:rPr lang="fr-FR" sz="14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: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068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108897"/>
            <a:ext cx="10462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Quoi ? Pour les </a:t>
            </a:r>
            <a:r>
              <a:rPr lang="fr-FR" sz="2800" b="1" dirty="0" err="1" smtClean="0">
                <a:solidFill>
                  <a:srgbClr val="BE2352"/>
                </a:solidFill>
                <a:latin typeface="Barlow Condensed" panose="00000506000000000000" pitchFamily="2" charset="0"/>
              </a:rPr>
              <a:t>agent.e.s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fonctionnaires</a:t>
            </a:r>
            <a:endParaRPr lang="fr-FR" sz="28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854" y="1562746"/>
            <a:ext cx="11469793" cy="457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La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dénomination et l'adresse de l'autorité administrative assurant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la gestion ; 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cadre d'emplois et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 grade ;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La date de début d'exercice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des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fonctions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En cas de nomination stagiaire, le début et la durée de la période de stage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ou les lieux d'exercice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des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fonctions ou, à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défaut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de lieu fixe ou principal, l'indication selon laquelle les fonctions sont exercées sur plusieurs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lieux ; 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La durée ou le régime de travail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règles relatives à l'organisation du travail qui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sont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applicables ainsi que, le cas échéant, celles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relatives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aux heures supplémentaires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Le montant de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la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rémunération, en précisant chacun de ses éléments constitutifs,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la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périodicité ainsi que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modalités de versement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droits à congés rémunérés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Les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droits à la formation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Les accords collectifs relatifs aux conditions de travail comportant des dispositions édictant des mesures réglementaires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L'organisme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de sécurité sociale percevant les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cotisations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sociales ainsi que les dispositifs de protection sociale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;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Les procédures et les droits en cas de cessation </a:t>
            </a:r>
            <a:r>
              <a:rPr lang="fr-FR" sz="1700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des fonctions.</a:t>
            </a:r>
            <a:endParaRPr lang="fr-FR" sz="1700" dirty="0">
              <a:solidFill>
                <a:srgbClr val="EF9205"/>
              </a:solidFill>
              <a:latin typeface="Barlow Condensed" panose="00000506000000000000" pitchFamily="2" charset="0"/>
            </a:endParaRPr>
          </a:p>
          <a:p>
            <a:endParaRPr lang="fr-F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Possibilité de faire un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renvoi aux dispositions législatives et règlementaires applicables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pour certaines informations </a:t>
            </a:r>
            <a:r>
              <a:rPr lang="fr-FR" sz="1700" dirty="0">
                <a:solidFill>
                  <a:srgbClr val="EF9205"/>
                </a:solidFill>
                <a:latin typeface="Barlow Condensed" panose="00000506000000000000" pitchFamily="2" charset="0"/>
              </a:rPr>
              <a:t>(mentionnées ci-dessus en orange).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73108"/>
            <a:ext cx="6014299" cy="5781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Obligation d’information des </a:t>
            </a:r>
            <a:r>
              <a:rPr lang="fr-FR" dirty="0" err="1" smtClean="0"/>
              <a:t>agent.e.s</a:t>
            </a:r>
            <a:r>
              <a:rPr lang="fr-FR" dirty="0" smtClean="0"/>
              <a:t> </a:t>
            </a:r>
            <a:r>
              <a:rPr lang="fr-FR" dirty="0" err="1" smtClean="0"/>
              <a:t>public.que.s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2854" y="1062206"/>
            <a:ext cx="10462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Quoi ? Pour les </a:t>
            </a:r>
            <a:r>
              <a:rPr lang="fr-FR" sz="2800" b="1" dirty="0" err="1" smtClean="0">
                <a:solidFill>
                  <a:srgbClr val="BE2352"/>
                </a:solidFill>
                <a:latin typeface="Barlow Condensed" panose="00000506000000000000" pitchFamily="2" charset="0"/>
              </a:rPr>
              <a:t>agent.e.s</a:t>
            </a:r>
            <a:r>
              <a:rPr lang="fr-FR" sz="2800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 </a:t>
            </a:r>
            <a:r>
              <a:rPr lang="fr-FR" sz="2800" b="1" dirty="0" err="1" smtClean="0">
                <a:solidFill>
                  <a:srgbClr val="BE2352"/>
                </a:solidFill>
                <a:latin typeface="Barlow Condensed" panose="00000506000000000000" pitchFamily="2" charset="0"/>
              </a:rPr>
              <a:t>contractuel.le.s</a:t>
            </a:r>
            <a:endParaRPr lang="fr-FR" sz="28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6184055" y="444157"/>
            <a:ext cx="672750" cy="361693"/>
          </a:xfrm>
          <a:custGeom>
            <a:avLst/>
            <a:gdLst>
              <a:gd name="connsiteX0" fmla="*/ 0 w 672750"/>
              <a:gd name="connsiteY0" fmla="*/ 0 h 361693"/>
              <a:gd name="connsiteX1" fmla="*/ 672750 w 672750"/>
              <a:gd name="connsiteY1" fmla="*/ 0 h 361693"/>
              <a:gd name="connsiteX2" fmla="*/ 672750 w 672750"/>
              <a:gd name="connsiteY2" fmla="*/ 361693 h 361693"/>
              <a:gd name="connsiteX3" fmla="*/ 0 w 672750"/>
              <a:gd name="connsiteY3" fmla="*/ 361693 h 361693"/>
              <a:gd name="connsiteX4" fmla="*/ 0 w 672750"/>
              <a:gd name="connsiteY4" fmla="*/ 0 h 36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750" h="361693">
                <a:moveTo>
                  <a:pt x="0" y="0"/>
                </a:moveTo>
                <a:lnTo>
                  <a:pt x="672750" y="0"/>
                </a:lnTo>
                <a:lnTo>
                  <a:pt x="672750" y="361693"/>
                </a:lnTo>
                <a:lnTo>
                  <a:pt x="0" y="3616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8187645" y="3197391"/>
            <a:ext cx="1503677" cy="829433"/>
          </a:xfrm>
          <a:custGeom>
            <a:avLst/>
            <a:gdLst>
              <a:gd name="connsiteX0" fmla="*/ 0 w 802356"/>
              <a:gd name="connsiteY0" fmla="*/ 116344 h 698050"/>
              <a:gd name="connsiteX1" fmla="*/ 116344 w 802356"/>
              <a:gd name="connsiteY1" fmla="*/ 0 h 698050"/>
              <a:gd name="connsiteX2" fmla="*/ 686012 w 802356"/>
              <a:gd name="connsiteY2" fmla="*/ 0 h 698050"/>
              <a:gd name="connsiteX3" fmla="*/ 802356 w 802356"/>
              <a:gd name="connsiteY3" fmla="*/ 116344 h 698050"/>
              <a:gd name="connsiteX4" fmla="*/ 802356 w 802356"/>
              <a:gd name="connsiteY4" fmla="*/ 581706 h 698050"/>
              <a:gd name="connsiteX5" fmla="*/ 686012 w 802356"/>
              <a:gd name="connsiteY5" fmla="*/ 698050 h 698050"/>
              <a:gd name="connsiteX6" fmla="*/ 116344 w 802356"/>
              <a:gd name="connsiteY6" fmla="*/ 698050 h 698050"/>
              <a:gd name="connsiteX7" fmla="*/ 0 w 802356"/>
              <a:gd name="connsiteY7" fmla="*/ 581706 h 698050"/>
              <a:gd name="connsiteX8" fmla="*/ 0 w 802356"/>
              <a:gd name="connsiteY8" fmla="*/ 116344 h 6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56" h="698050">
                <a:moveTo>
                  <a:pt x="668627" y="0"/>
                </a:moveTo>
                <a:cubicBezTo>
                  <a:pt x="742484" y="0"/>
                  <a:pt x="802356" y="45317"/>
                  <a:pt x="802356" y="101219"/>
                </a:cubicBezTo>
                <a:lnTo>
                  <a:pt x="802356" y="596831"/>
                </a:lnTo>
                <a:cubicBezTo>
                  <a:pt x="802356" y="652733"/>
                  <a:pt x="742484" y="698050"/>
                  <a:pt x="668627" y="698050"/>
                </a:cubicBezTo>
                <a:lnTo>
                  <a:pt x="133729" y="698050"/>
                </a:lnTo>
                <a:cubicBezTo>
                  <a:pt x="59872" y="698050"/>
                  <a:pt x="0" y="652733"/>
                  <a:pt x="0" y="596831"/>
                </a:cubicBezTo>
                <a:lnTo>
                  <a:pt x="0" y="101219"/>
                </a:lnTo>
                <a:cubicBezTo>
                  <a:pt x="0" y="45317"/>
                  <a:pt x="59872" y="0"/>
                  <a:pt x="133729" y="0"/>
                </a:cubicBezTo>
                <a:lnTo>
                  <a:pt x="668627" y="0"/>
                </a:lnTo>
                <a:close/>
              </a:path>
            </a:pathLst>
          </a:custGeom>
          <a:solidFill>
            <a:srgbClr val="EF9205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76" tIns="34076" rIns="34076" bIns="340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Durée et régime de travail</a:t>
            </a:r>
            <a:endParaRPr lang="fr-FR" sz="14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4686643" y="1155367"/>
            <a:ext cx="651048" cy="3616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e libre 14"/>
          <p:cNvSpPr/>
          <p:nvPr/>
        </p:nvSpPr>
        <p:spPr>
          <a:xfrm>
            <a:off x="9913365" y="2245427"/>
            <a:ext cx="1411148" cy="819275"/>
          </a:xfrm>
          <a:custGeom>
            <a:avLst/>
            <a:gdLst>
              <a:gd name="connsiteX0" fmla="*/ 0 w 802356"/>
              <a:gd name="connsiteY0" fmla="*/ 116344 h 698050"/>
              <a:gd name="connsiteX1" fmla="*/ 116344 w 802356"/>
              <a:gd name="connsiteY1" fmla="*/ 0 h 698050"/>
              <a:gd name="connsiteX2" fmla="*/ 686012 w 802356"/>
              <a:gd name="connsiteY2" fmla="*/ 0 h 698050"/>
              <a:gd name="connsiteX3" fmla="*/ 802356 w 802356"/>
              <a:gd name="connsiteY3" fmla="*/ 116344 h 698050"/>
              <a:gd name="connsiteX4" fmla="*/ 802356 w 802356"/>
              <a:gd name="connsiteY4" fmla="*/ 581706 h 698050"/>
              <a:gd name="connsiteX5" fmla="*/ 686012 w 802356"/>
              <a:gd name="connsiteY5" fmla="*/ 698050 h 698050"/>
              <a:gd name="connsiteX6" fmla="*/ 116344 w 802356"/>
              <a:gd name="connsiteY6" fmla="*/ 698050 h 698050"/>
              <a:gd name="connsiteX7" fmla="*/ 0 w 802356"/>
              <a:gd name="connsiteY7" fmla="*/ 581706 h 698050"/>
              <a:gd name="connsiteX8" fmla="*/ 0 w 802356"/>
              <a:gd name="connsiteY8" fmla="*/ 116344 h 6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56" h="698050">
                <a:moveTo>
                  <a:pt x="668627" y="0"/>
                </a:moveTo>
                <a:cubicBezTo>
                  <a:pt x="742484" y="0"/>
                  <a:pt x="802356" y="45317"/>
                  <a:pt x="802356" y="101219"/>
                </a:cubicBezTo>
                <a:lnTo>
                  <a:pt x="802356" y="596831"/>
                </a:lnTo>
                <a:cubicBezTo>
                  <a:pt x="802356" y="652733"/>
                  <a:pt x="742484" y="698050"/>
                  <a:pt x="668627" y="698050"/>
                </a:cubicBezTo>
                <a:lnTo>
                  <a:pt x="133729" y="698050"/>
                </a:lnTo>
                <a:cubicBezTo>
                  <a:pt x="59872" y="698050"/>
                  <a:pt x="0" y="652733"/>
                  <a:pt x="0" y="596831"/>
                </a:cubicBezTo>
                <a:lnTo>
                  <a:pt x="0" y="101219"/>
                </a:lnTo>
                <a:cubicBezTo>
                  <a:pt x="0" y="45317"/>
                  <a:pt x="59872" y="0"/>
                  <a:pt x="133729" y="0"/>
                </a:cubicBezTo>
                <a:lnTo>
                  <a:pt x="668627" y="0"/>
                </a:lnTo>
                <a:close/>
              </a:path>
            </a:pathLst>
          </a:custGeom>
          <a:solidFill>
            <a:srgbClr val="EF9205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76" tIns="34076" rIns="34076" bIns="3407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Règles relatives à l’organisation du travail (et HS)</a:t>
            </a:r>
            <a:endParaRPr lang="fr-FR" sz="1400" kern="1200" dirty="0"/>
          </a:p>
        </p:txBody>
      </p:sp>
      <p:sp>
        <p:nvSpPr>
          <p:cNvPr id="18" name="Ellipse 17"/>
          <p:cNvSpPr/>
          <p:nvPr/>
        </p:nvSpPr>
        <p:spPr>
          <a:xfrm>
            <a:off x="6239744" y="3287279"/>
            <a:ext cx="1600032" cy="1313036"/>
          </a:xfrm>
          <a:prstGeom prst="ellipse">
            <a:avLst/>
          </a:prstGeom>
          <a:solidFill>
            <a:srgbClr val="D01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791" tIns="166337" rIns="163792" bIns="16633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Accords collectifs relatifs aux conditions de travail</a:t>
            </a:r>
            <a:endParaRPr lang="fr-FR" sz="14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4686643" y="2945184"/>
            <a:ext cx="651048" cy="3616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e libre 20"/>
          <p:cNvSpPr/>
          <p:nvPr/>
        </p:nvSpPr>
        <p:spPr>
          <a:xfrm>
            <a:off x="7968708" y="2179113"/>
            <a:ext cx="1338867" cy="861188"/>
          </a:xfrm>
          <a:custGeom>
            <a:avLst/>
            <a:gdLst>
              <a:gd name="connsiteX0" fmla="*/ 0 w 802356"/>
              <a:gd name="connsiteY0" fmla="*/ 116344 h 698050"/>
              <a:gd name="connsiteX1" fmla="*/ 116344 w 802356"/>
              <a:gd name="connsiteY1" fmla="*/ 0 h 698050"/>
              <a:gd name="connsiteX2" fmla="*/ 686012 w 802356"/>
              <a:gd name="connsiteY2" fmla="*/ 0 h 698050"/>
              <a:gd name="connsiteX3" fmla="*/ 802356 w 802356"/>
              <a:gd name="connsiteY3" fmla="*/ 116344 h 698050"/>
              <a:gd name="connsiteX4" fmla="*/ 802356 w 802356"/>
              <a:gd name="connsiteY4" fmla="*/ 581706 h 698050"/>
              <a:gd name="connsiteX5" fmla="*/ 686012 w 802356"/>
              <a:gd name="connsiteY5" fmla="*/ 698050 h 698050"/>
              <a:gd name="connsiteX6" fmla="*/ 116344 w 802356"/>
              <a:gd name="connsiteY6" fmla="*/ 698050 h 698050"/>
              <a:gd name="connsiteX7" fmla="*/ 0 w 802356"/>
              <a:gd name="connsiteY7" fmla="*/ 581706 h 698050"/>
              <a:gd name="connsiteX8" fmla="*/ 0 w 802356"/>
              <a:gd name="connsiteY8" fmla="*/ 116344 h 6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56" h="698050">
                <a:moveTo>
                  <a:pt x="668627" y="0"/>
                </a:moveTo>
                <a:cubicBezTo>
                  <a:pt x="742484" y="0"/>
                  <a:pt x="802356" y="45317"/>
                  <a:pt x="802356" y="101219"/>
                </a:cubicBezTo>
                <a:lnTo>
                  <a:pt x="802356" y="596831"/>
                </a:lnTo>
                <a:cubicBezTo>
                  <a:pt x="802356" y="652733"/>
                  <a:pt x="742484" y="698050"/>
                  <a:pt x="668627" y="698050"/>
                </a:cubicBezTo>
                <a:lnTo>
                  <a:pt x="133729" y="698050"/>
                </a:lnTo>
                <a:cubicBezTo>
                  <a:pt x="59872" y="698050"/>
                  <a:pt x="0" y="652733"/>
                  <a:pt x="0" y="596831"/>
                </a:cubicBezTo>
                <a:lnTo>
                  <a:pt x="0" y="101219"/>
                </a:lnTo>
                <a:cubicBezTo>
                  <a:pt x="0" y="45317"/>
                  <a:pt x="59872" y="0"/>
                  <a:pt x="133729" y="0"/>
                </a:cubicBezTo>
                <a:lnTo>
                  <a:pt x="668627" y="0"/>
                </a:lnTo>
                <a:close/>
              </a:path>
            </a:pathLst>
          </a:custGeom>
          <a:solidFill>
            <a:srgbClr val="EF9205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76" tIns="34076" rIns="34076" bIns="3407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Droits à congés rémunérés</a:t>
            </a:r>
            <a:endParaRPr lang="fr-FR" sz="1400" kern="1200" dirty="0"/>
          </a:p>
        </p:txBody>
      </p:sp>
      <p:sp>
        <p:nvSpPr>
          <p:cNvPr id="23" name="Rectangle 22"/>
          <p:cNvSpPr/>
          <p:nvPr/>
        </p:nvSpPr>
        <p:spPr>
          <a:xfrm>
            <a:off x="6184055" y="3935866"/>
            <a:ext cx="672750" cy="3616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e libre 23"/>
          <p:cNvSpPr/>
          <p:nvPr/>
        </p:nvSpPr>
        <p:spPr>
          <a:xfrm>
            <a:off x="10062578" y="3223928"/>
            <a:ext cx="1483926" cy="830488"/>
          </a:xfrm>
          <a:custGeom>
            <a:avLst/>
            <a:gdLst>
              <a:gd name="connsiteX0" fmla="*/ 0 w 802356"/>
              <a:gd name="connsiteY0" fmla="*/ 116344 h 698050"/>
              <a:gd name="connsiteX1" fmla="*/ 116344 w 802356"/>
              <a:gd name="connsiteY1" fmla="*/ 0 h 698050"/>
              <a:gd name="connsiteX2" fmla="*/ 686012 w 802356"/>
              <a:gd name="connsiteY2" fmla="*/ 0 h 698050"/>
              <a:gd name="connsiteX3" fmla="*/ 802356 w 802356"/>
              <a:gd name="connsiteY3" fmla="*/ 116344 h 698050"/>
              <a:gd name="connsiteX4" fmla="*/ 802356 w 802356"/>
              <a:gd name="connsiteY4" fmla="*/ 581706 h 698050"/>
              <a:gd name="connsiteX5" fmla="*/ 686012 w 802356"/>
              <a:gd name="connsiteY5" fmla="*/ 698050 h 698050"/>
              <a:gd name="connsiteX6" fmla="*/ 116344 w 802356"/>
              <a:gd name="connsiteY6" fmla="*/ 698050 h 698050"/>
              <a:gd name="connsiteX7" fmla="*/ 0 w 802356"/>
              <a:gd name="connsiteY7" fmla="*/ 581706 h 698050"/>
              <a:gd name="connsiteX8" fmla="*/ 0 w 802356"/>
              <a:gd name="connsiteY8" fmla="*/ 116344 h 6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56" h="698050">
                <a:moveTo>
                  <a:pt x="668627" y="0"/>
                </a:moveTo>
                <a:cubicBezTo>
                  <a:pt x="742484" y="0"/>
                  <a:pt x="802356" y="45317"/>
                  <a:pt x="802356" y="101219"/>
                </a:cubicBezTo>
                <a:lnTo>
                  <a:pt x="802356" y="596831"/>
                </a:lnTo>
                <a:cubicBezTo>
                  <a:pt x="802356" y="652733"/>
                  <a:pt x="742484" y="698050"/>
                  <a:pt x="668627" y="698050"/>
                </a:cubicBezTo>
                <a:lnTo>
                  <a:pt x="133729" y="698050"/>
                </a:lnTo>
                <a:cubicBezTo>
                  <a:pt x="59872" y="698050"/>
                  <a:pt x="0" y="652733"/>
                  <a:pt x="0" y="596831"/>
                </a:cubicBezTo>
                <a:lnTo>
                  <a:pt x="0" y="101219"/>
                </a:lnTo>
                <a:cubicBezTo>
                  <a:pt x="0" y="45317"/>
                  <a:pt x="59872" y="0"/>
                  <a:pt x="133729" y="0"/>
                </a:cubicBezTo>
                <a:lnTo>
                  <a:pt x="668627" y="0"/>
                </a:lnTo>
                <a:close/>
              </a:path>
            </a:pathLst>
          </a:custGeom>
          <a:solidFill>
            <a:srgbClr val="EF9205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76" tIns="34076" rIns="34076" bIns="340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Droit à formation</a:t>
            </a:r>
            <a:endParaRPr lang="fr-FR" sz="1400" kern="1200" dirty="0"/>
          </a:p>
        </p:txBody>
      </p:sp>
      <p:sp>
        <p:nvSpPr>
          <p:cNvPr id="26" name="Rectangle 25"/>
          <p:cNvSpPr/>
          <p:nvPr/>
        </p:nvSpPr>
        <p:spPr>
          <a:xfrm>
            <a:off x="4686643" y="4662740"/>
            <a:ext cx="651048" cy="3616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à coins arrondis 27"/>
          <p:cNvSpPr/>
          <p:nvPr/>
        </p:nvSpPr>
        <p:spPr>
          <a:xfrm>
            <a:off x="9945420" y="4256301"/>
            <a:ext cx="1697637" cy="924043"/>
          </a:xfrm>
          <a:prstGeom prst="roundRect">
            <a:avLst/>
          </a:prstGeom>
          <a:solidFill>
            <a:srgbClr val="EF9205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78" tIns="112991" rIns="100779" bIns="11299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Cessation de fonction (procédures et droits)</a:t>
            </a:r>
            <a:endParaRPr lang="fr-FR" sz="1400" kern="1200" dirty="0"/>
          </a:p>
        </p:txBody>
      </p:sp>
      <p:sp>
        <p:nvSpPr>
          <p:cNvPr id="29" name="Rectangle 28"/>
          <p:cNvSpPr/>
          <p:nvPr/>
        </p:nvSpPr>
        <p:spPr>
          <a:xfrm>
            <a:off x="6184055" y="5314301"/>
            <a:ext cx="672750" cy="3616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à coins arrondis 29"/>
          <p:cNvSpPr/>
          <p:nvPr/>
        </p:nvSpPr>
        <p:spPr>
          <a:xfrm>
            <a:off x="8091290" y="4177131"/>
            <a:ext cx="1623788" cy="1137170"/>
          </a:xfrm>
          <a:prstGeom prst="roundRect">
            <a:avLst/>
          </a:prstGeom>
          <a:solidFill>
            <a:srgbClr val="EF9205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57" tIns="137538" rIns="119658" bIns="13753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Organisme et dispositif de protection sociale</a:t>
            </a:r>
            <a:endParaRPr lang="fr-FR" sz="1400" kern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218696" y="5414384"/>
            <a:ext cx="497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-&gt; Possibilité </a:t>
            </a:r>
            <a:r>
              <a:rPr lang="fr-FR" sz="1400" dirty="0">
                <a:solidFill>
                  <a:prstClr val="black"/>
                </a:solidFill>
                <a:latin typeface="Barlow Condensed" panose="00000506000000000000" pitchFamily="2" charset="0"/>
              </a:rPr>
              <a:t>de faire un </a:t>
            </a:r>
            <a:r>
              <a:rPr lang="fr-FR" sz="14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renvoi aux dispositions législatives et règlementaires applicables </a:t>
            </a:r>
            <a:r>
              <a:rPr lang="fr-FR" sz="1400" dirty="0">
                <a:solidFill>
                  <a:prstClr val="black"/>
                </a:solidFill>
                <a:latin typeface="Barlow Condensed" panose="00000506000000000000" pitchFamily="2" charset="0"/>
              </a:rPr>
              <a:t>pour </a:t>
            </a:r>
            <a:r>
              <a:rPr lang="fr-FR" sz="14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les informations suivantes (</a:t>
            </a:r>
            <a:r>
              <a:rPr lang="fr-FR" sz="1400" b="1" dirty="0" smtClean="0">
                <a:solidFill>
                  <a:srgbClr val="EF9205"/>
                </a:solidFill>
                <a:latin typeface="Barlow Condensed" panose="00000506000000000000" pitchFamily="2" charset="0"/>
              </a:rPr>
              <a:t>blocs oranges</a:t>
            </a:r>
            <a:r>
              <a:rPr lang="fr-FR" sz="14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) </a:t>
            </a:r>
            <a:endParaRPr lang="fr-FR" sz="1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36908" y="2142882"/>
            <a:ext cx="5675381" cy="4034863"/>
            <a:chOff x="156481" y="1486799"/>
            <a:chExt cx="5706783" cy="42543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Ellipse 32"/>
            <p:cNvSpPr/>
            <p:nvPr/>
          </p:nvSpPr>
          <p:spPr>
            <a:xfrm>
              <a:off x="1923143" y="2797209"/>
              <a:ext cx="2280762" cy="1593996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394" tIns="226470" rIns="198394" bIns="2264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 smtClean="0"/>
                <a:t>Période d’essai (début, durée et renouvellement)</a:t>
              </a:r>
              <a:endParaRPr lang="fr-FR" sz="1400" kern="1200" dirty="0"/>
            </a:p>
          </p:txBody>
        </p:sp>
        <p:sp>
          <p:nvSpPr>
            <p:cNvPr id="5" name="Ellipse 4"/>
            <p:cNvSpPr/>
            <p:nvPr/>
          </p:nvSpPr>
          <p:spPr>
            <a:xfrm>
              <a:off x="384439" y="1487960"/>
              <a:ext cx="1680422" cy="1494845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29" tIns="144084" rIns="127829" bIns="1440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Identité 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et adresse de l’employeur</a:t>
              </a:r>
              <a:endParaRPr lang="fr-FR" sz="1400" kern="1200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036010" y="1635388"/>
              <a:ext cx="1533993" cy="1355580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940" tIns="132717" rIns="117940" bIns="1327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Fondement juridique du contrat</a:t>
              </a:r>
              <a:endParaRPr lang="fr-FR" sz="1400" kern="1200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045011" y="2924590"/>
              <a:ext cx="1818253" cy="1581175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534" tIns="56535" rIns="56535" bIns="565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Rémunération (y compris périodicité et modalités versement)</a:t>
              </a:r>
              <a:endParaRPr lang="fr-FR" sz="1400" kern="1200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66525" y="2861870"/>
              <a:ext cx="1552520" cy="1294092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394" tIns="226470" rIns="198394" bIns="2264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Date d’effet et durée (si CDD)</a:t>
              </a:r>
              <a:endParaRPr lang="fr-FR" sz="1400" kern="12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56481" y="3964158"/>
              <a:ext cx="1672666" cy="1521855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271" tIns="225543" rIns="231270" bIns="2255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Lieux d’exercice des fonctions</a:t>
              </a:r>
              <a:endParaRPr lang="fr-FR" sz="1400" kern="1200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468068" y="4205172"/>
              <a:ext cx="1706740" cy="1535967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394" tIns="226470" rIns="198394" bIns="2264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Droits et obligations de l’</a:t>
              </a:r>
              <a:r>
                <a:rPr lang="fr-FR" sz="1400" kern="1200" dirty="0" err="1" smtClean="0"/>
                <a:t>agent.e</a:t>
              </a:r>
              <a:endParaRPr lang="fr-FR" sz="1400" kern="12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1705078" y="4276488"/>
              <a:ext cx="1787620" cy="1433898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271" tIns="225543" rIns="231270" bIns="2255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Conditions d’emploi</a:t>
              </a:r>
              <a:endParaRPr lang="fr-FR" sz="1400" kern="1200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547931" y="1486799"/>
              <a:ext cx="1884201" cy="1647414"/>
            </a:xfrm>
            <a:prstGeom prst="ellipse">
              <a:avLst/>
            </a:prstGeom>
            <a:solidFill>
              <a:srgbClr val="4C4C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394" tIns="226470" rIns="198394" bIns="2264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Emploi occupé et catégorie hiérarchique</a:t>
              </a:r>
              <a:endParaRPr lang="fr-FR" sz="1400" kern="12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97320" y="1595763"/>
            <a:ext cx="472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 smtClean="0">
                <a:latin typeface="Barlow Condensed" panose="00000506000000000000" pitchFamily="2" charset="0"/>
              </a:rPr>
              <a:t>Informations </a:t>
            </a:r>
            <a:r>
              <a:rPr lang="fr-FR" b="1" dirty="0" smtClean="0">
                <a:solidFill>
                  <a:srgbClr val="4C4C4C"/>
                </a:solidFill>
                <a:latin typeface="Barlow Condensed" panose="00000506000000000000" pitchFamily="2" charset="0"/>
              </a:rPr>
              <a:t>mentionnées dans le contrat </a:t>
            </a:r>
            <a:r>
              <a:rPr lang="fr-FR" dirty="0" smtClean="0">
                <a:latin typeface="Barlow Condensed" panose="00000506000000000000" pitchFamily="2" charset="0"/>
              </a:rPr>
              <a:t>:</a:t>
            </a:r>
            <a:endParaRPr lang="fr-FR" dirty="0">
              <a:latin typeface="Barlow Condensed" panose="00000506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9760" y="1524572"/>
            <a:ext cx="4776654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Barlow Condensed" panose="00000506000000000000" pitchFamily="2" charset="0"/>
              </a:rPr>
              <a:t>Informations pouvant être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mentionnées dans le contrat de travail ou en annexe </a:t>
            </a:r>
            <a:r>
              <a:rPr lang="fr-F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Barlow Condensed" panose="00000506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36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2499</TotalTime>
  <Words>1614</Words>
  <Application>Microsoft Office PowerPoint</Application>
  <PresentationFormat>Grand écran</PresentationFormat>
  <Paragraphs>182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Barlow Condensed</vt:lpstr>
      <vt:lpstr>Barlow Condensed Medium</vt:lpstr>
      <vt:lpstr>Barlow Semi Condensed Medium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VIOLTAT</dc:creator>
  <cp:lastModifiedBy>Aude VIOLTAT</cp:lastModifiedBy>
  <cp:revision>210</cp:revision>
  <cp:lastPrinted>2023-12-21T08:10:14Z</cp:lastPrinted>
  <dcterms:created xsi:type="dcterms:W3CDTF">2023-09-22T13:18:54Z</dcterms:created>
  <dcterms:modified xsi:type="dcterms:W3CDTF">2023-12-21T14:31:52Z</dcterms:modified>
</cp:coreProperties>
</file>