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68" r:id="rId2"/>
    <p:sldId id="283" r:id="rId3"/>
    <p:sldId id="277" r:id="rId4"/>
    <p:sldId id="278" r:id="rId5"/>
    <p:sldId id="280" r:id="rId6"/>
    <p:sldId id="279" r:id="rId7"/>
    <p:sldId id="285" r:id="rId8"/>
    <p:sldId id="282" r:id="rId9"/>
    <p:sldId id="281" r:id="rId10"/>
    <p:sldId id="287" r:id="rId11"/>
    <p:sldId id="286" r:id="rId12"/>
    <p:sldId id="284"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vina HANNOTEAUX" initials="MH" lastIdx="2" clrIdx="0">
    <p:extLst>
      <p:ext uri="{19B8F6BF-5375-455C-9EA6-DF929625EA0E}">
        <p15:presenceInfo xmlns:p15="http://schemas.microsoft.com/office/powerpoint/2012/main" userId="Malvina HANNOTEAUX"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205"/>
    <a:srgbClr val="BD2C54"/>
    <a:srgbClr val="BE23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50" autoAdjust="0"/>
    <p:restoredTop sz="75814" autoAdjust="0"/>
  </p:normalViewPr>
  <p:slideViewPr>
    <p:cSldViewPr snapToGrid="0" snapToObjects="1">
      <p:cViewPr varScale="1">
        <p:scale>
          <a:sx n="66" d="100"/>
          <a:sy n="66" d="100"/>
        </p:scale>
        <p:origin x="1709" y="58"/>
      </p:cViewPr>
      <p:guideLst/>
    </p:cSldViewPr>
  </p:slideViewPr>
  <p:notesTextViewPr>
    <p:cViewPr>
      <p:scale>
        <a:sx n="1" d="1"/>
        <a:sy n="1" d="1"/>
      </p:scale>
      <p:origin x="0" y="0"/>
    </p:cViewPr>
  </p:notesTextViewPr>
  <p:notesViewPr>
    <p:cSldViewPr snapToGrid="0" snapToObjects="1">
      <p:cViewPr varScale="1">
        <p:scale>
          <a:sx n="84" d="100"/>
          <a:sy n="84" d="100"/>
        </p:scale>
        <p:origin x="319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4A17F2-C545-4283-B979-8EA9138B0532}" type="datetimeFigureOut">
              <a:rPr lang="fr-FR" smtClean="0"/>
              <a:t>11/09/2023</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442BB1-A3E9-4C21-B858-6554E6D2BF7A}" type="slidenum">
              <a:rPr lang="fr-FR" smtClean="0"/>
              <a:t>‹N°›</a:t>
            </a:fld>
            <a:endParaRPr lang="fr-FR"/>
          </a:p>
        </p:txBody>
      </p:sp>
    </p:spTree>
    <p:extLst>
      <p:ext uri="{BB962C8B-B14F-4D97-AF65-F5344CB8AC3E}">
        <p14:creationId xmlns:p14="http://schemas.microsoft.com/office/powerpoint/2010/main" val="3787657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E5649E-3DFD-4EA3-9764-A070E9F2B20A}" type="datetimeFigureOut">
              <a:rPr lang="fr-FR" smtClean="0"/>
              <a:t>11/09/2023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65BBF0-9613-4839-B83E-5138E8EC040B}" type="slidenum">
              <a:rPr lang="fr-FR" smtClean="0"/>
              <a:t>‹N°›</a:t>
            </a:fld>
            <a:endParaRPr lang="fr-FR"/>
          </a:p>
        </p:txBody>
      </p:sp>
    </p:spTree>
    <p:extLst>
      <p:ext uri="{BB962C8B-B14F-4D97-AF65-F5344CB8AC3E}">
        <p14:creationId xmlns:p14="http://schemas.microsoft.com/office/powerpoint/2010/main" val="2845035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0" i="0" u="none" strike="noStrike"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AABBE68-B11F-437E-8DF6-3C54E1072C31}" type="slidenum">
              <a:rPr lang="fr-FR" smtClean="0"/>
              <a:t>1</a:t>
            </a:fld>
            <a:endParaRPr lang="fr-FR"/>
          </a:p>
        </p:txBody>
      </p:sp>
    </p:spTree>
    <p:extLst>
      <p:ext uri="{BB962C8B-B14F-4D97-AF65-F5344CB8AC3E}">
        <p14:creationId xmlns:p14="http://schemas.microsoft.com/office/powerpoint/2010/main" val="3207006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smtClean="0"/>
          </a:p>
          <a:p>
            <a:endParaRPr lang="fr-FR" baseline="0" dirty="0" smtClean="0"/>
          </a:p>
          <a:p>
            <a:endParaRPr lang="fr-FR" baseline="0" dirty="0" smtClean="0"/>
          </a:p>
        </p:txBody>
      </p:sp>
      <p:sp>
        <p:nvSpPr>
          <p:cNvPr id="4" name="Espace réservé du numéro de diapositive 3"/>
          <p:cNvSpPr>
            <a:spLocks noGrp="1"/>
          </p:cNvSpPr>
          <p:nvPr>
            <p:ph type="sldNum" sz="quarter" idx="10"/>
          </p:nvPr>
        </p:nvSpPr>
        <p:spPr/>
        <p:txBody>
          <a:bodyPr/>
          <a:lstStyle/>
          <a:p>
            <a:fld id="{5AABBE68-B11F-437E-8DF6-3C54E1072C31}" type="slidenum">
              <a:rPr lang="fr-FR" smtClean="0"/>
              <a:t>10</a:t>
            </a:fld>
            <a:endParaRPr lang="fr-FR"/>
          </a:p>
        </p:txBody>
      </p:sp>
    </p:spTree>
    <p:extLst>
      <p:ext uri="{BB962C8B-B14F-4D97-AF65-F5344CB8AC3E}">
        <p14:creationId xmlns:p14="http://schemas.microsoft.com/office/powerpoint/2010/main" val="1327273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smtClean="0"/>
          </a:p>
          <a:p>
            <a:endParaRPr lang="fr-FR" baseline="0" dirty="0" smtClean="0"/>
          </a:p>
          <a:p>
            <a:endParaRPr lang="fr-FR" baseline="0" dirty="0" smtClean="0"/>
          </a:p>
          <a:p>
            <a:endParaRPr lang="fr-FR" baseline="0" dirty="0" smtClean="0"/>
          </a:p>
        </p:txBody>
      </p:sp>
      <p:sp>
        <p:nvSpPr>
          <p:cNvPr id="4" name="Espace réservé du numéro de diapositive 3"/>
          <p:cNvSpPr>
            <a:spLocks noGrp="1"/>
          </p:cNvSpPr>
          <p:nvPr>
            <p:ph type="sldNum" sz="quarter" idx="10"/>
          </p:nvPr>
        </p:nvSpPr>
        <p:spPr/>
        <p:txBody>
          <a:bodyPr/>
          <a:lstStyle/>
          <a:p>
            <a:fld id="{5AABBE68-B11F-437E-8DF6-3C54E1072C31}" type="slidenum">
              <a:rPr lang="fr-FR" smtClean="0"/>
              <a:t>11</a:t>
            </a:fld>
            <a:endParaRPr lang="fr-FR"/>
          </a:p>
        </p:txBody>
      </p:sp>
    </p:spTree>
    <p:extLst>
      <p:ext uri="{BB962C8B-B14F-4D97-AF65-F5344CB8AC3E}">
        <p14:creationId xmlns:p14="http://schemas.microsoft.com/office/powerpoint/2010/main" val="1511918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ABBE68-B11F-437E-8DF6-3C54E1072C3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6688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CA65BBF0-9613-4839-B83E-5138E8EC040B}" type="slidenum">
              <a:rPr lang="fr-FR" smtClean="0"/>
              <a:t>2</a:t>
            </a:fld>
            <a:endParaRPr lang="fr-FR"/>
          </a:p>
        </p:txBody>
      </p:sp>
    </p:spTree>
    <p:extLst>
      <p:ext uri="{BB962C8B-B14F-4D97-AF65-F5344CB8AC3E}">
        <p14:creationId xmlns:p14="http://schemas.microsoft.com/office/powerpoint/2010/main" val="387750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baseline="0" dirty="0" smtClean="0"/>
          </a:p>
          <a:p>
            <a:pPr marL="171450" indent="-171450">
              <a:buFontTx/>
              <a:buChar char="-"/>
            </a:pPr>
            <a:endParaRPr lang="fr-FR" baseline="0" dirty="0" smtClean="0"/>
          </a:p>
        </p:txBody>
      </p:sp>
      <p:sp>
        <p:nvSpPr>
          <p:cNvPr id="4" name="Espace réservé du numéro de diapositive 3"/>
          <p:cNvSpPr>
            <a:spLocks noGrp="1"/>
          </p:cNvSpPr>
          <p:nvPr>
            <p:ph type="sldNum" sz="quarter" idx="10"/>
          </p:nvPr>
        </p:nvSpPr>
        <p:spPr/>
        <p:txBody>
          <a:bodyPr/>
          <a:lstStyle/>
          <a:p>
            <a:fld id="{CA65BBF0-9613-4839-B83E-5138E8EC040B}" type="slidenum">
              <a:rPr lang="fr-FR" smtClean="0"/>
              <a:t>3</a:t>
            </a:fld>
            <a:endParaRPr lang="fr-FR"/>
          </a:p>
        </p:txBody>
      </p:sp>
    </p:spTree>
    <p:extLst>
      <p:ext uri="{BB962C8B-B14F-4D97-AF65-F5344CB8AC3E}">
        <p14:creationId xmlns:p14="http://schemas.microsoft.com/office/powerpoint/2010/main" val="2809076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dirty="0"/>
          </a:p>
        </p:txBody>
      </p:sp>
      <p:sp>
        <p:nvSpPr>
          <p:cNvPr id="4" name="Espace réservé du numéro de diapositive 3"/>
          <p:cNvSpPr>
            <a:spLocks noGrp="1"/>
          </p:cNvSpPr>
          <p:nvPr>
            <p:ph type="sldNum" sz="quarter" idx="10"/>
          </p:nvPr>
        </p:nvSpPr>
        <p:spPr/>
        <p:txBody>
          <a:bodyPr/>
          <a:lstStyle/>
          <a:p>
            <a:fld id="{CA65BBF0-9613-4839-B83E-5138E8EC040B}" type="slidenum">
              <a:rPr lang="fr-FR" smtClean="0"/>
              <a:t>4</a:t>
            </a:fld>
            <a:endParaRPr lang="fr-FR"/>
          </a:p>
        </p:txBody>
      </p:sp>
    </p:spTree>
    <p:extLst>
      <p:ext uri="{BB962C8B-B14F-4D97-AF65-F5344CB8AC3E}">
        <p14:creationId xmlns:p14="http://schemas.microsoft.com/office/powerpoint/2010/main" val="2157364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A65BBF0-9613-4839-B83E-5138E8EC040B}" type="slidenum">
              <a:rPr lang="fr-FR" smtClean="0"/>
              <a:t>5</a:t>
            </a:fld>
            <a:endParaRPr lang="fr-FR"/>
          </a:p>
        </p:txBody>
      </p:sp>
    </p:spTree>
    <p:extLst>
      <p:ext uri="{BB962C8B-B14F-4D97-AF65-F5344CB8AC3E}">
        <p14:creationId xmlns:p14="http://schemas.microsoft.com/office/powerpoint/2010/main" val="2076348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sz="1200" b="0" i="0" u="none" strike="noStrike"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65BBF0-9613-4839-B83E-5138E8EC040B}" type="slidenum">
              <a:rPr lang="fr-FR" smtClean="0"/>
              <a:t>6</a:t>
            </a:fld>
            <a:endParaRPr lang="fr-FR"/>
          </a:p>
        </p:txBody>
      </p:sp>
    </p:spTree>
    <p:extLst>
      <p:ext uri="{BB962C8B-B14F-4D97-AF65-F5344CB8AC3E}">
        <p14:creationId xmlns:p14="http://schemas.microsoft.com/office/powerpoint/2010/main" val="3878130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AABBE68-B11F-437E-8DF6-3C54E1072C31}" type="slidenum">
              <a:rPr lang="fr-FR" smtClean="0"/>
              <a:t>7</a:t>
            </a:fld>
            <a:endParaRPr lang="fr-FR"/>
          </a:p>
        </p:txBody>
      </p:sp>
    </p:spTree>
    <p:extLst>
      <p:ext uri="{BB962C8B-B14F-4D97-AF65-F5344CB8AC3E}">
        <p14:creationId xmlns:p14="http://schemas.microsoft.com/office/powerpoint/2010/main" val="3853001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5AABBE68-B11F-437E-8DF6-3C54E1072C31}" type="slidenum">
              <a:rPr lang="fr-FR" smtClean="0"/>
              <a:t>8</a:t>
            </a:fld>
            <a:endParaRPr lang="fr-FR"/>
          </a:p>
        </p:txBody>
      </p:sp>
    </p:spTree>
    <p:extLst>
      <p:ext uri="{BB962C8B-B14F-4D97-AF65-F5344CB8AC3E}">
        <p14:creationId xmlns:p14="http://schemas.microsoft.com/office/powerpoint/2010/main" val="2508417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smtClean="0"/>
          </a:p>
          <a:p>
            <a:endParaRPr lang="fr-FR" baseline="0" dirty="0" smtClean="0"/>
          </a:p>
          <a:p>
            <a:endParaRPr lang="fr-FR" baseline="0" dirty="0" smtClean="0"/>
          </a:p>
        </p:txBody>
      </p:sp>
      <p:sp>
        <p:nvSpPr>
          <p:cNvPr id="4" name="Espace réservé du numéro de diapositive 3"/>
          <p:cNvSpPr>
            <a:spLocks noGrp="1"/>
          </p:cNvSpPr>
          <p:nvPr>
            <p:ph type="sldNum" sz="quarter" idx="10"/>
          </p:nvPr>
        </p:nvSpPr>
        <p:spPr/>
        <p:txBody>
          <a:bodyPr/>
          <a:lstStyle/>
          <a:p>
            <a:fld id="{5AABBE68-B11F-437E-8DF6-3C54E1072C31}" type="slidenum">
              <a:rPr lang="fr-FR" smtClean="0"/>
              <a:t>9</a:t>
            </a:fld>
            <a:endParaRPr lang="fr-FR"/>
          </a:p>
        </p:txBody>
      </p:sp>
    </p:spTree>
    <p:extLst>
      <p:ext uri="{BB962C8B-B14F-4D97-AF65-F5344CB8AC3E}">
        <p14:creationId xmlns:p14="http://schemas.microsoft.com/office/powerpoint/2010/main" val="1347233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E226542-7EF4-6E43-AED0-6BEFDA4D95C2}"/>
              </a:ext>
            </a:extLst>
          </p:cNvPr>
          <p:cNvPicPr>
            <a:picLocks noChangeAspect="1"/>
          </p:cNvPicPr>
          <p:nvPr userDrawn="1"/>
        </p:nvPicPr>
        <p:blipFill>
          <a:blip r:embed="rId2"/>
          <a:stretch>
            <a:fillRect/>
          </a:stretch>
        </p:blipFill>
        <p:spPr>
          <a:xfrm>
            <a:off x="4857610" y="616432"/>
            <a:ext cx="2476779" cy="813083"/>
          </a:xfrm>
          <a:prstGeom prst="rect">
            <a:avLst/>
          </a:prstGeom>
        </p:spPr>
      </p:pic>
      <p:sp>
        <p:nvSpPr>
          <p:cNvPr id="10" name="Rectangle 9">
            <a:extLst>
              <a:ext uri="{FF2B5EF4-FFF2-40B4-BE49-F238E27FC236}">
                <a16:creationId xmlns:a16="http://schemas.microsoft.com/office/drawing/2014/main" id="{B1E07921-E8D3-F449-B365-79086F185E7C}"/>
              </a:ext>
            </a:extLst>
          </p:cNvPr>
          <p:cNvSpPr/>
          <p:nvPr userDrawn="1"/>
        </p:nvSpPr>
        <p:spPr>
          <a:xfrm>
            <a:off x="0" y="6228691"/>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sp>
        <p:nvSpPr>
          <p:cNvPr id="11" name="Titre 1">
            <a:extLst>
              <a:ext uri="{FF2B5EF4-FFF2-40B4-BE49-F238E27FC236}">
                <a16:creationId xmlns:a16="http://schemas.microsoft.com/office/drawing/2014/main" id="{728A79C7-6E3C-2449-ADEA-84AD333BE789}"/>
              </a:ext>
            </a:extLst>
          </p:cNvPr>
          <p:cNvSpPr txBox="1">
            <a:spLocks/>
          </p:cNvSpPr>
          <p:nvPr userDrawn="1"/>
        </p:nvSpPr>
        <p:spPr>
          <a:xfrm>
            <a:off x="1524000" y="6307117"/>
            <a:ext cx="9144000" cy="3738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fr-FR" sz="1600" b="1" i="0" dirty="0">
                <a:solidFill>
                  <a:schemeClr val="bg1"/>
                </a:solidFill>
                <a:latin typeface="Barlow Semi Condensed Medium" pitchFamily="2" charset="77"/>
              </a:rPr>
              <a:t>Le Centre de Gestion</a:t>
            </a:r>
            <a:r>
              <a:rPr lang="fr-FR" sz="1400" b="0" i="0" dirty="0">
                <a:solidFill>
                  <a:schemeClr val="bg1"/>
                </a:solidFill>
                <a:latin typeface="Barlow Semi Condensed Medium" pitchFamily="2" charset="77"/>
              </a:rPr>
              <a:t>, </a:t>
            </a:r>
            <a:r>
              <a:rPr lang="fr-FR" sz="1400" b="0" i="1" dirty="0">
                <a:solidFill>
                  <a:schemeClr val="bg1"/>
                </a:solidFill>
                <a:latin typeface="Barlow Semi Condensed Medium" pitchFamily="2" charset="77"/>
              </a:rPr>
              <a:t>un appui au quotidien pour la gestion des ressources humaines</a:t>
            </a:r>
          </a:p>
        </p:txBody>
      </p:sp>
      <p:pic>
        <p:nvPicPr>
          <p:cNvPr id="12" name="Image 11" descr="Une image contenant texte, carte de visite, enveloppe, graphiques vectoriels&#10;&#10;Description générée automatiquement">
            <a:extLst>
              <a:ext uri="{FF2B5EF4-FFF2-40B4-BE49-F238E27FC236}">
                <a16:creationId xmlns:a16="http://schemas.microsoft.com/office/drawing/2014/main" id="{4B64BC01-FB3C-404A-8AFF-F33A3FFD0B39}"/>
              </a:ext>
            </a:extLst>
          </p:cNvPr>
          <p:cNvPicPr>
            <a:picLocks noChangeAspect="1"/>
          </p:cNvPicPr>
          <p:nvPr userDrawn="1"/>
        </p:nvPicPr>
        <p:blipFill>
          <a:blip r:embed="rId3"/>
          <a:stretch>
            <a:fillRect/>
          </a:stretch>
        </p:blipFill>
        <p:spPr>
          <a:xfrm>
            <a:off x="2082982" y="6068156"/>
            <a:ext cx="338001" cy="338001"/>
          </a:xfrm>
          <a:prstGeom prst="rect">
            <a:avLst/>
          </a:prstGeom>
        </p:spPr>
      </p:pic>
      <p:sp>
        <p:nvSpPr>
          <p:cNvPr id="14" name="Espace réservé du texte 13">
            <a:extLst>
              <a:ext uri="{FF2B5EF4-FFF2-40B4-BE49-F238E27FC236}">
                <a16:creationId xmlns:a16="http://schemas.microsoft.com/office/drawing/2014/main" id="{5BE5C430-AF13-9044-9AE3-C8048A6F9B6C}"/>
              </a:ext>
            </a:extLst>
          </p:cNvPr>
          <p:cNvSpPr>
            <a:spLocks noGrp="1"/>
          </p:cNvSpPr>
          <p:nvPr>
            <p:ph type="body" sz="quarter" idx="10" hasCustomPrompt="1"/>
          </p:nvPr>
        </p:nvSpPr>
        <p:spPr>
          <a:xfrm>
            <a:off x="2774950" y="2479675"/>
            <a:ext cx="6443663" cy="754380"/>
          </a:xfrm>
        </p:spPr>
        <p:txBody>
          <a:bodyPr>
            <a:normAutofit/>
          </a:bodyPr>
          <a:lstStyle>
            <a:lvl1pPr marL="0" indent="0" algn="ctr">
              <a:buNone/>
              <a:defRPr sz="4800" b="1" i="0">
                <a:solidFill>
                  <a:schemeClr val="bg2">
                    <a:lumMod val="50000"/>
                  </a:schemeClr>
                </a:solidFill>
                <a:latin typeface="Barlow Condensed" pitchFamily="2" charset="77"/>
              </a:defRPr>
            </a:lvl1pPr>
          </a:lstStyle>
          <a:p>
            <a:pPr lvl="0"/>
            <a:r>
              <a:rPr lang="fr-FR" dirty="0"/>
              <a:t>GROS TITRE</a:t>
            </a:r>
          </a:p>
        </p:txBody>
      </p:sp>
      <p:sp>
        <p:nvSpPr>
          <p:cNvPr id="16" name="Espace réservé du texte 15">
            <a:extLst>
              <a:ext uri="{FF2B5EF4-FFF2-40B4-BE49-F238E27FC236}">
                <a16:creationId xmlns:a16="http://schemas.microsoft.com/office/drawing/2014/main" id="{AF5DA6A2-B4D2-4A45-A634-5702F2F74986}"/>
              </a:ext>
            </a:extLst>
          </p:cNvPr>
          <p:cNvSpPr>
            <a:spLocks noGrp="1"/>
          </p:cNvSpPr>
          <p:nvPr>
            <p:ph type="body" sz="quarter" idx="11" hasCustomPrompt="1"/>
          </p:nvPr>
        </p:nvSpPr>
        <p:spPr>
          <a:xfrm>
            <a:off x="2774950" y="3343275"/>
            <a:ext cx="6443663" cy="995363"/>
          </a:xfrm>
        </p:spPr>
        <p:txBody>
          <a:bodyPr>
            <a:normAutofit/>
          </a:bodyPr>
          <a:lstStyle>
            <a:lvl1pPr marL="0" indent="0" algn="ctr">
              <a:buNone/>
              <a:defRPr sz="3600" b="1" i="0">
                <a:solidFill>
                  <a:srgbClr val="BD2C54"/>
                </a:solidFill>
                <a:latin typeface="Barlow Condensed" pitchFamily="2" charset="77"/>
              </a:defRPr>
            </a:lvl1pPr>
          </a:lstStyle>
          <a:p>
            <a:pPr lvl="0"/>
            <a:r>
              <a:rPr lang="fr-FR" dirty="0"/>
              <a:t>Sous titre</a:t>
            </a:r>
          </a:p>
        </p:txBody>
      </p:sp>
    </p:spTree>
    <p:extLst>
      <p:ext uri="{BB962C8B-B14F-4D97-AF65-F5344CB8AC3E}">
        <p14:creationId xmlns:p14="http://schemas.microsoft.com/office/powerpoint/2010/main" val="205210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20" name="Espace réservé du texte 13">
            <a:extLst>
              <a:ext uri="{FF2B5EF4-FFF2-40B4-BE49-F238E27FC236}">
                <a16:creationId xmlns:a16="http://schemas.microsoft.com/office/drawing/2014/main" id="{32C2E8ED-3059-0A4D-920C-7F421D6DBCEA}"/>
              </a:ext>
            </a:extLst>
          </p:cNvPr>
          <p:cNvSpPr>
            <a:spLocks noGrp="1"/>
          </p:cNvSpPr>
          <p:nvPr>
            <p:ph type="body" sz="quarter" idx="10" hasCustomPrompt="1"/>
          </p:nvPr>
        </p:nvSpPr>
        <p:spPr>
          <a:xfrm>
            <a:off x="2774950" y="2479675"/>
            <a:ext cx="6443663" cy="754380"/>
          </a:xfrm>
        </p:spPr>
        <p:txBody>
          <a:bodyPr>
            <a:normAutofit/>
          </a:bodyPr>
          <a:lstStyle>
            <a:lvl1pPr marL="0" indent="0" algn="ctr">
              <a:buNone/>
              <a:defRPr sz="4800" b="1" i="0">
                <a:solidFill>
                  <a:srgbClr val="BD2C54"/>
                </a:solidFill>
                <a:latin typeface="Barlow Condensed" pitchFamily="2" charset="77"/>
              </a:defRPr>
            </a:lvl1pPr>
          </a:lstStyle>
          <a:p>
            <a:pPr lvl="0"/>
            <a:r>
              <a:rPr lang="fr-FR" dirty="0"/>
              <a:t>GROS TITRE</a:t>
            </a:r>
          </a:p>
        </p:txBody>
      </p:sp>
      <p:sp>
        <p:nvSpPr>
          <p:cNvPr id="21" name="Espace réservé du texte 15">
            <a:extLst>
              <a:ext uri="{FF2B5EF4-FFF2-40B4-BE49-F238E27FC236}">
                <a16:creationId xmlns:a16="http://schemas.microsoft.com/office/drawing/2014/main" id="{49F35ABE-8775-F94D-8BC0-DA5F8FC835CA}"/>
              </a:ext>
            </a:extLst>
          </p:cNvPr>
          <p:cNvSpPr>
            <a:spLocks noGrp="1"/>
          </p:cNvSpPr>
          <p:nvPr>
            <p:ph type="body" sz="quarter" idx="11" hasCustomPrompt="1"/>
          </p:nvPr>
        </p:nvSpPr>
        <p:spPr>
          <a:xfrm>
            <a:off x="2774950" y="3343275"/>
            <a:ext cx="6443663" cy="995363"/>
          </a:xfrm>
        </p:spPr>
        <p:txBody>
          <a:bodyPr>
            <a:normAutofit/>
          </a:bodyPr>
          <a:lstStyle>
            <a:lvl1pPr marL="0" indent="0" algn="ctr">
              <a:buNone/>
              <a:defRPr sz="3600" b="1" i="0">
                <a:solidFill>
                  <a:schemeClr val="bg2">
                    <a:lumMod val="75000"/>
                  </a:schemeClr>
                </a:solidFill>
                <a:latin typeface="Barlow Condensed" pitchFamily="2" charset="77"/>
              </a:defRPr>
            </a:lvl1pPr>
          </a:lstStyle>
          <a:p>
            <a:pPr lvl="0"/>
            <a:r>
              <a:rPr lang="fr-FR" dirty="0"/>
              <a:t>Sous titre</a:t>
            </a:r>
          </a:p>
        </p:txBody>
      </p:sp>
      <p:cxnSp>
        <p:nvCxnSpPr>
          <p:cNvPr id="22" name="Connecteur droit 21">
            <a:extLst>
              <a:ext uri="{FF2B5EF4-FFF2-40B4-BE49-F238E27FC236}">
                <a16:creationId xmlns:a16="http://schemas.microsoft.com/office/drawing/2014/main" id="{EA2CAC2A-505B-B947-88FF-57AF54786B75}"/>
              </a:ext>
            </a:extLst>
          </p:cNvPr>
          <p:cNvCxnSpPr>
            <a:cxnSpLocks/>
          </p:cNvCxnSpPr>
          <p:nvPr userDrawn="1"/>
        </p:nvCxnSpPr>
        <p:spPr>
          <a:xfrm>
            <a:off x="1354667" y="2259106"/>
            <a:ext cx="9601200"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1C9B8F18-3D82-F644-8F21-E7BD13455910}"/>
              </a:ext>
            </a:extLst>
          </p:cNvPr>
          <p:cNvCxnSpPr>
            <a:cxnSpLocks/>
          </p:cNvCxnSpPr>
          <p:nvPr userDrawn="1"/>
        </p:nvCxnSpPr>
        <p:spPr>
          <a:xfrm>
            <a:off x="1354667" y="4731372"/>
            <a:ext cx="9601200"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0B87BE1D-17BC-934B-9EA2-FCEFDDA94E2B}"/>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25" name="Image 24" descr="Une image contenant texte, clipart&#10;&#10;Description générée automatiquement">
            <a:extLst>
              <a:ext uri="{FF2B5EF4-FFF2-40B4-BE49-F238E27FC236}">
                <a16:creationId xmlns:a16="http://schemas.microsoft.com/office/drawing/2014/main" id="{A9BDFF26-53A1-C941-A4A6-BB3FBF996490}"/>
              </a:ext>
            </a:extLst>
          </p:cNvPr>
          <p:cNvPicPr>
            <a:picLocks noChangeAspect="1"/>
          </p:cNvPicPr>
          <p:nvPr userDrawn="1"/>
        </p:nvPicPr>
        <p:blipFill>
          <a:blip r:embed="rId2"/>
          <a:stretch>
            <a:fillRect/>
          </a:stretch>
        </p:blipFill>
        <p:spPr>
          <a:xfrm>
            <a:off x="10820401" y="6383526"/>
            <a:ext cx="973667" cy="319638"/>
          </a:xfrm>
          <a:prstGeom prst="rect">
            <a:avLst/>
          </a:prstGeom>
        </p:spPr>
      </p:pic>
    </p:spTree>
    <p:extLst>
      <p:ext uri="{BB962C8B-B14F-4D97-AF65-F5344CB8AC3E}">
        <p14:creationId xmlns:p14="http://schemas.microsoft.com/office/powerpoint/2010/main" val="2084679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5BE5C430-AF13-9044-9AE3-C8048A6F9B6C}"/>
              </a:ext>
            </a:extLst>
          </p:cNvPr>
          <p:cNvSpPr>
            <a:spLocks noGrp="1"/>
          </p:cNvSpPr>
          <p:nvPr>
            <p:ph type="body" sz="quarter" idx="10" hasCustomPrompt="1"/>
          </p:nvPr>
        </p:nvSpPr>
        <p:spPr>
          <a:xfrm>
            <a:off x="6096001" y="2479674"/>
            <a:ext cx="4724400" cy="760025"/>
          </a:xfrm>
        </p:spPr>
        <p:txBody>
          <a:bodyPr>
            <a:normAutofit/>
          </a:bodyPr>
          <a:lstStyle>
            <a:lvl1pPr marL="0" indent="0" algn="l">
              <a:buNone/>
              <a:defRPr sz="4800" b="1" i="0">
                <a:solidFill>
                  <a:srgbClr val="BD2C54"/>
                </a:solidFill>
                <a:latin typeface="Barlow Condensed" pitchFamily="2" charset="77"/>
              </a:defRPr>
            </a:lvl1pPr>
          </a:lstStyle>
          <a:p>
            <a:pPr lvl="0"/>
            <a:r>
              <a:rPr lang="fr-FR" dirty="0"/>
              <a:t>GROS TITRE</a:t>
            </a:r>
          </a:p>
        </p:txBody>
      </p:sp>
      <p:sp>
        <p:nvSpPr>
          <p:cNvPr id="16" name="Espace réservé du texte 15">
            <a:extLst>
              <a:ext uri="{FF2B5EF4-FFF2-40B4-BE49-F238E27FC236}">
                <a16:creationId xmlns:a16="http://schemas.microsoft.com/office/drawing/2014/main" id="{AF5DA6A2-B4D2-4A45-A634-5702F2F74986}"/>
              </a:ext>
            </a:extLst>
          </p:cNvPr>
          <p:cNvSpPr>
            <a:spLocks noGrp="1"/>
          </p:cNvSpPr>
          <p:nvPr>
            <p:ph type="body" sz="quarter" idx="11" hasCustomPrompt="1"/>
          </p:nvPr>
        </p:nvSpPr>
        <p:spPr>
          <a:xfrm>
            <a:off x="6096001" y="3343275"/>
            <a:ext cx="4724400" cy="995363"/>
          </a:xfrm>
        </p:spPr>
        <p:txBody>
          <a:bodyPr>
            <a:normAutofit/>
          </a:bodyPr>
          <a:lstStyle>
            <a:lvl1pPr marL="0" indent="0" algn="l">
              <a:buNone/>
              <a:defRPr sz="3600" b="1" i="0">
                <a:solidFill>
                  <a:schemeClr val="bg2">
                    <a:lumMod val="90000"/>
                  </a:schemeClr>
                </a:solidFill>
                <a:latin typeface="Barlow Condensed" pitchFamily="2" charset="77"/>
              </a:defRPr>
            </a:lvl1pPr>
          </a:lstStyle>
          <a:p>
            <a:pPr lvl="0"/>
            <a:r>
              <a:rPr lang="fr-FR" dirty="0"/>
              <a:t>Sous titre</a:t>
            </a:r>
          </a:p>
        </p:txBody>
      </p:sp>
      <p:sp>
        <p:nvSpPr>
          <p:cNvPr id="4" name="Espace réservé pour une image  3">
            <a:extLst>
              <a:ext uri="{FF2B5EF4-FFF2-40B4-BE49-F238E27FC236}">
                <a16:creationId xmlns:a16="http://schemas.microsoft.com/office/drawing/2014/main" id="{C4890E85-2AF7-CF45-8E8F-8D061F6BB00C}"/>
              </a:ext>
            </a:extLst>
          </p:cNvPr>
          <p:cNvSpPr>
            <a:spLocks noGrp="1"/>
          </p:cNvSpPr>
          <p:nvPr>
            <p:ph type="pic" sz="quarter" idx="12"/>
          </p:nvPr>
        </p:nvSpPr>
        <p:spPr>
          <a:xfrm>
            <a:off x="630238" y="508000"/>
            <a:ext cx="5100637" cy="5202238"/>
          </a:xfrm>
        </p:spPr>
        <p:txBody>
          <a:bodyPr/>
          <a:lstStyle/>
          <a:p>
            <a:endParaRPr lang="fr-FR" dirty="0"/>
          </a:p>
        </p:txBody>
      </p:sp>
      <p:sp>
        <p:nvSpPr>
          <p:cNvPr id="18" name="Rectangle 17">
            <a:extLst>
              <a:ext uri="{FF2B5EF4-FFF2-40B4-BE49-F238E27FC236}">
                <a16:creationId xmlns:a16="http://schemas.microsoft.com/office/drawing/2014/main" id="{505014FA-9912-1144-81BD-623660853204}"/>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6" name="Image 5" descr="Une image contenant texte, clipart&#10;&#10;Description générée automatiquement">
            <a:extLst>
              <a:ext uri="{FF2B5EF4-FFF2-40B4-BE49-F238E27FC236}">
                <a16:creationId xmlns:a16="http://schemas.microsoft.com/office/drawing/2014/main" id="{C6EBDDA2-91FA-AC46-BBE3-B30D405292D6}"/>
              </a:ext>
            </a:extLst>
          </p:cNvPr>
          <p:cNvPicPr>
            <a:picLocks noChangeAspect="1"/>
          </p:cNvPicPr>
          <p:nvPr userDrawn="1"/>
        </p:nvPicPr>
        <p:blipFill>
          <a:blip r:embed="rId2"/>
          <a:stretch>
            <a:fillRect/>
          </a:stretch>
        </p:blipFill>
        <p:spPr>
          <a:xfrm>
            <a:off x="10820401" y="6383526"/>
            <a:ext cx="973667" cy="319638"/>
          </a:xfrm>
          <a:prstGeom prst="rect">
            <a:avLst/>
          </a:prstGeom>
        </p:spPr>
      </p:pic>
    </p:spTree>
    <p:extLst>
      <p:ext uri="{BB962C8B-B14F-4D97-AF65-F5344CB8AC3E}">
        <p14:creationId xmlns:p14="http://schemas.microsoft.com/office/powerpoint/2010/main" val="1626711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C83B17E-C834-2D45-8EEA-78211DFBB5AC}"/>
              </a:ext>
            </a:extLst>
          </p:cNvPr>
          <p:cNvSpPr>
            <a:spLocks noGrp="1"/>
          </p:cNvSpPr>
          <p:nvPr>
            <p:ph type="body" sz="quarter" idx="10" hasCustomPrompt="1"/>
          </p:nvPr>
        </p:nvSpPr>
        <p:spPr>
          <a:xfrm>
            <a:off x="639763" y="457201"/>
            <a:ext cx="5557837" cy="690880"/>
          </a:xfrm>
        </p:spPr>
        <p:txBody>
          <a:bodyPr>
            <a:normAutofit/>
          </a:bodyPr>
          <a:lstStyle>
            <a:lvl1pPr marL="0" indent="0">
              <a:buNone/>
              <a:defRPr sz="4400" b="1" i="0">
                <a:solidFill>
                  <a:schemeClr val="tx1">
                    <a:lumMod val="50000"/>
                    <a:lumOff val="50000"/>
                  </a:schemeClr>
                </a:solidFill>
                <a:latin typeface="Barlow Condensed" pitchFamily="2" charset="77"/>
              </a:defRPr>
            </a:lvl1pPr>
          </a:lstStyle>
          <a:p>
            <a:pPr lvl="0"/>
            <a:r>
              <a:rPr lang="fr-FR" dirty="0"/>
              <a:t>GROS TITRE</a:t>
            </a:r>
          </a:p>
        </p:txBody>
      </p:sp>
      <p:sp>
        <p:nvSpPr>
          <p:cNvPr id="7" name="Espace réservé du texte 6">
            <a:extLst>
              <a:ext uri="{FF2B5EF4-FFF2-40B4-BE49-F238E27FC236}">
                <a16:creationId xmlns:a16="http://schemas.microsoft.com/office/drawing/2014/main" id="{0002538E-E51F-5341-8D65-C3A5CA280557}"/>
              </a:ext>
            </a:extLst>
          </p:cNvPr>
          <p:cNvSpPr>
            <a:spLocks noGrp="1"/>
          </p:cNvSpPr>
          <p:nvPr>
            <p:ph type="body" sz="quarter" idx="11" hasCustomPrompt="1"/>
          </p:nvPr>
        </p:nvSpPr>
        <p:spPr>
          <a:xfrm>
            <a:off x="639763" y="1172811"/>
            <a:ext cx="5426075" cy="477371"/>
          </a:xfrm>
        </p:spPr>
        <p:txBody>
          <a:bodyPr/>
          <a:lstStyle>
            <a:lvl1pPr marL="0" indent="0">
              <a:buNone/>
              <a:defRPr b="1" i="0">
                <a:solidFill>
                  <a:srgbClr val="BD2C54"/>
                </a:solidFill>
                <a:latin typeface="Barlow Condensed" pitchFamily="2" charset="77"/>
              </a:defRPr>
            </a:lvl1pPr>
          </a:lstStyle>
          <a:p>
            <a:pPr lvl="0"/>
            <a:r>
              <a:rPr lang="fr-FR" dirty="0"/>
              <a:t>Sous titre</a:t>
            </a:r>
          </a:p>
        </p:txBody>
      </p:sp>
      <p:sp>
        <p:nvSpPr>
          <p:cNvPr id="11" name="Espace réservé du texte 10">
            <a:extLst>
              <a:ext uri="{FF2B5EF4-FFF2-40B4-BE49-F238E27FC236}">
                <a16:creationId xmlns:a16="http://schemas.microsoft.com/office/drawing/2014/main" id="{84656303-D931-BB4D-865D-896F3168785B}"/>
              </a:ext>
            </a:extLst>
          </p:cNvPr>
          <p:cNvSpPr>
            <a:spLocks noGrp="1"/>
          </p:cNvSpPr>
          <p:nvPr>
            <p:ph type="body" sz="quarter" idx="12" hasCustomPrompt="1"/>
          </p:nvPr>
        </p:nvSpPr>
        <p:spPr>
          <a:xfrm>
            <a:off x="973931" y="2183611"/>
            <a:ext cx="4757737" cy="428475"/>
          </a:xfrm>
        </p:spPr>
        <p:txBody>
          <a:bodyPr>
            <a:normAutofit/>
          </a:bodyPr>
          <a:lstStyle>
            <a:lvl1pPr marL="0" indent="0">
              <a:buNone/>
              <a:defRPr sz="2800" b="1" i="0">
                <a:solidFill>
                  <a:srgbClr val="BD2C54"/>
                </a:solidFill>
                <a:latin typeface="Barlow Condensed" pitchFamily="2" charset="77"/>
              </a:defRPr>
            </a:lvl1pPr>
          </a:lstStyle>
          <a:p>
            <a:pPr lvl="0"/>
            <a:r>
              <a:rPr lang="fr-FR" dirty="0"/>
              <a:t>INTERTITRE</a:t>
            </a:r>
          </a:p>
        </p:txBody>
      </p:sp>
      <p:sp>
        <p:nvSpPr>
          <p:cNvPr id="13" name="Espace réservé du texte 12">
            <a:extLst>
              <a:ext uri="{FF2B5EF4-FFF2-40B4-BE49-F238E27FC236}">
                <a16:creationId xmlns:a16="http://schemas.microsoft.com/office/drawing/2014/main" id="{8A6358F6-35FB-E441-AABB-6C84F7B7D6F5}"/>
              </a:ext>
            </a:extLst>
          </p:cNvPr>
          <p:cNvSpPr>
            <a:spLocks noGrp="1"/>
          </p:cNvSpPr>
          <p:nvPr>
            <p:ph type="body" sz="quarter" idx="13" hasCustomPrompt="1"/>
          </p:nvPr>
        </p:nvSpPr>
        <p:spPr>
          <a:xfrm>
            <a:off x="639763" y="2773113"/>
            <a:ext cx="5557837" cy="951826"/>
          </a:xfrm>
        </p:spPr>
        <p:txBody>
          <a:bodyPr>
            <a:normAutofit/>
          </a:bodyPr>
          <a:lstStyle>
            <a:lvl1pPr marL="0" indent="0">
              <a:buNone/>
              <a:defRPr sz="1800"/>
            </a:lvl1pPr>
          </a:lstStyle>
          <a:p>
            <a:pPr>
              <a:defRPr/>
            </a:pPr>
            <a:r>
              <a:rPr lang="fr-FR" dirty="0">
                <a:solidFill>
                  <a:schemeClr val="tx1">
                    <a:lumMod val="65000"/>
                    <a:lumOff val="35000"/>
                  </a:schemeClr>
                </a:solidFill>
                <a:latin typeface="Barlow Condensed Medium" pitchFamily="2" charset="77"/>
                <a:cs typeface="Arial" panose="020B0604020202020204" pitchFamily="34" charset="0"/>
              </a:rPr>
              <a:t>Intro Le Centre de Gestion a mis en place des contrats pour formaliser la relation juridique entre l’employeur (le Centre de Gestion) et l’agent contractuel.</a:t>
            </a:r>
          </a:p>
        </p:txBody>
      </p:sp>
      <p:sp>
        <p:nvSpPr>
          <p:cNvPr id="24" name="Espace réservé du texte 23">
            <a:extLst>
              <a:ext uri="{FF2B5EF4-FFF2-40B4-BE49-F238E27FC236}">
                <a16:creationId xmlns:a16="http://schemas.microsoft.com/office/drawing/2014/main" id="{0C9E4DA0-39EB-5741-8CED-6A2C0FDD50BA}"/>
              </a:ext>
            </a:extLst>
          </p:cNvPr>
          <p:cNvSpPr>
            <a:spLocks noGrp="1"/>
          </p:cNvSpPr>
          <p:nvPr>
            <p:ph type="body" sz="quarter" idx="14" hasCustomPrompt="1"/>
          </p:nvPr>
        </p:nvSpPr>
        <p:spPr>
          <a:xfrm>
            <a:off x="973931" y="4139286"/>
            <a:ext cx="5138737" cy="296053"/>
          </a:xfrm>
        </p:spPr>
        <p:txBody>
          <a:bodyPr>
            <a:normAutofit/>
          </a:bodyPr>
          <a:lstStyle>
            <a:lvl1pPr marL="0" indent="0">
              <a:buNone/>
              <a:defRPr sz="2000" b="0" i="0">
                <a:solidFill>
                  <a:srgbClr val="BD2C54"/>
                </a:solidFill>
                <a:latin typeface="Barlow Condensed Medium" pitchFamily="2" charset="77"/>
              </a:defRPr>
            </a:lvl1pPr>
          </a:lstStyle>
          <a:p>
            <a:pPr lvl="0"/>
            <a:r>
              <a:rPr lang="fr-FR" dirty="0"/>
              <a:t>INTERTITRE PETIT</a:t>
            </a:r>
          </a:p>
        </p:txBody>
      </p:sp>
      <p:sp>
        <p:nvSpPr>
          <p:cNvPr id="26" name="Espace réservé du texte 25">
            <a:extLst>
              <a:ext uri="{FF2B5EF4-FFF2-40B4-BE49-F238E27FC236}">
                <a16:creationId xmlns:a16="http://schemas.microsoft.com/office/drawing/2014/main" id="{842CE7A7-6AB9-394F-B439-518F627B2F3A}"/>
              </a:ext>
            </a:extLst>
          </p:cNvPr>
          <p:cNvSpPr>
            <a:spLocks noGrp="1"/>
          </p:cNvSpPr>
          <p:nvPr>
            <p:ph type="body" sz="quarter" idx="15" hasCustomPrompt="1"/>
          </p:nvPr>
        </p:nvSpPr>
        <p:spPr>
          <a:xfrm>
            <a:off x="639763" y="4604386"/>
            <a:ext cx="5557837" cy="871538"/>
          </a:xfrm>
        </p:spPr>
        <p:txBody>
          <a:bodyPr>
            <a:noAutofit/>
          </a:bodyPr>
          <a:lstStyle>
            <a:lvl1pPr marL="0" indent="0">
              <a:buNone/>
              <a:defRPr sz="1800" b="0" i="0">
                <a:solidFill>
                  <a:schemeClr val="tx1">
                    <a:lumMod val="65000"/>
                    <a:lumOff val="35000"/>
                  </a:schemeClr>
                </a:solidFill>
                <a:latin typeface="Barlow Condensed" pitchFamily="2" charset="77"/>
              </a:defRPr>
            </a:lvl1pPr>
            <a:lvl2pPr>
              <a:defRPr sz="1400" b="0" i="0">
                <a:solidFill>
                  <a:schemeClr val="tx1">
                    <a:lumMod val="65000"/>
                    <a:lumOff val="35000"/>
                  </a:schemeClr>
                </a:solidFill>
                <a:latin typeface="Barlow Condensed" pitchFamily="2" charset="77"/>
              </a:defRPr>
            </a:lvl2pPr>
            <a:lvl3pPr>
              <a:defRPr sz="1400" b="0" i="0">
                <a:solidFill>
                  <a:schemeClr val="tx1">
                    <a:lumMod val="65000"/>
                    <a:lumOff val="35000"/>
                  </a:schemeClr>
                </a:solidFill>
                <a:latin typeface="Barlow Condensed" pitchFamily="2" charset="77"/>
              </a:defRPr>
            </a:lvl3pPr>
            <a:lvl4pPr>
              <a:defRPr sz="1400" b="0" i="0">
                <a:solidFill>
                  <a:schemeClr val="tx1">
                    <a:lumMod val="65000"/>
                    <a:lumOff val="35000"/>
                  </a:schemeClr>
                </a:solidFill>
                <a:latin typeface="Barlow Condensed" pitchFamily="2" charset="77"/>
              </a:defRPr>
            </a:lvl4pPr>
            <a:lvl5pPr>
              <a:defRPr sz="1400" b="0" i="0">
                <a:solidFill>
                  <a:schemeClr val="tx1">
                    <a:lumMod val="65000"/>
                    <a:lumOff val="35000"/>
                  </a:schemeClr>
                </a:solidFill>
                <a:latin typeface="Barlow Condensed" pitchFamily="2" charset="77"/>
              </a:defRPr>
            </a:lvl5pPr>
          </a:lstStyle>
          <a:p>
            <a:pPr>
              <a:defRPr/>
            </a:pPr>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p:txBody>
      </p:sp>
      <p:sp>
        <p:nvSpPr>
          <p:cNvPr id="28" name="Espace réservé pour une image  27">
            <a:extLst>
              <a:ext uri="{FF2B5EF4-FFF2-40B4-BE49-F238E27FC236}">
                <a16:creationId xmlns:a16="http://schemas.microsoft.com/office/drawing/2014/main" id="{076358A3-8234-6D4E-BF58-20E21C0D83DA}"/>
              </a:ext>
            </a:extLst>
          </p:cNvPr>
          <p:cNvSpPr>
            <a:spLocks noGrp="1"/>
          </p:cNvSpPr>
          <p:nvPr>
            <p:ph type="pic" sz="quarter" idx="16"/>
          </p:nvPr>
        </p:nvSpPr>
        <p:spPr>
          <a:xfrm>
            <a:off x="7392691" y="650875"/>
            <a:ext cx="3874577" cy="5034165"/>
          </a:xfrm>
        </p:spPr>
        <p:txBody>
          <a:bodyPr/>
          <a:lstStyle/>
          <a:p>
            <a:endParaRPr lang="fr-FR"/>
          </a:p>
        </p:txBody>
      </p:sp>
      <p:sp>
        <p:nvSpPr>
          <p:cNvPr id="31" name="Rectangle 30">
            <a:extLst>
              <a:ext uri="{FF2B5EF4-FFF2-40B4-BE49-F238E27FC236}">
                <a16:creationId xmlns:a16="http://schemas.microsoft.com/office/drawing/2014/main" id="{E7157D7F-DA88-814A-ADC9-59ED5355A153}"/>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32" name="Image 31" descr="Une image contenant texte, clipart&#10;&#10;Description générée automatiquement">
            <a:extLst>
              <a:ext uri="{FF2B5EF4-FFF2-40B4-BE49-F238E27FC236}">
                <a16:creationId xmlns:a16="http://schemas.microsoft.com/office/drawing/2014/main" id="{8139670C-6E77-D444-8148-2AF25406FD7D}"/>
              </a:ext>
            </a:extLst>
          </p:cNvPr>
          <p:cNvPicPr>
            <a:picLocks noChangeAspect="1"/>
          </p:cNvPicPr>
          <p:nvPr userDrawn="1"/>
        </p:nvPicPr>
        <p:blipFill>
          <a:blip r:embed="rId2"/>
          <a:stretch>
            <a:fillRect/>
          </a:stretch>
        </p:blipFill>
        <p:spPr>
          <a:xfrm>
            <a:off x="10820401" y="6383526"/>
            <a:ext cx="973667" cy="319638"/>
          </a:xfrm>
          <a:prstGeom prst="rect">
            <a:avLst/>
          </a:prstGeom>
        </p:spPr>
      </p:pic>
    </p:spTree>
    <p:extLst>
      <p:ext uri="{BB962C8B-B14F-4D97-AF65-F5344CB8AC3E}">
        <p14:creationId xmlns:p14="http://schemas.microsoft.com/office/powerpoint/2010/main" val="3402896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C83B17E-C834-2D45-8EEA-78211DFBB5AC}"/>
              </a:ext>
            </a:extLst>
          </p:cNvPr>
          <p:cNvSpPr>
            <a:spLocks noGrp="1"/>
          </p:cNvSpPr>
          <p:nvPr>
            <p:ph type="body" sz="quarter" idx="10" hasCustomPrompt="1"/>
          </p:nvPr>
        </p:nvSpPr>
        <p:spPr>
          <a:xfrm>
            <a:off x="639763" y="457201"/>
            <a:ext cx="5557837" cy="690880"/>
          </a:xfrm>
        </p:spPr>
        <p:txBody>
          <a:bodyPr>
            <a:normAutofit/>
          </a:bodyPr>
          <a:lstStyle>
            <a:lvl1pPr marL="0" indent="0">
              <a:buNone/>
              <a:defRPr sz="4400" b="1" i="0">
                <a:solidFill>
                  <a:schemeClr val="tx1">
                    <a:lumMod val="50000"/>
                    <a:lumOff val="50000"/>
                  </a:schemeClr>
                </a:solidFill>
                <a:latin typeface="Barlow Condensed" pitchFamily="2" charset="77"/>
              </a:defRPr>
            </a:lvl1pPr>
          </a:lstStyle>
          <a:p>
            <a:pPr lvl="0"/>
            <a:r>
              <a:rPr lang="fr-FR" dirty="0"/>
              <a:t>GROS TITRE</a:t>
            </a:r>
          </a:p>
        </p:txBody>
      </p:sp>
      <p:sp>
        <p:nvSpPr>
          <p:cNvPr id="7" name="Espace réservé du texte 6">
            <a:extLst>
              <a:ext uri="{FF2B5EF4-FFF2-40B4-BE49-F238E27FC236}">
                <a16:creationId xmlns:a16="http://schemas.microsoft.com/office/drawing/2014/main" id="{0002538E-E51F-5341-8D65-C3A5CA280557}"/>
              </a:ext>
            </a:extLst>
          </p:cNvPr>
          <p:cNvSpPr>
            <a:spLocks noGrp="1"/>
          </p:cNvSpPr>
          <p:nvPr>
            <p:ph type="body" sz="quarter" idx="11" hasCustomPrompt="1"/>
          </p:nvPr>
        </p:nvSpPr>
        <p:spPr>
          <a:xfrm>
            <a:off x="639763" y="1322070"/>
            <a:ext cx="5426075" cy="477371"/>
          </a:xfrm>
        </p:spPr>
        <p:txBody>
          <a:bodyPr/>
          <a:lstStyle>
            <a:lvl1pPr marL="0" indent="0">
              <a:buNone/>
              <a:defRPr b="1" i="0">
                <a:solidFill>
                  <a:srgbClr val="BD2C54"/>
                </a:solidFill>
                <a:latin typeface="Barlow Condensed" pitchFamily="2" charset="77"/>
              </a:defRPr>
            </a:lvl1pPr>
          </a:lstStyle>
          <a:p>
            <a:pPr lvl="0"/>
            <a:r>
              <a:rPr lang="fr-FR" dirty="0"/>
              <a:t>Sous titre</a:t>
            </a:r>
          </a:p>
        </p:txBody>
      </p:sp>
      <p:sp>
        <p:nvSpPr>
          <p:cNvPr id="13" name="Espace réservé du texte 12">
            <a:extLst>
              <a:ext uri="{FF2B5EF4-FFF2-40B4-BE49-F238E27FC236}">
                <a16:creationId xmlns:a16="http://schemas.microsoft.com/office/drawing/2014/main" id="{8A6358F6-35FB-E441-AABB-6C84F7B7D6F5}"/>
              </a:ext>
            </a:extLst>
          </p:cNvPr>
          <p:cNvSpPr>
            <a:spLocks noGrp="1"/>
          </p:cNvSpPr>
          <p:nvPr>
            <p:ph type="body" sz="quarter" idx="13" hasCustomPrompt="1"/>
          </p:nvPr>
        </p:nvSpPr>
        <p:spPr>
          <a:xfrm>
            <a:off x="7229750" y="2322513"/>
            <a:ext cx="4436733" cy="1395735"/>
          </a:xfrm>
        </p:spPr>
        <p:txBody>
          <a:bodyPr>
            <a:normAutofit/>
          </a:bodyPr>
          <a:lstStyle>
            <a:lvl1pPr marL="0" indent="0">
              <a:buNone/>
              <a:defRPr sz="1800"/>
            </a:lvl1pPr>
          </a:lstStyle>
          <a:p>
            <a:pPr>
              <a:defRPr/>
            </a:pPr>
            <a:r>
              <a:rPr lang="fr-FR" dirty="0">
                <a:solidFill>
                  <a:schemeClr val="tx1">
                    <a:lumMod val="65000"/>
                    <a:lumOff val="35000"/>
                  </a:schemeClr>
                </a:solidFill>
                <a:latin typeface="Barlow Condensed Medium" pitchFamily="2" charset="77"/>
                <a:cs typeface="Arial" panose="020B0604020202020204" pitchFamily="34" charset="0"/>
              </a:rPr>
              <a:t>Intro Le Centre de Gestion a mis en place des contrats pour formaliser la relation juridique entre l’employeur (le Centre de Gestion) et l’agent contractuel.</a:t>
            </a:r>
          </a:p>
          <a:p>
            <a:endParaRPr lang="fr-FR" dirty="0">
              <a:solidFill>
                <a:schemeClr val="tx1">
                  <a:lumMod val="65000"/>
                  <a:lumOff val="35000"/>
                </a:schemeClr>
              </a:solidFill>
              <a:latin typeface="Barlow Condensed Medium" pitchFamily="2" charset="77"/>
              <a:cs typeface="Arial" panose="020B0604020202020204" pitchFamily="34" charset="0"/>
            </a:endParaRPr>
          </a:p>
        </p:txBody>
      </p:sp>
      <p:sp>
        <p:nvSpPr>
          <p:cNvPr id="3" name="Espace réservé du graphique 2">
            <a:extLst>
              <a:ext uri="{FF2B5EF4-FFF2-40B4-BE49-F238E27FC236}">
                <a16:creationId xmlns:a16="http://schemas.microsoft.com/office/drawing/2014/main" id="{244DFCD0-5271-5C4A-8A8B-529367F7B440}"/>
              </a:ext>
            </a:extLst>
          </p:cNvPr>
          <p:cNvSpPr>
            <a:spLocks noGrp="1"/>
          </p:cNvSpPr>
          <p:nvPr>
            <p:ph type="chart" sz="quarter" idx="14"/>
          </p:nvPr>
        </p:nvSpPr>
        <p:spPr>
          <a:xfrm>
            <a:off x="639763" y="2322513"/>
            <a:ext cx="6245225" cy="3586162"/>
          </a:xfrm>
        </p:spPr>
        <p:txBody>
          <a:bodyPr/>
          <a:lstStyle/>
          <a:p>
            <a:endParaRPr lang="fr-FR"/>
          </a:p>
        </p:txBody>
      </p:sp>
      <p:sp>
        <p:nvSpPr>
          <p:cNvPr id="18" name="Rectangle 17">
            <a:extLst>
              <a:ext uri="{FF2B5EF4-FFF2-40B4-BE49-F238E27FC236}">
                <a16:creationId xmlns:a16="http://schemas.microsoft.com/office/drawing/2014/main" id="{3C0D60F0-382B-E145-8E43-C8AF4ABBF443}"/>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19" name="Image 18" descr="Une image contenant texte, clipart&#10;&#10;Description générée automatiquement">
            <a:extLst>
              <a:ext uri="{FF2B5EF4-FFF2-40B4-BE49-F238E27FC236}">
                <a16:creationId xmlns:a16="http://schemas.microsoft.com/office/drawing/2014/main" id="{738D59B8-1533-3845-8EFB-D08909FB10AF}"/>
              </a:ext>
            </a:extLst>
          </p:cNvPr>
          <p:cNvPicPr>
            <a:picLocks noChangeAspect="1"/>
          </p:cNvPicPr>
          <p:nvPr userDrawn="1"/>
        </p:nvPicPr>
        <p:blipFill>
          <a:blip r:embed="rId2"/>
          <a:stretch>
            <a:fillRect/>
          </a:stretch>
        </p:blipFill>
        <p:spPr>
          <a:xfrm>
            <a:off x="10820401" y="6383526"/>
            <a:ext cx="973667" cy="319638"/>
          </a:xfrm>
          <a:prstGeom prst="rect">
            <a:avLst/>
          </a:prstGeom>
        </p:spPr>
      </p:pic>
      <p:sp>
        <p:nvSpPr>
          <p:cNvPr id="6" name="Espace réservé du texte 5">
            <a:extLst>
              <a:ext uri="{FF2B5EF4-FFF2-40B4-BE49-F238E27FC236}">
                <a16:creationId xmlns:a16="http://schemas.microsoft.com/office/drawing/2014/main" id="{03BD03DE-2625-8A46-9FFA-C4EC1DB1D74C}"/>
              </a:ext>
            </a:extLst>
          </p:cNvPr>
          <p:cNvSpPr>
            <a:spLocks noGrp="1"/>
          </p:cNvSpPr>
          <p:nvPr>
            <p:ph type="body" sz="quarter" idx="15" hasCustomPrompt="1"/>
          </p:nvPr>
        </p:nvSpPr>
        <p:spPr>
          <a:xfrm>
            <a:off x="7229475" y="3802386"/>
            <a:ext cx="4437063" cy="2049462"/>
          </a:xfrm>
        </p:spPr>
        <p:txBody>
          <a:bodyPr>
            <a:noAutofit/>
          </a:bodyPr>
          <a:lstStyle>
            <a:lvl1pPr marL="0" indent="0">
              <a:buNone/>
              <a:defRPr sz="1800"/>
            </a:lvl1pPr>
          </a:lstStyle>
          <a:p>
            <a:pPr>
              <a:defRPr/>
            </a:pPr>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a:p>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p:txBody>
      </p:sp>
    </p:spTree>
    <p:extLst>
      <p:ext uri="{BB962C8B-B14F-4D97-AF65-F5344CB8AC3E}">
        <p14:creationId xmlns:p14="http://schemas.microsoft.com/office/powerpoint/2010/main" val="249096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apositive de titr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C83B17E-C834-2D45-8EEA-78211DFBB5AC}"/>
              </a:ext>
            </a:extLst>
          </p:cNvPr>
          <p:cNvSpPr>
            <a:spLocks noGrp="1"/>
          </p:cNvSpPr>
          <p:nvPr>
            <p:ph type="body" sz="quarter" idx="10" hasCustomPrompt="1"/>
          </p:nvPr>
        </p:nvSpPr>
        <p:spPr>
          <a:xfrm>
            <a:off x="639763" y="457201"/>
            <a:ext cx="5557837" cy="690880"/>
          </a:xfrm>
        </p:spPr>
        <p:txBody>
          <a:bodyPr>
            <a:normAutofit/>
          </a:bodyPr>
          <a:lstStyle>
            <a:lvl1pPr marL="0" indent="0">
              <a:buNone/>
              <a:defRPr sz="4400" b="1" i="0">
                <a:solidFill>
                  <a:schemeClr val="tx1">
                    <a:lumMod val="50000"/>
                    <a:lumOff val="50000"/>
                  </a:schemeClr>
                </a:solidFill>
                <a:latin typeface="Barlow Condensed" pitchFamily="2" charset="77"/>
              </a:defRPr>
            </a:lvl1pPr>
          </a:lstStyle>
          <a:p>
            <a:pPr lvl="0"/>
            <a:r>
              <a:rPr lang="fr-FR" dirty="0"/>
              <a:t>GROS TITRE</a:t>
            </a:r>
          </a:p>
        </p:txBody>
      </p:sp>
      <p:sp>
        <p:nvSpPr>
          <p:cNvPr id="7" name="Espace réservé du texte 6">
            <a:extLst>
              <a:ext uri="{FF2B5EF4-FFF2-40B4-BE49-F238E27FC236}">
                <a16:creationId xmlns:a16="http://schemas.microsoft.com/office/drawing/2014/main" id="{0002538E-E51F-5341-8D65-C3A5CA280557}"/>
              </a:ext>
            </a:extLst>
          </p:cNvPr>
          <p:cNvSpPr>
            <a:spLocks noGrp="1"/>
          </p:cNvSpPr>
          <p:nvPr>
            <p:ph type="body" sz="quarter" idx="11" hasCustomPrompt="1"/>
          </p:nvPr>
        </p:nvSpPr>
        <p:spPr>
          <a:xfrm>
            <a:off x="639763" y="1322070"/>
            <a:ext cx="5426075" cy="477371"/>
          </a:xfrm>
        </p:spPr>
        <p:txBody>
          <a:bodyPr/>
          <a:lstStyle>
            <a:lvl1pPr marL="0" indent="0">
              <a:buNone/>
              <a:defRPr b="1" i="0">
                <a:solidFill>
                  <a:srgbClr val="BD2C54"/>
                </a:solidFill>
                <a:latin typeface="Barlow Condensed" pitchFamily="2" charset="77"/>
              </a:defRPr>
            </a:lvl1pPr>
          </a:lstStyle>
          <a:p>
            <a:pPr lvl="0"/>
            <a:r>
              <a:rPr lang="fr-FR" dirty="0"/>
              <a:t>Sous titre</a:t>
            </a:r>
          </a:p>
        </p:txBody>
      </p:sp>
      <p:sp>
        <p:nvSpPr>
          <p:cNvPr id="4" name="Espace réservé du tableau 3">
            <a:extLst>
              <a:ext uri="{FF2B5EF4-FFF2-40B4-BE49-F238E27FC236}">
                <a16:creationId xmlns:a16="http://schemas.microsoft.com/office/drawing/2014/main" id="{DD252964-7F86-E141-AD4C-604EF45ACE61}"/>
              </a:ext>
            </a:extLst>
          </p:cNvPr>
          <p:cNvSpPr>
            <a:spLocks noGrp="1"/>
          </p:cNvSpPr>
          <p:nvPr>
            <p:ph type="tbl" sz="quarter" idx="14"/>
          </p:nvPr>
        </p:nvSpPr>
        <p:spPr>
          <a:xfrm>
            <a:off x="639763" y="2281239"/>
            <a:ext cx="5856287" cy="2320958"/>
          </a:xfrm>
        </p:spPr>
        <p:txBody>
          <a:bodyPr/>
          <a:lstStyle/>
          <a:p>
            <a:endParaRPr lang="fr-FR"/>
          </a:p>
        </p:txBody>
      </p:sp>
      <p:sp>
        <p:nvSpPr>
          <p:cNvPr id="11" name="Rectangle 10">
            <a:extLst>
              <a:ext uri="{FF2B5EF4-FFF2-40B4-BE49-F238E27FC236}">
                <a16:creationId xmlns:a16="http://schemas.microsoft.com/office/drawing/2014/main" id="{AAF2A963-6FE3-114F-B0B3-BBBD92773229}"/>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12" name="Image 11" descr="Une image contenant texte, clipart&#10;&#10;Description générée automatiquement">
            <a:extLst>
              <a:ext uri="{FF2B5EF4-FFF2-40B4-BE49-F238E27FC236}">
                <a16:creationId xmlns:a16="http://schemas.microsoft.com/office/drawing/2014/main" id="{12D9A8CD-BB37-9942-9653-AE38B60B8BF2}"/>
              </a:ext>
            </a:extLst>
          </p:cNvPr>
          <p:cNvPicPr>
            <a:picLocks noChangeAspect="1"/>
          </p:cNvPicPr>
          <p:nvPr userDrawn="1"/>
        </p:nvPicPr>
        <p:blipFill>
          <a:blip r:embed="rId2"/>
          <a:stretch>
            <a:fillRect/>
          </a:stretch>
        </p:blipFill>
        <p:spPr>
          <a:xfrm>
            <a:off x="10820401" y="6383526"/>
            <a:ext cx="973667" cy="319638"/>
          </a:xfrm>
          <a:prstGeom prst="rect">
            <a:avLst/>
          </a:prstGeom>
        </p:spPr>
      </p:pic>
      <p:sp>
        <p:nvSpPr>
          <p:cNvPr id="16" name="Espace réservé du texte 12">
            <a:extLst>
              <a:ext uri="{FF2B5EF4-FFF2-40B4-BE49-F238E27FC236}">
                <a16:creationId xmlns:a16="http://schemas.microsoft.com/office/drawing/2014/main" id="{230C8353-6E53-6A49-AA42-3C116DBCE79C}"/>
              </a:ext>
            </a:extLst>
          </p:cNvPr>
          <p:cNvSpPr>
            <a:spLocks noGrp="1"/>
          </p:cNvSpPr>
          <p:nvPr>
            <p:ph type="body" sz="quarter" idx="13" hasCustomPrompt="1"/>
          </p:nvPr>
        </p:nvSpPr>
        <p:spPr>
          <a:xfrm>
            <a:off x="7229750" y="1416580"/>
            <a:ext cx="4436733" cy="1395735"/>
          </a:xfrm>
        </p:spPr>
        <p:txBody>
          <a:bodyPr>
            <a:normAutofit/>
          </a:bodyPr>
          <a:lstStyle>
            <a:lvl1pPr marL="0" indent="0">
              <a:buNone/>
              <a:defRPr sz="1800"/>
            </a:lvl1pPr>
          </a:lstStyle>
          <a:p>
            <a:pPr>
              <a:defRPr/>
            </a:pPr>
            <a:r>
              <a:rPr lang="fr-FR" dirty="0">
                <a:solidFill>
                  <a:schemeClr val="tx1">
                    <a:lumMod val="65000"/>
                    <a:lumOff val="35000"/>
                  </a:schemeClr>
                </a:solidFill>
                <a:latin typeface="Barlow Condensed Medium" pitchFamily="2" charset="77"/>
                <a:cs typeface="Arial" panose="020B0604020202020204" pitchFamily="34" charset="0"/>
              </a:rPr>
              <a:t>Intro Le Centre de Gestion a mis en place des contrats pour formaliser la relation juridique entre l’employeur (le Centre de Gestion) et l’agent contractuel.</a:t>
            </a:r>
          </a:p>
          <a:p>
            <a:endParaRPr lang="fr-FR" dirty="0">
              <a:solidFill>
                <a:schemeClr val="tx1">
                  <a:lumMod val="65000"/>
                  <a:lumOff val="35000"/>
                </a:schemeClr>
              </a:solidFill>
              <a:latin typeface="Barlow Condensed Medium" pitchFamily="2" charset="77"/>
              <a:cs typeface="Arial" panose="020B0604020202020204" pitchFamily="34" charset="0"/>
            </a:endParaRPr>
          </a:p>
        </p:txBody>
      </p:sp>
      <p:sp>
        <p:nvSpPr>
          <p:cNvPr id="18" name="Espace réservé du texte 5">
            <a:extLst>
              <a:ext uri="{FF2B5EF4-FFF2-40B4-BE49-F238E27FC236}">
                <a16:creationId xmlns:a16="http://schemas.microsoft.com/office/drawing/2014/main" id="{2A21DF79-BFF8-C844-9C63-3502CF38467B}"/>
              </a:ext>
            </a:extLst>
          </p:cNvPr>
          <p:cNvSpPr>
            <a:spLocks noGrp="1"/>
          </p:cNvSpPr>
          <p:nvPr>
            <p:ph type="body" sz="quarter" idx="15" hasCustomPrompt="1"/>
          </p:nvPr>
        </p:nvSpPr>
        <p:spPr>
          <a:xfrm>
            <a:off x="7229475" y="2896453"/>
            <a:ext cx="4437063" cy="2049462"/>
          </a:xfrm>
        </p:spPr>
        <p:txBody>
          <a:bodyPr>
            <a:noAutofit/>
          </a:bodyPr>
          <a:lstStyle>
            <a:lvl1pPr marL="0" indent="0">
              <a:buNone/>
              <a:defRPr sz="1800"/>
            </a:lvl1pPr>
          </a:lstStyle>
          <a:p>
            <a:pPr>
              <a:defRPr/>
            </a:pPr>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a:p>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p:txBody>
      </p:sp>
    </p:spTree>
    <p:extLst>
      <p:ext uri="{BB962C8B-B14F-4D97-AF65-F5344CB8AC3E}">
        <p14:creationId xmlns:p14="http://schemas.microsoft.com/office/powerpoint/2010/main" val="2147232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apositive de titr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C83B17E-C834-2D45-8EEA-78211DFBB5AC}"/>
              </a:ext>
            </a:extLst>
          </p:cNvPr>
          <p:cNvSpPr>
            <a:spLocks noGrp="1"/>
          </p:cNvSpPr>
          <p:nvPr>
            <p:ph type="body" sz="quarter" idx="10" hasCustomPrompt="1"/>
          </p:nvPr>
        </p:nvSpPr>
        <p:spPr>
          <a:xfrm>
            <a:off x="639763" y="457201"/>
            <a:ext cx="5557837" cy="690880"/>
          </a:xfrm>
        </p:spPr>
        <p:txBody>
          <a:bodyPr>
            <a:normAutofit/>
          </a:bodyPr>
          <a:lstStyle>
            <a:lvl1pPr marL="0" indent="0">
              <a:buNone/>
              <a:defRPr sz="4400" b="1" i="0">
                <a:solidFill>
                  <a:schemeClr val="tx1">
                    <a:lumMod val="50000"/>
                    <a:lumOff val="50000"/>
                  </a:schemeClr>
                </a:solidFill>
                <a:latin typeface="Barlow Condensed" pitchFamily="2" charset="77"/>
              </a:defRPr>
            </a:lvl1pPr>
          </a:lstStyle>
          <a:p>
            <a:pPr lvl="0"/>
            <a:r>
              <a:rPr lang="fr-FR" dirty="0"/>
              <a:t>CONTACTS</a:t>
            </a:r>
          </a:p>
        </p:txBody>
      </p:sp>
      <p:sp>
        <p:nvSpPr>
          <p:cNvPr id="21" name="Rectangle 20">
            <a:extLst>
              <a:ext uri="{FF2B5EF4-FFF2-40B4-BE49-F238E27FC236}">
                <a16:creationId xmlns:a16="http://schemas.microsoft.com/office/drawing/2014/main" id="{A8550275-67E5-9A43-92F5-3ADF60714C8E}"/>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22" name="Image 21" descr="Une image contenant texte, clipart&#10;&#10;Description générée automatiquement">
            <a:extLst>
              <a:ext uri="{FF2B5EF4-FFF2-40B4-BE49-F238E27FC236}">
                <a16:creationId xmlns:a16="http://schemas.microsoft.com/office/drawing/2014/main" id="{50E649E5-1DA4-224C-BD77-8DA346A58364}"/>
              </a:ext>
            </a:extLst>
          </p:cNvPr>
          <p:cNvPicPr>
            <a:picLocks noChangeAspect="1"/>
          </p:cNvPicPr>
          <p:nvPr userDrawn="1"/>
        </p:nvPicPr>
        <p:blipFill>
          <a:blip r:embed="rId2"/>
          <a:stretch>
            <a:fillRect/>
          </a:stretch>
        </p:blipFill>
        <p:spPr>
          <a:xfrm>
            <a:off x="10820401" y="6383526"/>
            <a:ext cx="973667" cy="319638"/>
          </a:xfrm>
          <a:prstGeom prst="rect">
            <a:avLst/>
          </a:prstGeom>
        </p:spPr>
      </p:pic>
    </p:spTree>
    <p:extLst>
      <p:ext uri="{BB962C8B-B14F-4D97-AF65-F5344CB8AC3E}">
        <p14:creationId xmlns:p14="http://schemas.microsoft.com/office/powerpoint/2010/main" val="4242138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Diapositive de titr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EB7162C-7C59-F248-BED8-E6627ACBD610}"/>
              </a:ext>
            </a:extLst>
          </p:cNvPr>
          <p:cNvSpPr/>
          <p:nvPr userDrawn="1"/>
        </p:nvSpPr>
        <p:spPr>
          <a:xfrm>
            <a:off x="0" y="4680488"/>
            <a:ext cx="8198603" cy="2177512"/>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BE2352"/>
              </a:solidFill>
            </a:endParaRPr>
          </a:p>
        </p:txBody>
      </p:sp>
      <p:sp>
        <p:nvSpPr>
          <p:cNvPr id="30" name="Rectangle 29">
            <a:extLst>
              <a:ext uri="{FF2B5EF4-FFF2-40B4-BE49-F238E27FC236}">
                <a16:creationId xmlns:a16="http://schemas.microsoft.com/office/drawing/2014/main" id="{8C394C15-2A30-7B48-B48B-6032F07B500D}"/>
              </a:ext>
            </a:extLst>
          </p:cNvPr>
          <p:cNvSpPr/>
          <p:nvPr userDrawn="1"/>
        </p:nvSpPr>
        <p:spPr>
          <a:xfrm>
            <a:off x="8198602" y="0"/>
            <a:ext cx="39933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E2352"/>
              </a:solidFill>
            </a:endParaRPr>
          </a:p>
        </p:txBody>
      </p:sp>
      <p:sp>
        <p:nvSpPr>
          <p:cNvPr id="31" name="ZoneTexte 30">
            <a:extLst>
              <a:ext uri="{FF2B5EF4-FFF2-40B4-BE49-F238E27FC236}">
                <a16:creationId xmlns:a16="http://schemas.microsoft.com/office/drawing/2014/main" id="{982957CD-191D-1347-A430-3D75ABD14532}"/>
              </a:ext>
            </a:extLst>
          </p:cNvPr>
          <p:cNvSpPr txBox="1"/>
          <p:nvPr userDrawn="1"/>
        </p:nvSpPr>
        <p:spPr>
          <a:xfrm>
            <a:off x="1356103" y="2177512"/>
            <a:ext cx="5441386" cy="646331"/>
          </a:xfrm>
          <a:prstGeom prst="rect">
            <a:avLst/>
          </a:prstGeom>
          <a:noFill/>
        </p:spPr>
        <p:txBody>
          <a:bodyPr wrap="square" rtlCol="0">
            <a:spAutoFit/>
          </a:bodyPr>
          <a:lstStyle/>
          <a:p>
            <a:r>
              <a:rPr lang="fr-FR" sz="3600" b="0" i="0" dirty="0">
                <a:solidFill>
                  <a:schemeClr val="tx1">
                    <a:lumMod val="65000"/>
                    <a:lumOff val="35000"/>
                  </a:schemeClr>
                </a:solidFill>
                <a:latin typeface="Barlow Condensed Medium" pitchFamily="2" charset="77"/>
                <a:cs typeface="Arial" panose="020B0604020202020204" pitchFamily="34" charset="0"/>
              </a:rPr>
              <a:t>Merci pour votre attention</a:t>
            </a:r>
          </a:p>
        </p:txBody>
      </p:sp>
      <p:sp>
        <p:nvSpPr>
          <p:cNvPr id="32" name="Titre 1">
            <a:extLst>
              <a:ext uri="{FF2B5EF4-FFF2-40B4-BE49-F238E27FC236}">
                <a16:creationId xmlns:a16="http://schemas.microsoft.com/office/drawing/2014/main" id="{56CEB76D-230F-BD4C-BDFB-9BF222E67BCC}"/>
              </a:ext>
            </a:extLst>
          </p:cNvPr>
          <p:cNvSpPr txBox="1">
            <a:spLocks/>
          </p:cNvSpPr>
          <p:nvPr userDrawn="1"/>
        </p:nvSpPr>
        <p:spPr>
          <a:xfrm>
            <a:off x="591283" y="5287463"/>
            <a:ext cx="4745065" cy="6819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pPr algn="l"/>
            <a:r>
              <a:rPr lang="fr-FR" sz="1800" b="0" i="0" dirty="0">
                <a:solidFill>
                  <a:schemeClr val="bg1"/>
                </a:solidFill>
                <a:latin typeface="Barlow Condensed Medium" pitchFamily="2" charset="77"/>
              </a:rPr>
              <a:t>Ensemble, soutenons les métiers</a:t>
            </a:r>
          </a:p>
          <a:p>
            <a:pPr algn="l"/>
            <a:r>
              <a:rPr lang="fr-FR" sz="1800" b="0" i="0" dirty="0">
                <a:solidFill>
                  <a:schemeClr val="bg1"/>
                </a:solidFill>
                <a:latin typeface="Barlow Condensed Medium" pitchFamily="2" charset="77"/>
              </a:rPr>
              <a:t>Publics territoriaux !</a:t>
            </a:r>
          </a:p>
        </p:txBody>
      </p:sp>
      <p:pic>
        <p:nvPicPr>
          <p:cNvPr id="33" name="Image 32" descr="Une image contenant texte, clipart&#10;&#10;Description générée automatiquement">
            <a:extLst>
              <a:ext uri="{FF2B5EF4-FFF2-40B4-BE49-F238E27FC236}">
                <a16:creationId xmlns:a16="http://schemas.microsoft.com/office/drawing/2014/main" id="{295E062C-AA77-5846-ABBA-3F4C04E64936}"/>
              </a:ext>
            </a:extLst>
          </p:cNvPr>
          <p:cNvPicPr>
            <a:picLocks noChangeAspect="1"/>
          </p:cNvPicPr>
          <p:nvPr userDrawn="1"/>
        </p:nvPicPr>
        <p:blipFill>
          <a:blip r:embed="rId2"/>
          <a:stretch>
            <a:fillRect/>
          </a:stretch>
        </p:blipFill>
        <p:spPr>
          <a:xfrm>
            <a:off x="4666281" y="5062509"/>
            <a:ext cx="2990802" cy="981829"/>
          </a:xfrm>
          <a:prstGeom prst="rect">
            <a:avLst/>
          </a:prstGeom>
        </p:spPr>
      </p:pic>
      <p:pic>
        <p:nvPicPr>
          <p:cNvPr id="34" name="Image 33" descr="Une image contenant texte, carte de visite, enveloppe, graphiques vectoriels&#10;&#10;Description générée automatiquement">
            <a:extLst>
              <a:ext uri="{FF2B5EF4-FFF2-40B4-BE49-F238E27FC236}">
                <a16:creationId xmlns:a16="http://schemas.microsoft.com/office/drawing/2014/main" id="{1E77E363-BF83-D94F-A6D5-30136D049F3B}"/>
              </a:ext>
            </a:extLst>
          </p:cNvPr>
          <p:cNvPicPr>
            <a:picLocks noChangeAspect="1"/>
          </p:cNvPicPr>
          <p:nvPr userDrawn="1"/>
        </p:nvPicPr>
        <p:blipFill>
          <a:blip r:embed="rId3"/>
          <a:stretch>
            <a:fillRect/>
          </a:stretch>
        </p:blipFill>
        <p:spPr>
          <a:xfrm>
            <a:off x="7760678" y="4302523"/>
            <a:ext cx="815890" cy="815890"/>
          </a:xfrm>
          <a:prstGeom prst="rect">
            <a:avLst/>
          </a:prstGeom>
        </p:spPr>
      </p:pic>
      <p:sp>
        <p:nvSpPr>
          <p:cNvPr id="35" name="Titre 1">
            <a:extLst>
              <a:ext uri="{FF2B5EF4-FFF2-40B4-BE49-F238E27FC236}">
                <a16:creationId xmlns:a16="http://schemas.microsoft.com/office/drawing/2014/main" id="{22263054-67DE-2B4C-9501-CC6BE2991BCD}"/>
              </a:ext>
            </a:extLst>
          </p:cNvPr>
          <p:cNvSpPr txBox="1">
            <a:spLocks/>
          </p:cNvSpPr>
          <p:nvPr userDrawn="1"/>
        </p:nvSpPr>
        <p:spPr>
          <a:xfrm>
            <a:off x="8960602" y="1532481"/>
            <a:ext cx="2900767" cy="31480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7 rue Condorcet CS 70007</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63 063 Clermont-Ferrand Cedex 1</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04 73 28 59 80  </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accueil@cdg63.fr  </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cdg63.fr</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
            </a:r>
            <a:b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br>
            <a:endPar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endParaRPr>
          </a:p>
          <a:p>
            <a:pPr algn="l">
              <a:lnSpc>
                <a:spcPct val="110000"/>
              </a:lnSpc>
            </a:pPr>
            <a: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t>Ouverture au public </a:t>
            </a:r>
            <a:b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br>
            <a: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t>du lundi au vendredi </a:t>
            </a:r>
            <a:b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br>
            <a: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t>de 8h30 à 12h </a:t>
            </a:r>
            <a:b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br>
            <a: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t>et de 13h30 à 16h30.</a:t>
            </a:r>
          </a:p>
        </p:txBody>
      </p:sp>
      <p:pic>
        <p:nvPicPr>
          <p:cNvPr id="36" name="Image 35">
            <a:extLst>
              <a:ext uri="{FF2B5EF4-FFF2-40B4-BE49-F238E27FC236}">
                <a16:creationId xmlns:a16="http://schemas.microsoft.com/office/drawing/2014/main" id="{95DE8175-0302-B34A-8636-5A82F9D577E9}"/>
              </a:ext>
            </a:extLst>
          </p:cNvPr>
          <p:cNvPicPr>
            <a:picLocks noChangeAspect="1"/>
          </p:cNvPicPr>
          <p:nvPr userDrawn="1"/>
        </p:nvPicPr>
        <p:blipFill>
          <a:blip r:embed="rId4"/>
          <a:stretch>
            <a:fillRect/>
          </a:stretch>
        </p:blipFill>
        <p:spPr>
          <a:xfrm>
            <a:off x="8781114" y="2804585"/>
            <a:ext cx="206380" cy="206380"/>
          </a:xfrm>
          <a:prstGeom prst="rect">
            <a:avLst/>
          </a:prstGeom>
        </p:spPr>
      </p:pic>
      <p:pic>
        <p:nvPicPr>
          <p:cNvPr id="37" name="Image 36">
            <a:extLst>
              <a:ext uri="{FF2B5EF4-FFF2-40B4-BE49-F238E27FC236}">
                <a16:creationId xmlns:a16="http://schemas.microsoft.com/office/drawing/2014/main" id="{15BFBF4F-FDFB-6C45-BC78-54BF913429CB}"/>
              </a:ext>
            </a:extLst>
          </p:cNvPr>
          <p:cNvPicPr>
            <a:picLocks noChangeAspect="1"/>
          </p:cNvPicPr>
          <p:nvPr userDrawn="1"/>
        </p:nvPicPr>
        <p:blipFill>
          <a:blip r:embed="rId5"/>
          <a:stretch>
            <a:fillRect/>
          </a:stretch>
        </p:blipFill>
        <p:spPr>
          <a:xfrm>
            <a:off x="8804742" y="1766163"/>
            <a:ext cx="159124" cy="159124"/>
          </a:xfrm>
          <a:prstGeom prst="rect">
            <a:avLst/>
          </a:prstGeom>
        </p:spPr>
      </p:pic>
      <p:pic>
        <p:nvPicPr>
          <p:cNvPr id="38" name="Image 37">
            <a:extLst>
              <a:ext uri="{FF2B5EF4-FFF2-40B4-BE49-F238E27FC236}">
                <a16:creationId xmlns:a16="http://schemas.microsoft.com/office/drawing/2014/main" id="{C2AC3916-35E9-D04B-A387-95E149B9CA64}"/>
              </a:ext>
            </a:extLst>
          </p:cNvPr>
          <p:cNvPicPr>
            <a:picLocks noChangeAspect="1"/>
          </p:cNvPicPr>
          <p:nvPr userDrawn="1"/>
        </p:nvPicPr>
        <p:blipFill>
          <a:blip r:embed="rId6"/>
          <a:stretch>
            <a:fillRect/>
          </a:stretch>
        </p:blipFill>
        <p:spPr>
          <a:xfrm>
            <a:off x="8764401" y="2254163"/>
            <a:ext cx="239806" cy="239806"/>
          </a:xfrm>
          <a:prstGeom prst="rect">
            <a:avLst/>
          </a:prstGeom>
        </p:spPr>
      </p:pic>
      <p:pic>
        <p:nvPicPr>
          <p:cNvPr id="39" name="Image 38">
            <a:extLst>
              <a:ext uri="{FF2B5EF4-FFF2-40B4-BE49-F238E27FC236}">
                <a16:creationId xmlns:a16="http://schemas.microsoft.com/office/drawing/2014/main" id="{5FA9E47E-661F-F34F-BC08-CF4292610631}"/>
              </a:ext>
            </a:extLst>
          </p:cNvPr>
          <p:cNvPicPr>
            <a:picLocks noChangeAspect="1"/>
          </p:cNvPicPr>
          <p:nvPr userDrawn="1"/>
        </p:nvPicPr>
        <p:blipFill>
          <a:blip r:embed="rId7"/>
          <a:stretch>
            <a:fillRect/>
          </a:stretch>
        </p:blipFill>
        <p:spPr>
          <a:xfrm>
            <a:off x="8764401" y="2523771"/>
            <a:ext cx="251012" cy="251012"/>
          </a:xfrm>
          <a:prstGeom prst="rect">
            <a:avLst/>
          </a:prstGeom>
        </p:spPr>
      </p:pic>
    </p:spTree>
    <p:extLst>
      <p:ext uri="{BB962C8B-B14F-4D97-AF65-F5344CB8AC3E}">
        <p14:creationId xmlns:p14="http://schemas.microsoft.com/office/powerpoint/2010/main" val="1491613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CD9916E-381D-DC46-8DC6-238B78E1A8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AB1EC98D-8233-FE4B-ABB4-8972D8C85B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ED2BEADD-6776-6649-80E9-FD7223EF1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F97FC-340B-7240-B924-5A339F80FA59}" type="datetimeFigureOut">
              <a:rPr lang="fr-FR" smtClean="0"/>
              <a:t>11/09/2023</a:t>
            </a:fld>
            <a:endParaRPr lang="fr-FR"/>
          </a:p>
        </p:txBody>
      </p:sp>
      <p:sp>
        <p:nvSpPr>
          <p:cNvPr id="5" name="Espace réservé du pied de page 4">
            <a:extLst>
              <a:ext uri="{FF2B5EF4-FFF2-40B4-BE49-F238E27FC236}">
                <a16:creationId xmlns:a16="http://schemas.microsoft.com/office/drawing/2014/main" id="{AD799109-C5FD-BE47-B5C1-1F8E5F58C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C8F95E1-4B94-0546-86BE-7C74C4A033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EC02-F408-B546-9D74-306F62B0579E}" type="slidenum">
              <a:rPr lang="fr-FR" smtClean="0"/>
              <a:t>‹N°›</a:t>
            </a:fld>
            <a:endParaRPr lang="fr-FR"/>
          </a:p>
        </p:txBody>
      </p:sp>
    </p:spTree>
    <p:extLst>
      <p:ext uri="{BB962C8B-B14F-4D97-AF65-F5344CB8AC3E}">
        <p14:creationId xmlns:p14="http://schemas.microsoft.com/office/powerpoint/2010/main" val="386612242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b="1" i="0" kern="1200">
          <a:solidFill>
            <a:schemeClr val="tx1"/>
          </a:solidFill>
          <a:latin typeface="Barlow Condense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653731B-5DED-6B4D-A2E5-660FEBA46B10}"/>
              </a:ext>
            </a:extLst>
          </p:cNvPr>
          <p:cNvSpPr>
            <a:spLocks noGrp="1"/>
          </p:cNvSpPr>
          <p:nvPr>
            <p:ph type="body" sz="quarter" idx="10"/>
          </p:nvPr>
        </p:nvSpPr>
        <p:spPr>
          <a:xfrm>
            <a:off x="2774949" y="2635765"/>
            <a:ext cx="6443663" cy="754380"/>
          </a:xfrm>
        </p:spPr>
        <p:txBody>
          <a:bodyPr>
            <a:normAutofit fontScale="70000" lnSpcReduction="20000"/>
          </a:bodyPr>
          <a:lstStyle/>
          <a:p>
            <a:r>
              <a:rPr lang="fr-FR" dirty="0" smtClean="0"/>
              <a:t>PROTECTION SOCIALE COMPLÉMENTAIRE</a:t>
            </a:r>
            <a:endParaRPr lang="fr-FR" dirty="0"/>
          </a:p>
        </p:txBody>
      </p:sp>
      <p:sp>
        <p:nvSpPr>
          <p:cNvPr id="3" name="Espace réservé du texte 2">
            <a:extLst>
              <a:ext uri="{FF2B5EF4-FFF2-40B4-BE49-F238E27FC236}">
                <a16:creationId xmlns:a16="http://schemas.microsoft.com/office/drawing/2014/main" id="{259BEEEB-C804-144B-B7BA-0426602DCB6C}"/>
              </a:ext>
            </a:extLst>
          </p:cNvPr>
          <p:cNvSpPr>
            <a:spLocks noGrp="1"/>
          </p:cNvSpPr>
          <p:nvPr>
            <p:ph type="body" sz="quarter" idx="11"/>
          </p:nvPr>
        </p:nvSpPr>
        <p:spPr>
          <a:xfrm>
            <a:off x="2774950" y="3366135"/>
            <a:ext cx="6443663" cy="1012057"/>
          </a:xfrm>
        </p:spPr>
        <p:txBody>
          <a:bodyPr anchor="ctr">
            <a:normAutofit fontScale="92500" lnSpcReduction="20000"/>
          </a:bodyPr>
          <a:lstStyle/>
          <a:p>
            <a:endParaRPr lang="fr-FR" dirty="0" smtClean="0"/>
          </a:p>
          <a:p>
            <a:r>
              <a:rPr lang="fr-FR" dirty="0" smtClean="0"/>
              <a:t>Actualités</a:t>
            </a:r>
          </a:p>
          <a:p>
            <a:endParaRPr lang="fr-FR" dirty="0"/>
          </a:p>
        </p:txBody>
      </p:sp>
      <p:cxnSp>
        <p:nvCxnSpPr>
          <p:cNvPr id="4" name="Connecteur droit 3">
            <a:extLst>
              <a:ext uri="{FF2B5EF4-FFF2-40B4-BE49-F238E27FC236}">
                <a16:creationId xmlns:a16="http://schemas.microsoft.com/office/drawing/2014/main" id="{27648B1D-6920-E344-B792-0DB803A37D6D}"/>
              </a:ext>
            </a:extLst>
          </p:cNvPr>
          <p:cNvCxnSpPr>
            <a:cxnSpLocks/>
          </p:cNvCxnSpPr>
          <p:nvPr/>
        </p:nvCxnSpPr>
        <p:spPr>
          <a:xfrm>
            <a:off x="1354667" y="4731372"/>
            <a:ext cx="9601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27648B1D-6920-E344-B792-0DB803A37D6D}"/>
              </a:ext>
            </a:extLst>
          </p:cNvPr>
          <p:cNvCxnSpPr>
            <a:cxnSpLocks/>
          </p:cNvCxnSpPr>
          <p:nvPr/>
        </p:nvCxnSpPr>
        <p:spPr>
          <a:xfrm>
            <a:off x="1354667" y="2173229"/>
            <a:ext cx="9601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899" y="276719"/>
            <a:ext cx="1498977" cy="499659"/>
          </a:xfrm>
          <a:prstGeom prst="rect">
            <a:avLst/>
          </a:prstGeom>
        </p:spPr>
      </p:pic>
    </p:spTree>
    <p:extLst>
      <p:ext uri="{BB962C8B-B14F-4D97-AF65-F5344CB8AC3E}">
        <p14:creationId xmlns:p14="http://schemas.microsoft.com/office/powerpoint/2010/main" val="977433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CB428DA-BA15-3D44-8517-95C61FA459CF}"/>
              </a:ext>
            </a:extLst>
          </p:cNvPr>
          <p:cNvSpPr>
            <a:spLocks noGrp="1"/>
          </p:cNvSpPr>
          <p:nvPr>
            <p:ph type="body" sz="quarter" idx="11"/>
          </p:nvPr>
        </p:nvSpPr>
        <p:spPr>
          <a:xfrm>
            <a:off x="580980" y="488386"/>
            <a:ext cx="5426075" cy="477371"/>
          </a:xfrm>
        </p:spPr>
        <p:txBody>
          <a:bodyPr>
            <a:normAutofit/>
          </a:bodyPr>
          <a:lstStyle/>
          <a:p>
            <a:r>
              <a:rPr lang="fr-FR" sz="2400" dirty="0" smtClean="0"/>
              <a:t>A venir</a:t>
            </a:r>
            <a:endParaRPr lang="fr-FR" sz="2400" dirty="0"/>
          </a:p>
        </p:txBody>
      </p:sp>
      <p:sp>
        <p:nvSpPr>
          <p:cNvPr id="4" name="Espace réservé du texte 3">
            <a:extLst>
              <a:ext uri="{FF2B5EF4-FFF2-40B4-BE49-F238E27FC236}">
                <a16:creationId xmlns:a16="http://schemas.microsoft.com/office/drawing/2014/main" id="{834DFD16-8CB8-714A-8851-3BAFEC0A4C94}"/>
              </a:ext>
            </a:extLst>
          </p:cNvPr>
          <p:cNvSpPr>
            <a:spLocks noGrp="1"/>
          </p:cNvSpPr>
          <p:nvPr>
            <p:ph type="body" sz="quarter" idx="12"/>
          </p:nvPr>
        </p:nvSpPr>
        <p:spPr>
          <a:xfrm>
            <a:off x="1065306" y="1234286"/>
            <a:ext cx="10293337" cy="346018"/>
          </a:xfrm>
        </p:spPr>
        <p:txBody>
          <a:bodyPr>
            <a:normAutofit fontScale="77500" lnSpcReduction="20000"/>
          </a:bodyPr>
          <a:lstStyle/>
          <a:p>
            <a:r>
              <a:rPr lang="fr-FR" dirty="0" smtClean="0"/>
              <a:t>Délibérations à produire à l’automne 2023</a:t>
            </a:r>
            <a:endParaRPr lang="fr-FR" dirty="0"/>
          </a:p>
        </p:txBody>
      </p:sp>
      <p:cxnSp>
        <p:nvCxnSpPr>
          <p:cNvPr id="10" name="Connecteur droit 9">
            <a:extLst>
              <a:ext uri="{FF2B5EF4-FFF2-40B4-BE49-F238E27FC236}">
                <a16:creationId xmlns:a16="http://schemas.microsoft.com/office/drawing/2014/main" id="{E26515BD-4EF6-5243-8E3E-8E186C145951}"/>
              </a:ext>
            </a:extLst>
          </p:cNvPr>
          <p:cNvCxnSpPr>
            <a:cxnSpLocks/>
          </p:cNvCxnSpPr>
          <p:nvPr/>
        </p:nvCxnSpPr>
        <p:spPr>
          <a:xfrm>
            <a:off x="677878" y="1023502"/>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40848969-C5B4-8840-B9F6-42B20468B1FD}"/>
              </a:ext>
            </a:extLst>
          </p:cNvPr>
          <p:cNvPicPr>
            <a:picLocks noChangeAspect="1"/>
          </p:cNvPicPr>
          <p:nvPr/>
        </p:nvPicPr>
        <p:blipFill>
          <a:blip r:embed="rId3"/>
          <a:stretch>
            <a:fillRect/>
          </a:stretch>
        </p:blipFill>
        <p:spPr>
          <a:xfrm>
            <a:off x="677877" y="1226504"/>
            <a:ext cx="296053" cy="296053"/>
          </a:xfrm>
          <a:prstGeom prst="rect">
            <a:avLst/>
          </a:prstGeom>
        </p:spPr>
      </p:pic>
      <p:graphicFrame>
        <p:nvGraphicFramePr>
          <p:cNvPr id="6" name="Tableau 5"/>
          <p:cNvGraphicFramePr>
            <a:graphicFrameLocks noGrp="1"/>
          </p:cNvGraphicFramePr>
          <p:nvPr>
            <p:extLst>
              <p:ext uri="{D42A27DB-BD31-4B8C-83A1-F6EECF244321}">
                <p14:modId xmlns:p14="http://schemas.microsoft.com/office/powerpoint/2010/main" val="1107649727"/>
              </p:ext>
            </p:extLst>
          </p:nvPr>
        </p:nvGraphicFramePr>
        <p:xfrm>
          <a:off x="773579" y="1725558"/>
          <a:ext cx="3854177" cy="587058"/>
        </p:xfrm>
        <a:graphic>
          <a:graphicData uri="http://schemas.openxmlformats.org/drawingml/2006/table">
            <a:tbl>
              <a:tblPr firstRow="1" firstCol="1" bandRow="1">
                <a:tableStyleId>{5C22544A-7EE6-4342-B048-85BDC9FD1C3A}</a:tableStyleId>
              </a:tblPr>
              <a:tblGrid>
                <a:gridCol w="3854177">
                  <a:extLst>
                    <a:ext uri="{9D8B030D-6E8A-4147-A177-3AD203B41FA5}">
                      <a16:colId xmlns:a16="http://schemas.microsoft.com/office/drawing/2014/main" val="2137612703"/>
                    </a:ext>
                  </a:extLst>
                </a:gridCol>
              </a:tblGrid>
              <a:tr h="0">
                <a:tc>
                  <a:txBody>
                    <a:bodyPr/>
                    <a:lstStyle/>
                    <a:p>
                      <a:pPr algn="ctr">
                        <a:lnSpc>
                          <a:spcPct val="107000"/>
                        </a:lnSpc>
                        <a:spcAft>
                          <a:spcPts val="0"/>
                        </a:spcAft>
                      </a:pPr>
                      <a:r>
                        <a:rPr lang="fr-FR" sz="1100" dirty="0">
                          <a:effectLst/>
                        </a:rPr>
                        <a:t> </a:t>
                      </a:r>
                    </a:p>
                    <a:p>
                      <a:pPr algn="ctr">
                        <a:lnSpc>
                          <a:spcPct val="107000"/>
                        </a:lnSpc>
                        <a:spcAft>
                          <a:spcPts val="0"/>
                        </a:spcAft>
                      </a:pPr>
                      <a:r>
                        <a:rPr lang="fr-FR" sz="1400" dirty="0">
                          <a:effectLst/>
                          <a:latin typeface="Barlow Condensed" panose="00000506000000000000" pitchFamily="2" charset="0"/>
                        </a:rPr>
                        <a:t>Collectivités/Etablissements de moins de 50 agents</a:t>
                      </a:r>
                    </a:p>
                    <a:p>
                      <a:pPr algn="ctr">
                        <a:lnSpc>
                          <a:spcPct val="107000"/>
                        </a:lnSpc>
                        <a:spcAft>
                          <a:spcPts val="0"/>
                        </a:spcAft>
                      </a:pPr>
                      <a:r>
                        <a:rPr lang="fr-FR" sz="11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BE2352"/>
                    </a:solidFill>
                  </a:tcPr>
                </a:tc>
                <a:extLst>
                  <a:ext uri="{0D108BD9-81ED-4DB2-BD59-A6C34878D82A}">
                    <a16:rowId xmlns:a16="http://schemas.microsoft.com/office/drawing/2014/main" val="2727090056"/>
                  </a:ext>
                </a:extLst>
              </a:tr>
            </a:tbl>
          </a:graphicData>
        </a:graphic>
      </p:graphicFrame>
      <p:sp>
        <p:nvSpPr>
          <p:cNvPr id="9" name="Flèche vers le bas 8"/>
          <p:cNvSpPr/>
          <p:nvPr/>
        </p:nvSpPr>
        <p:spPr>
          <a:xfrm>
            <a:off x="1309503" y="2381487"/>
            <a:ext cx="72000" cy="468000"/>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2" name="Flèche vers le bas 11"/>
          <p:cNvSpPr/>
          <p:nvPr/>
        </p:nvSpPr>
        <p:spPr>
          <a:xfrm>
            <a:off x="3832497" y="2408975"/>
            <a:ext cx="72000" cy="609600"/>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1137677551"/>
              </p:ext>
            </p:extLst>
          </p:nvPr>
        </p:nvGraphicFramePr>
        <p:xfrm>
          <a:off x="773578" y="3419204"/>
          <a:ext cx="1545876" cy="546606"/>
        </p:xfrm>
        <a:graphic>
          <a:graphicData uri="http://schemas.openxmlformats.org/drawingml/2006/table">
            <a:tbl>
              <a:tblPr firstRow="1" firstCol="1" bandRow="1">
                <a:tableStyleId>{5C22544A-7EE6-4342-B048-85BDC9FD1C3A}</a:tableStyleId>
              </a:tblPr>
              <a:tblGrid>
                <a:gridCol w="1545876">
                  <a:extLst>
                    <a:ext uri="{9D8B030D-6E8A-4147-A177-3AD203B41FA5}">
                      <a16:colId xmlns:a16="http://schemas.microsoft.com/office/drawing/2014/main" val="1611919195"/>
                    </a:ext>
                  </a:extLst>
                </a:gridCol>
              </a:tblGrid>
              <a:tr h="546606">
                <a:tc>
                  <a:txBody>
                    <a:bodyPr/>
                    <a:lstStyle/>
                    <a:p>
                      <a:pPr algn="ctr">
                        <a:lnSpc>
                          <a:spcPct val="107000"/>
                        </a:lnSpc>
                        <a:spcAft>
                          <a:spcPts val="0"/>
                        </a:spcAft>
                      </a:pPr>
                      <a:r>
                        <a:rPr lang="fr-FR" sz="1100" dirty="0" smtClean="0">
                          <a:effectLst/>
                          <a:latin typeface="Barlow Condensed" panose="00000506000000000000" pitchFamily="2" charset="0"/>
                        </a:rPr>
                        <a:t>Délibération 1 </a:t>
                      </a:r>
                      <a:r>
                        <a:rPr lang="fr-FR" sz="1100" dirty="0">
                          <a:effectLst/>
                          <a:latin typeface="Barlow Condensed" panose="00000506000000000000" pitchFamily="2" charset="0"/>
                        </a:rPr>
                        <a:t>: </a:t>
                      </a:r>
                      <a:r>
                        <a:rPr lang="fr-FR" sz="1100" b="0" dirty="0">
                          <a:effectLst/>
                          <a:latin typeface="Barlow Condensed" panose="00000506000000000000" pitchFamily="2" charset="0"/>
                        </a:rPr>
                        <a:t>Mandat </a:t>
                      </a:r>
                      <a:r>
                        <a:rPr lang="fr-FR" sz="1100" b="0" dirty="0" smtClean="0">
                          <a:effectLst/>
                          <a:latin typeface="Barlow Condensed" panose="00000506000000000000" pitchFamily="2" charset="0"/>
                        </a:rPr>
                        <a:t>Négociations </a:t>
                      </a:r>
                      <a:r>
                        <a:rPr lang="fr-FR" sz="1100" b="0" dirty="0">
                          <a:effectLst/>
                          <a:latin typeface="Barlow Condensed" panose="00000506000000000000" pitchFamily="2" charset="0"/>
                        </a:rPr>
                        <a:t>collectives</a:t>
                      </a:r>
                      <a:endParaRPr lang="fr-FR" sz="1100" b="0" dirty="0">
                        <a:effectLst/>
                        <a:latin typeface="Barlow Condensed" panose="00000506000000000000" pitchFamily="2" charset="0"/>
                        <a:ea typeface="Calibri" panose="020F0502020204030204" pitchFamily="34" charset="0"/>
                        <a:cs typeface="Times New Roman" panose="02020603050405020304" pitchFamily="18" charset="0"/>
                      </a:endParaRPr>
                    </a:p>
                  </a:txBody>
                  <a:tcPr marL="68580" marR="68580" marT="0" marB="0" anchor="ctr">
                    <a:solidFill>
                      <a:srgbClr val="BD2C54"/>
                    </a:solidFill>
                  </a:tcPr>
                </a:tc>
                <a:extLst>
                  <a:ext uri="{0D108BD9-81ED-4DB2-BD59-A6C34878D82A}">
                    <a16:rowId xmlns:a16="http://schemas.microsoft.com/office/drawing/2014/main" val="429715526"/>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495491054"/>
              </p:ext>
            </p:extLst>
          </p:nvPr>
        </p:nvGraphicFramePr>
        <p:xfrm>
          <a:off x="3460626" y="3137226"/>
          <a:ext cx="1167130" cy="943284"/>
        </p:xfrm>
        <a:graphic>
          <a:graphicData uri="http://schemas.openxmlformats.org/drawingml/2006/table">
            <a:tbl>
              <a:tblPr firstRow="1" firstCol="1" bandRow="1">
                <a:tableStyleId>{5C22544A-7EE6-4342-B048-85BDC9FD1C3A}</a:tableStyleId>
              </a:tblPr>
              <a:tblGrid>
                <a:gridCol w="1167130">
                  <a:extLst>
                    <a:ext uri="{9D8B030D-6E8A-4147-A177-3AD203B41FA5}">
                      <a16:colId xmlns:a16="http://schemas.microsoft.com/office/drawing/2014/main" val="1682417661"/>
                    </a:ext>
                  </a:extLst>
                </a:gridCol>
              </a:tblGrid>
              <a:tr h="943284">
                <a:tc>
                  <a:txBody>
                    <a:bodyPr/>
                    <a:lstStyle/>
                    <a:p>
                      <a:pPr algn="ctr">
                        <a:lnSpc>
                          <a:spcPct val="107000"/>
                        </a:lnSpc>
                        <a:spcAft>
                          <a:spcPts val="0"/>
                        </a:spcAft>
                      </a:pPr>
                      <a:r>
                        <a:rPr lang="fr-FR" sz="1200" dirty="0">
                          <a:effectLst/>
                          <a:latin typeface="Barlow Condensed" panose="00000506000000000000" pitchFamily="2" charset="0"/>
                        </a:rPr>
                        <a:t>Avis consultatif du CST </a:t>
                      </a:r>
                      <a:r>
                        <a:rPr lang="fr-FR" sz="1200" dirty="0" smtClean="0">
                          <a:effectLst/>
                          <a:latin typeface="Barlow Condensed" panose="00000506000000000000" pitchFamily="2" charset="0"/>
                        </a:rPr>
                        <a:t>du CDG </a:t>
                      </a:r>
                      <a:r>
                        <a:rPr lang="fr-FR" sz="1200" b="0" dirty="0">
                          <a:effectLst/>
                          <a:latin typeface="Barlow Condensed" panose="00000506000000000000" pitchFamily="2" charset="0"/>
                        </a:rPr>
                        <a:t>effectué le 23 mai 2023</a:t>
                      </a:r>
                      <a:endParaRPr lang="fr-FR" sz="1200" b="0" dirty="0">
                        <a:effectLst/>
                        <a:latin typeface="Barlow Condensed" panose="00000506000000000000" pitchFamily="2" charset="0"/>
                        <a:ea typeface="Calibri" panose="020F0502020204030204" pitchFamily="34" charset="0"/>
                        <a:cs typeface="Times New Roman" panose="02020603050405020304" pitchFamily="18" charset="0"/>
                      </a:endParaRPr>
                    </a:p>
                  </a:txBody>
                  <a:tcPr marL="68580" marR="68580" marT="0" marB="0" anchor="ctr">
                    <a:solidFill>
                      <a:srgbClr val="BE2352"/>
                    </a:solidFill>
                  </a:tcPr>
                </a:tc>
                <a:extLst>
                  <a:ext uri="{0D108BD9-81ED-4DB2-BD59-A6C34878D82A}">
                    <a16:rowId xmlns:a16="http://schemas.microsoft.com/office/drawing/2014/main" val="1998937685"/>
                  </a:ext>
                </a:extLst>
              </a:tr>
            </a:tbl>
          </a:graphicData>
        </a:graphic>
      </p:graphicFrame>
      <p:sp>
        <p:nvSpPr>
          <p:cNvPr id="13" name="Flèche vers le bas 12"/>
          <p:cNvSpPr/>
          <p:nvPr/>
        </p:nvSpPr>
        <p:spPr>
          <a:xfrm>
            <a:off x="1311504" y="3978177"/>
            <a:ext cx="72000" cy="286361"/>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aphicFrame>
        <p:nvGraphicFramePr>
          <p:cNvPr id="14" name="Tableau 13"/>
          <p:cNvGraphicFramePr>
            <a:graphicFrameLocks noGrp="1"/>
          </p:cNvGraphicFramePr>
          <p:nvPr>
            <p:extLst>
              <p:ext uri="{D42A27DB-BD31-4B8C-83A1-F6EECF244321}">
                <p14:modId xmlns:p14="http://schemas.microsoft.com/office/powerpoint/2010/main" val="3822752191"/>
              </p:ext>
            </p:extLst>
          </p:nvPr>
        </p:nvGraphicFramePr>
        <p:xfrm>
          <a:off x="773578" y="4297487"/>
          <a:ext cx="1526710" cy="554482"/>
        </p:xfrm>
        <a:graphic>
          <a:graphicData uri="http://schemas.openxmlformats.org/drawingml/2006/table">
            <a:tbl>
              <a:tblPr firstRow="1" firstCol="1" bandRow="1">
                <a:tableStyleId>{5C22544A-7EE6-4342-B048-85BDC9FD1C3A}</a:tableStyleId>
              </a:tblPr>
              <a:tblGrid>
                <a:gridCol w="1526710">
                  <a:extLst>
                    <a:ext uri="{9D8B030D-6E8A-4147-A177-3AD203B41FA5}">
                      <a16:colId xmlns:a16="http://schemas.microsoft.com/office/drawing/2014/main" val="3068680236"/>
                    </a:ext>
                  </a:extLst>
                </a:gridCol>
              </a:tblGrid>
              <a:tr h="422065">
                <a:tc>
                  <a:txBody>
                    <a:bodyPr/>
                    <a:lstStyle/>
                    <a:p>
                      <a:pPr algn="ctr">
                        <a:lnSpc>
                          <a:spcPct val="107000"/>
                        </a:lnSpc>
                        <a:spcAft>
                          <a:spcPts val="0"/>
                        </a:spcAft>
                      </a:pPr>
                      <a:r>
                        <a:rPr lang="fr-FR" sz="1100" dirty="0">
                          <a:effectLst/>
                        </a:rPr>
                        <a:t> </a:t>
                      </a:r>
                    </a:p>
                    <a:p>
                      <a:pPr algn="ctr">
                        <a:lnSpc>
                          <a:spcPct val="107000"/>
                        </a:lnSpc>
                        <a:spcAft>
                          <a:spcPts val="0"/>
                        </a:spcAft>
                      </a:pPr>
                      <a:r>
                        <a:rPr lang="fr-FR" sz="1200" dirty="0">
                          <a:effectLst/>
                          <a:latin typeface="Barlow Condensed" panose="00000506000000000000" pitchFamily="2" charset="0"/>
                        </a:rPr>
                        <a:t>Accord collectif local</a:t>
                      </a:r>
                    </a:p>
                    <a:p>
                      <a:pPr algn="just">
                        <a:lnSpc>
                          <a:spcPct val="107000"/>
                        </a:lnSpc>
                        <a:spcAft>
                          <a:spcPts val="0"/>
                        </a:spcAft>
                      </a:pPr>
                      <a:r>
                        <a:rPr lang="fr-FR" sz="11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BD2C54"/>
                    </a:solidFill>
                  </a:tcPr>
                </a:tc>
                <a:extLst>
                  <a:ext uri="{0D108BD9-81ED-4DB2-BD59-A6C34878D82A}">
                    <a16:rowId xmlns:a16="http://schemas.microsoft.com/office/drawing/2014/main" val="354112240"/>
                  </a:ext>
                </a:extLst>
              </a:tr>
            </a:tbl>
          </a:graphicData>
        </a:graphic>
      </p:graphicFrame>
      <p:graphicFrame>
        <p:nvGraphicFramePr>
          <p:cNvPr id="15" name="Tableau 14"/>
          <p:cNvGraphicFramePr>
            <a:graphicFrameLocks noGrp="1"/>
          </p:cNvGraphicFramePr>
          <p:nvPr>
            <p:extLst>
              <p:ext uri="{D42A27DB-BD31-4B8C-83A1-F6EECF244321}">
                <p14:modId xmlns:p14="http://schemas.microsoft.com/office/powerpoint/2010/main" val="2047372799"/>
              </p:ext>
            </p:extLst>
          </p:nvPr>
        </p:nvGraphicFramePr>
        <p:xfrm>
          <a:off x="773579" y="2946842"/>
          <a:ext cx="1550522" cy="278964"/>
        </p:xfrm>
        <a:graphic>
          <a:graphicData uri="http://schemas.openxmlformats.org/drawingml/2006/table">
            <a:tbl>
              <a:tblPr firstRow="1" firstCol="1" bandRow="1">
                <a:tableStyleId>{5C22544A-7EE6-4342-B048-85BDC9FD1C3A}</a:tableStyleId>
              </a:tblPr>
              <a:tblGrid>
                <a:gridCol w="1550522">
                  <a:extLst>
                    <a:ext uri="{9D8B030D-6E8A-4147-A177-3AD203B41FA5}">
                      <a16:colId xmlns:a16="http://schemas.microsoft.com/office/drawing/2014/main" val="1611919195"/>
                    </a:ext>
                  </a:extLst>
                </a:gridCol>
              </a:tblGrid>
              <a:tr h="278964">
                <a:tc>
                  <a:txBody>
                    <a:bodyPr/>
                    <a:lstStyle/>
                    <a:p>
                      <a:pPr algn="ctr">
                        <a:lnSpc>
                          <a:spcPct val="107000"/>
                        </a:lnSpc>
                        <a:spcAft>
                          <a:spcPts val="0"/>
                        </a:spcAft>
                      </a:pPr>
                      <a:r>
                        <a:rPr lang="fr-FR" sz="1100" dirty="0" smtClean="0">
                          <a:effectLst/>
                          <a:latin typeface="Barlow Condensed" panose="00000506000000000000" pitchFamily="2" charset="0"/>
                        </a:rPr>
                        <a:t>Lettre d’intention</a:t>
                      </a:r>
                      <a:endParaRPr lang="fr-FR" sz="1100" b="0" dirty="0">
                        <a:effectLst/>
                        <a:latin typeface="Barlow Condensed" panose="00000506000000000000" pitchFamily="2" charset="0"/>
                        <a:ea typeface="Calibri" panose="020F0502020204030204" pitchFamily="34" charset="0"/>
                        <a:cs typeface="Times New Roman" panose="02020603050405020304" pitchFamily="18" charset="0"/>
                      </a:endParaRPr>
                    </a:p>
                  </a:txBody>
                  <a:tcPr marL="68580" marR="68580" marT="0" marB="0" anchor="ctr">
                    <a:solidFill>
                      <a:srgbClr val="BD2C54"/>
                    </a:solidFill>
                  </a:tcPr>
                </a:tc>
                <a:extLst>
                  <a:ext uri="{0D108BD9-81ED-4DB2-BD59-A6C34878D82A}">
                    <a16:rowId xmlns:a16="http://schemas.microsoft.com/office/drawing/2014/main" val="429715526"/>
                  </a:ext>
                </a:extLst>
              </a:tr>
            </a:tbl>
          </a:graphicData>
        </a:graphic>
      </p:graphicFrame>
      <p:sp>
        <p:nvSpPr>
          <p:cNvPr id="16" name="Flèche vers le bas 15"/>
          <p:cNvSpPr/>
          <p:nvPr/>
        </p:nvSpPr>
        <p:spPr>
          <a:xfrm>
            <a:off x="1311504" y="3225806"/>
            <a:ext cx="58848" cy="172122"/>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7" name="Flèche vers le bas 16"/>
          <p:cNvSpPr/>
          <p:nvPr/>
        </p:nvSpPr>
        <p:spPr>
          <a:xfrm>
            <a:off x="1311504" y="4876692"/>
            <a:ext cx="72000" cy="465284"/>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aphicFrame>
        <p:nvGraphicFramePr>
          <p:cNvPr id="18" name="Tableau 17"/>
          <p:cNvGraphicFramePr>
            <a:graphicFrameLocks noGrp="1"/>
          </p:cNvGraphicFramePr>
          <p:nvPr>
            <p:extLst>
              <p:ext uri="{D42A27DB-BD31-4B8C-83A1-F6EECF244321}">
                <p14:modId xmlns:p14="http://schemas.microsoft.com/office/powerpoint/2010/main" val="2615209370"/>
              </p:ext>
            </p:extLst>
          </p:nvPr>
        </p:nvGraphicFramePr>
        <p:xfrm>
          <a:off x="773578" y="5411914"/>
          <a:ext cx="1530071" cy="625792"/>
        </p:xfrm>
        <a:graphic>
          <a:graphicData uri="http://schemas.openxmlformats.org/drawingml/2006/table">
            <a:tbl>
              <a:tblPr firstRow="1" firstCol="1" bandRow="1">
                <a:tableStyleId>{5C22544A-7EE6-4342-B048-85BDC9FD1C3A}</a:tableStyleId>
              </a:tblPr>
              <a:tblGrid>
                <a:gridCol w="1530071">
                  <a:extLst>
                    <a:ext uri="{9D8B030D-6E8A-4147-A177-3AD203B41FA5}">
                      <a16:colId xmlns:a16="http://schemas.microsoft.com/office/drawing/2014/main" val="1925213571"/>
                    </a:ext>
                  </a:extLst>
                </a:gridCol>
              </a:tblGrid>
              <a:tr h="625792">
                <a:tc>
                  <a:txBody>
                    <a:bodyPr/>
                    <a:lstStyle/>
                    <a:p>
                      <a:pPr algn="ctr">
                        <a:lnSpc>
                          <a:spcPct val="107000"/>
                        </a:lnSpc>
                        <a:spcAft>
                          <a:spcPts val="0"/>
                        </a:spcAft>
                      </a:pPr>
                      <a:r>
                        <a:rPr lang="fr-FR" sz="1200" dirty="0">
                          <a:effectLst/>
                          <a:latin typeface="Barlow Condensed" panose="00000506000000000000" pitchFamily="2" charset="0"/>
                        </a:rPr>
                        <a:t>Avis consultatif </a:t>
                      </a:r>
                      <a:endParaRPr lang="fr-FR" sz="1200" dirty="0" smtClean="0">
                        <a:effectLst/>
                        <a:latin typeface="Barlow Condensed" panose="00000506000000000000" pitchFamily="2" charset="0"/>
                      </a:endParaRPr>
                    </a:p>
                    <a:p>
                      <a:pPr algn="ctr">
                        <a:lnSpc>
                          <a:spcPct val="107000"/>
                        </a:lnSpc>
                        <a:spcAft>
                          <a:spcPts val="0"/>
                        </a:spcAft>
                      </a:pPr>
                      <a:r>
                        <a:rPr lang="fr-FR" sz="1200" dirty="0" smtClean="0">
                          <a:effectLst/>
                          <a:latin typeface="Barlow Condensed" panose="00000506000000000000" pitchFamily="2" charset="0"/>
                        </a:rPr>
                        <a:t>du </a:t>
                      </a:r>
                      <a:r>
                        <a:rPr lang="fr-FR" sz="1200" dirty="0">
                          <a:effectLst/>
                          <a:latin typeface="Barlow Condensed" panose="00000506000000000000" pitchFamily="2" charset="0"/>
                        </a:rPr>
                        <a:t>CST </a:t>
                      </a:r>
                      <a:r>
                        <a:rPr lang="fr-FR" sz="1200" dirty="0" smtClean="0">
                          <a:effectLst/>
                          <a:latin typeface="Barlow Condensed" panose="00000506000000000000" pitchFamily="2" charset="0"/>
                        </a:rPr>
                        <a:t>du CDG</a:t>
                      </a:r>
                      <a:endParaRPr lang="fr-FR" sz="1200" dirty="0">
                        <a:effectLst/>
                        <a:latin typeface="Barlow Condensed" panose="00000506000000000000" pitchFamily="2" charset="0"/>
                        <a:ea typeface="Calibri" panose="020F0502020204030204" pitchFamily="34" charset="0"/>
                        <a:cs typeface="Times New Roman" panose="02020603050405020304" pitchFamily="18" charset="0"/>
                      </a:endParaRPr>
                    </a:p>
                  </a:txBody>
                  <a:tcPr marL="68580" marR="68580" marT="0" marB="0" anchor="ctr">
                    <a:solidFill>
                      <a:srgbClr val="BE2352"/>
                    </a:solidFill>
                  </a:tcPr>
                </a:tc>
                <a:extLst>
                  <a:ext uri="{0D108BD9-81ED-4DB2-BD59-A6C34878D82A}">
                    <a16:rowId xmlns:a16="http://schemas.microsoft.com/office/drawing/2014/main" val="125560171"/>
                  </a:ext>
                </a:extLst>
              </a:tr>
            </a:tbl>
          </a:graphicData>
        </a:graphic>
      </p:graphicFrame>
      <p:graphicFrame>
        <p:nvGraphicFramePr>
          <p:cNvPr id="19" name="Tableau 18"/>
          <p:cNvGraphicFramePr>
            <a:graphicFrameLocks noGrp="1"/>
          </p:cNvGraphicFramePr>
          <p:nvPr>
            <p:extLst>
              <p:ext uri="{D42A27DB-BD31-4B8C-83A1-F6EECF244321}">
                <p14:modId xmlns:p14="http://schemas.microsoft.com/office/powerpoint/2010/main" val="2157686424"/>
              </p:ext>
            </p:extLst>
          </p:nvPr>
        </p:nvGraphicFramePr>
        <p:xfrm>
          <a:off x="3460626" y="4521885"/>
          <a:ext cx="1167130" cy="981786"/>
        </p:xfrm>
        <a:graphic>
          <a:graphicData uri="http://schemas.openxmlformats.org/drawingml/2006/table">
            <a:tbl>
              <a:tblPr firstRow="1" firstCol="1" bandRow="1">
                <a:tableStyleId>{5C22544A-7EE6-4342-B048-85BDC9FD1C3A}</a:tableStyleId>
              </a:tblPr>
              <a:tblGrid>
                <a:gridCol w="1167130">
                  <a:extLst>
                    <a:ext uri="{9D8B030D-6E8A-4147-A177-3AD203B41FA5}">
                      <a16:colId xmlns:a16="http://schemas.microsoft.com/office/drawing/2014/main" val="2943995855"/>
                    </a:ext>
                  </a:extLst>
                </a:gridCol>
              </a:tblGrid>
              <a:tr h="981786">
                <a:tc>
                  <a:txBody>
                    <a:bodyPr/>
                    <a:lstStyle/>
                    <a:p>
                      <a:pPr algn="ctr">
                        <a:lnSpc>
                          <a:spcPct val="107000"/>
                        </a:lnSpc>
                        <a:spcAft>
                          <a:spcPts val="0"/>
                        </a:spcAft>
                      </a:pPr>
                      <a:r>
                        <a:rPr lang="fr-FR" sz="1200" dirty="0">
                          <a:effectLst/>
                          <a:latin typeface="Barlow Condensed" panose="00000506000000000000" pitchFamily="2" charset="0"/>
                        </a:rPr>
                        <a:t>Délibération 2 : </a:t>
                      </a:r>
                      <a:r>
                        <a:rPr lang="fr-FR" sz="1200" b="0" dirty="0">
                          <a:effectLst/>
                          <a:latin typeface="Barlow Condensed" panose="00000506000000000000" pitchFamily="2" charset="0"/>
                        </a:rPr>
                        <a:t>Mandat lancement mise en concurrence </a:t>
                      </a:r>
                      <a:endParaRPr lang="fr-FR" sz="1200" b="0" dirty="0">
                        <a:effectLst/>
                        <a:latin typeface="Barlow Condensed" panose="00000506000000000000" pitchFamily="2" charset="0"/>
                        <a:ea typeface="Calibri" panose="020F0502020204030204" pitchFamily="34" charset="0"/>
                        <a:cs typeface="Times New Roman" panose="02020603050405020304" pitchFamily="18" charset="0"/>
                      </a:endParaRPr>
                    </a:p>
                  </a:txBody>
                  <a:tcPr marL="68580" marR="68580" marT="0" marB="0" anchor="ctr">
                    <a:solidFill>
                      <a:srgbClr val="BD2C54"/>
                    </a:solidFill>
                  </a:tcPr>
                </a:tc>
                <a:extLst>
                  <a:ext uri="{0D108BD9-81ED-4DB2-BD59-A6C34878D82A}">
                    <a16:rowId xmlns:a16="http://schemas.microsoft.com/office/drawing/2014/main" val="2154109153"/>
                  </a:ext>
                </a:extLst>
              </a:tr>
            </a:tbl>
          </a:graphicData>
        </a:graphic>
      </p:graphicFrame>
      <p:sp>
        <p:nvSpPr>
          <p:cNvPr id="20" name="Flèche vers le bas 19"/>
          <p:cNvSpPr/>
          <p:nvPr/>
        </p:nvSpPr>
        <p:spPr>
          <a:xfrm>
            <a:off x="3832497" y="4115991"/>
            <a:ext cx="72000" cy="360000"/>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aphicFrame>
        <p:nvGraphicFramePr>
          <p:cNvPr id="21" name="Tableau 20"/>
          <p:cNvGraphicFramePr>
            <a:graphicFrameLocks noGrp="1"/>
          </p:cNvGraphicFramePr>
          <p:nvPr>
            <p:extLst>
              <p:ext uri="{D42A27DB-BD31-4B8C-83A1-F6EECF244321}">
                <p14:modId xmlns:p14="http://schemas.microsoft.com/office/powerpoint/2010/main" val="694079652"/>
              </p:ext>
            </p:extLst>
          </p:nvPr>
        </p:nvGraphicFramePr>
        <p:xfrm>
          <a:off x="7290659" y="1733473"/>
          <a:ext cx="3669606" cy="587058"/>
        </p:xfrm>
        <a:graphic>
          <a:graphicData uri="http://schemas.openxmlformats.org/drawingml/2006/table">
            <a:tbl>
              <a:tblPr firstRow="1" firstCol="1" bandRow="1">
                <a:tableStyleId>{5C22544A-7EE6-4342-B048-85BDC9FD1C3A}</a:tableStyleId>
              </a:tblPr>
              <a:tblGrid>
                <a:gridCol w="3669606">
                  <a:extLst>
                    <a:ext uri="{9D8B030D-6E8A-4147-A177-3AD203B41FA5}">
                      <a16:colId xmlns:a16="http://schemas.microsoft.com/office/drawing/2014/main" val="458115151"/>
                    </a:ext>
                  </a:extLst>
                </a:gridCol>
              </a:tblGrid>
              <a:tr h="524200">
                <a:tc>
                  <a:txBody>
                    <a:bodyPr/>
                    <a:lstStyle/>
                    <a:p>
                      <a:pPr algn="ctr">
                        <a:lnSpc>
                          <a:spcPct val="107000"/>
                        </a:lnSpc>
                        <a:spcAft>
                          <a:spcPts val="0"/>
                        </a:spcAft>
                      </a:pPr>
                      <a:r>
                        <a:rPr lang="fr-FR" sz="1100" dirty="0">
                          <a:effectLst/>
                        </a:rPr>
                        <a:t> </a:t>
                      </a:r>
                    </a:p>
                    <a:p>
                      <a:pPr algn="ctr">
                        <a:lnSpc>
                          <a:spcPct val="107000"/>
                        </a:lnSpc>
                        <a:spcAft>
                          <a:spcPts val="0"/>
                        </a:spcAft>
                      </a:pPr>
                      <a:r>
                        <a:rPr lang="fr-FR" sz="1400" dirty="0">
                          <a:solidFill>
                            <a:schemeClr val="bg1"/>
                          </a:solidFill>
                          <a:effectLst/>
                          <a:latin typeface="Barlow Condensed" panose="00000506000000000000" pitchFamily="2" charset="0"/>
                        </a:rPr>
                        <a:t>Collectivités / Etablissements de plus de 50 agents</a:t>
                      </a:r>
                    </a:p>
                    <a:p>
                      <a:pPr algn="r">
                        <a:lnSpc>
                          <a:spcPct val="107000"/>
                        </a:lnSpc>
                        <a:spcAft>
                          <a:spcPts val="0"/>
                        </a:spcAft>
                      </a:pPr>
                      <a:r>
                        <a:rPr lang="fr-FR" sz="11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F9205"/>
                    </a:solidFill>
                  </a:tcPr>
                </a:tc>
                <a:extLst>
                  <a:ext uri="{0D108BD9-81ED-4DB2-BD59-A6C34878D82A}">
                    <a16:rowId xmlns:a16="http://schemas.microsoft.com/office/drawing/2014/main" val="616371317"/>
                  </a:ext>
                </a:extLst>
              </a:tr>
            </a:tbl>
          </a:graphicData>
        </a:graphic>
      </p:graphicFrame>
      <p:sp>
        <p:nvSpPr>
          <p:cNvPr id="22" name="Flèche vers le bas 21"/>
          <p:cNvSpPr/>
          <p:nvPr/>
        </p:nvSpPr>
        <p:spPr>
          <a:xfrm>
            <a:off x="7991596" y="2373486"/>
            <a:ext cx="72000" cy="568800"/>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aphicFrame>
        <p:nvGraphicFramePr>
          <p:cNvPr id="23" name="Tableau 22"/>
          <p:cNvGraphicFramePr>
            <a:graphicFrameLocks noGrp="1"/>
          </p:cNvGraphicFramePr>
          <p:nvPr>
            <p:extLst>
              <p:ext uri="{D42A27DB-BD31-4B8C-83A1-F6EECF244321}">
                <p14:modId xmlns:p14="http://schemas.microsoft.com/office/powerpoint/2010/main" val="3661757171"/>
              </p:ext>
            </p:extLst>
          </p:nvPr>
        </p:nvGraphicFramePr>
        <p:xfrm>
          <a:off x="7290659" y="3027123"/>
          <a:ext cx="1545876" cy="225525"/>
        </p:xfrm>
        <a:graphic>
          <a:graphicData uri="http://schemas.openxmlformats.org/drawingml/2006/table">
            <a:tbl>
              <a:tblPr firstRow="1" firstCol="1" bandRow="1">
                <a:tableStyleId>{5C22544A-7EE6-4342-B048-85BDC9FD1C3A}</a:tableStyleId>
              </a:tblPr>
              <a:tblGrid>
                <a:gridCol w="1545876">
                  <a:extLst>
                    <a:ext uri="{9D8B030D-6E8A-4147-A177-3AD203B41FA5}">
                      <a16:colId xmlns:a16="http://schemas.microsoft.com/office/drawing/2014/main" val="1611919195"/>
                    </a:ext>
                  </a:extLst>
                </a:gridCol>
              </a:tblGrid>
              <a:tr h="225525">
                <a:tc>
                  <a:txBody>
                    <a:bodyPr/>
                    <a:lstStyle/>
                    <a:p>
                      <a:pPr algn="ctr">
                        <a:lnSpc>
                          <a:spcPct val="107000"/>
                        </a:lnSpc>
                        <a:spcAft>
                          <a:spcPts val="0"/>
                        </a:spcAft>
                      </a:pPr>
                      <a:r>
                        <a:rPr lang="fr-FR" sz="1200" dirty="0" smtClean="0">
                          <a:solidFill>
                            <a:schemeClr val="bg1"/>
                          </a:solidFill>
                          <a:effectLst/>
                          <a:latin typeface="Barlow Condensed" panose="00000506000000000000" pitchFamily="2" charset="0"/>
                        </a:rPr>
                        <a:t>Lettre d’intention</a:t>
                      </a:r>
                      <a:endParaRPr lang="fr-FR" sz="1200" b="0" dirty="0">
                        <a:solidFill>
                          <a:schemeClr val="bg1"/>
                        </a:solidFill>
                        <a:effectLst/>
                        <a:latin typeface="Barlow Condensed" panose="00000506000000000000" pitchFamily="2" charset="0"/>
                        <a:ea typeface="Calibri" panose="020F0502020204030204" pitchFamily="34" charset="0"/>
                        <a:cs typeface="Times New Roman" panose="02020603050405020304" pitchFamily="18" charset="0"/>
                      </a:endParaRPr>
                    </a:p>
                  </a:txBody>
                  <a:tcPr marL="68580" marR="68580" marT="0" marB="0">
                    <a:solidFill>
                      <a:srgbClr val="EF9205"/>
                    </a:solidFill>
                  </a:tcPr>
                </a:tc>
                <a:extLst>
                  <a:ext uri="{0D108BD9-81ED-4DB2-BD59-A6C34878D82A}">
                    <a16:rowId xmlns:a16="http://schemas.microsoft.com/office/drawing/2014/main" val="429715526"/>
                  </a:ext>
                </a:extLst>
              </a:tr>
            </a:tbl>
          </a:graphicData>
        </a:graphic>
      </p:graphicFrame>
      <p:graphicFrame>
        <p:nvGraphicFramePr>
          <p:cNvPr id="24" name="Tableau 23"/>
          <p:cNvGraphicFramePr>
            <a:graphicFrameLocks noGrp="1"/>
          </p:cNvGraphicFramePr>
          <p:nvPr>
            <p:extLst>
              <p:ext uri="{D42A27DB-BD31-4B8C-83A1-F6EECF244321}">
                <p14:modId xmlns:p14="http://schemas.microsoft.com/office/powerpoint/2010/main" val="2253515608"/>
              </p:ext>
            </p:extLst>
          </p:nvPr>
        </p:nvGraphicFramePr>
        <p:xfrm>
          <a:off x="7290658" y="3487812"/>
          <a:ext cx="1545876" cy="477998"/>
        </p:xfrm>
        <a:graphic>
          <a:graphicData uri="http://schemas.openxmlformats.org/drawingml/2006/table">
            <a:tbl>
              <a:tblPr firstRow="1" firstCol="1" bandRow="1">
                <a:tableStyleId>{5C22544A-7EE6-4342-B048-85BDC9FD1C3A}</a:tableStyleId>
              </a:tblPr>
              <a:tblGrid>
                <a:gridCol w="1545876">
                  <a:extLst>
                    <a:ext uri="{9D8B030D-6E8A-4147-A177-3AD203B41FA5}">
                      <a16:colId xmlns:a16="http://schemas.microsoft.com/office/drawing/2014/main" val="1611919195"/>
                    </a:ext>
                  </a:extLst>
                </a:gridCol>
              </a:tblGrid>
              <a:tr h="477998">
                <a:tc>
                  <a:txBody>
                    <a:bodyPr/>
                    <a:lstStyle/>
                    <a:p>
                      <a:pPr algn="ctr">
                        <a:lnSpc>
                          <a:spcPct val="107000"/>
                        </a:lnSpc>
                        <a:spcAft>
                          <a:spcPts val="0"/>
                        </a:spcAft>
                      </a:pPr>
                      <a:r>
                        <a:rPr lang="fr-FR" sz="1200" dirty="0" smtClean="0">
                          <a:solidFill>
                            <a:schemeClr val="bg1"/>
                          </a:solidFill>
                          <a:effectLst/>
                          <a:latin typeface="Barlow Condensed" panose="00000506000000000000" pitchFamily="2" charset="0"/>
                        </a:rPr>
                        <a:t>Délibération 1 </a:t>
                      </a:r>
                      <a:r>
                        <a:rPr lang="fr-FR" sz="1200" dirty="0">
                          <a:solidFill>
                            <a:schemeClr val="bg1"/>
                          </a:solidFill>
                          <a:effectLst/>
                          <a:latin typeface="Barlow Condensed" panose="00000506000000000000" pitchFamily="2" charset="0"/>
                        </a:rPr>
                        <a:t>: </a:t>
                      </a:r>
                      <a:r>
                        <a:rPr lang="fr-FR" sz="1200" b="0" dirty="0">
                          <a:solidFill>
                            <a:schemeClr val="bg1"/>
                          </a:solidFill>
                          <a:effectLst/>
                          <a:latin typeface="Barlow Condensed" panose="00000506000000000000" pitchFamily="2" charset="0"/>
                        </a:rPr>
                        <a:t>Mandat </a:t>
                      </a:r>
                      <a:r>
                        <a:rPr lang="fr-FR" sz="1200" b="0" dirty="0" smtClean="0">
                          <a:solidFill>
                            <a:schemeClr val="bg1"/>
                          </a:solidFill>
                          <a:effectLst/>
                          <a:latin typeface="Barlow Condensed" panose="00000506000000000000" pitchFamily="2" charset="0"/>
                        </a:rPr>
                        <a:t>Négociations </a:t>
                      </a:r>
                      <a:r>
                        <a:rPr lang="fr-FR" sz="1200" b="0" dirty="0">
                          <a:solidFill>
                            <a:schemeClr val="bg1"/>
                          </a:solidFill>
                          <a:effectLst/>
                          <a:latin typeface="Barlow Condensed" panose="00000506000000000000" pitchFamily="2" charset="0"/>
                        </a:rPr>
                        <a:t>collectives</a:t>
                      </a:r>
                      <a:endParaRPr lang="fr-FR" sz="1200" b="0" dirty="0">
                        <a:solidFill>
                          <a:schemeClr val="bg1"/>
                        </a:solidFill>
                        <a:effectLst/>
                        <a:latin typeface="Barlow Condensed" panose="00000506000000000000" pitchFamily="2" charset="0"/>
                        <a:ea typeface="Calibri" panose="020F0502020204030204" pitchFamily="34" charset="0"/>
                        <a:cs typeface="Times New Roman" panose="02020603050405020304" pitchFamily="18" charset="0"/>
                      </a:endParaRPr>
                    </a:p>
                  </a:txBody>
                  <a:tcPr marL="68580" marR="68580" marT="0" marB="0" anchor="ctr">
                    <a:solidFill>
                      <a:srgbClr val="EF9205"/>
                    </a:solidFill>
                  </a:tcPr>
                </a:tc>
                <a:extLst>
                  <a:ext uri="{0D108BD9-81ED-4DB2-BD59-A6C34878D82A}">
                    <a16:rowId xmlns:a16="http://schemas.microsoft.com/office/drawing/2014/main" val="429715526"/>
                  </a:ext>
                </a:extLst>
              </a:tr>
            </a:tbl>
          </a:graphicData>
        </a:graphic>
      </p:graphicFrame>
      <p:sp>
        <p:nvSpPr>
          <p:cNvPr id="25" name="Flèche vers le bas 24"/>
          <p:cNvSpPr/>
          <p:nvPr/>
        </p:nvSpPr>
        <p:spPr>
          <a:xfrm>
            <a:off x="7991596" y="3248666"/>
            <a:ext cx="72000" cy="216000"/>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 name="Flèche vers le bas 25"/>
          <p:cNvSpPr/>
          <p:nvPr/>
        </p:nvSpPr>
        <p:spPr>
          <a:xfrm>
            <a:off x="7991596" y="3974909"/>
            <a:ext cx="72000" cy="360000"/>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aphicFrame>
        <p:nvGraphicFramePr>
          <p:cNvPr id="27" name="Tableau 26"/>
          <p:cNvGraphicFramePr>
            <a:graphicFrameLocks noGrp="1"/>
          </p:cNvGraphicFramePr>
          <p:nvPr>
            <p:extLst>
              <p:ext uri="{D42A27DB-BD31-4B8C-83A1-F6EECF244321}">
                <p14:modId xmlns:p14="http://schemas.microsoft.com/office/powerpoint/2010/main" val="3887788927"/>
              </p:ext>
            </p:extLst>
          </p:nvPr>
        </p:nvGraphicFramePr>
        <p:xfrm>
          <a:off x="7319982" y="4357548"/>
          <a:ext cx="1516554" cy="554482"/>
        </p:xfrm>
        <a:graphic>
          <a:graphicData uri="http://schemas.openxmlformats.org/drawingml/2006/table">
            <a:tbl>
              <a:tblPr firstRow="1" firstCol="1" bandRow="1">
                <a:tableStyleId>{5C22544A-7EE6-4342-B048-85BDC9FD1C3A}</a:tableStyleId>
              </a:tblPr>
              <a:tblGrid>
                <a:gridCol w="1516554">
                  <a:extLst>
                    <a:ext uri="{9D8B030D-6E8A-4147-A177-3AD203B41FA5}">
                      <a16:colId xmlns:a16="http://schemas.microsoft.com/office/drawing/2014/main" val="3068680236"/>
                    </a:ext>
                  </a:extLst>
                </a:gridCol>
              </a:tblGrid>
              <a:tr h="422065">
                <a:tc>
                  <a:txBody>
                    <a:bodyPr/>
                    <a:lstStyle/>
                    <a:p>
                      <a:pPr algn="just">
                        <a:lnSpc>
                          <a:spcPct val="107000"/>
                        </a:lnSpc>
                        <a:spcAft>
                          <a:spcPts val="0"/>
                        </a:spcAft>
                      </a:pPr>
                      <a:r>
                        <a:rPr lang="fr-FR" sz="1100" dirty="0">
                          <a:solidFill>
                            <a:schemeClr val="tx1"/>
                          </a:solidFill>
                          <a:effectLst/>
                        </a:rPr>
                        <a:t> </a:t>
                      </a:r>
                    </a:p>
                    <a:p>
                      <a:pPr algn="ctr">
                        <a:lnSpc>
                          <a:spcPct val="107000"/>
                        </a:lnSpc>
                        <a:spcAft>
                          <a:spcPts val="0"/>
                        </a:spcAft>
                      </a:pPr>
                      <a:r>
                        <a:rPr lang="fr-FR" sz="1200" dirty="0">
                          <a:solidFill>
                            <a:schemeClr val="bg1"/>
                          </a:solidFill>
                          <a:effectLst/>
                          <a:latin typeface="Barlow Condensed" panose="00000506000000000000" pitchFamily="2" charset="0"/>
                        </a:rPr>
                        <a:t>Accord collectif local</a:t>
                      </a:r>
                    </a:p>
                    <a:p>
                      <a:pPr algn="just">
                        <a:lnSpc>
                          <a:spcPct val="107000"/>
                        </a:lnSpc>
                        <a:spcAft>
                          <a:spcPts val="0"/>
                        </a:spcAft>
                      </a:pPr>
                      <a:r>
                        <a:rPr lang="fr-FR" sz="1100" dirty="0">
                          <a:solidFill>
                            <a:schemeClr val="tx1"/>
                          </a:solidFill>
                          <a:effectLst/>
                        </a:rPr>
                        <a:t> </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F9205"/>
                    </a:solidFill>
                  </a:tcPr>
                </a:tc>
                <a:extLst>
                  <a:ext uri="{0D108BD9-81ED-4DB2-BD59-A6C34878D82A}">
                    <a16:rowId xmlns:a16="http://schemas.microsoft.com/office/drawing/2014/main" val="354112240"/>
                  </a:ext>
                </a:extLst>
              </a:tr>
            </a:tbl>
          </a:graphicData>
        </a:graphic>
      </p:graphicFrame>
      <p:sp>
        <p:nvSpPr>
          <p:cNvPr id="28" name="Flèche vers le bas 27"/>
          <p:cNvSpPr/>
          <p:nvPr/>
        </p:nvSpPr>
        <p:spPr>
          <a:xfrm>
            <a:off x="7989990" y="4955326"/>
            <a:ext cx="72000" cy="465284"/>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aphicFrame>
        <p:nvGraphicFramePr>
          <p:cNvPr id="29" name="Tableau 28"/>
          <p:cNvGraphicFramePr>
            <a:graphicFrameLocks noGrp="1"/>
          </p:cNvGraphicFramePr>
          <p:nvPr>
            <p:extLst>
              <p:ext uri="{D42A27DB-BD31-4B8C-83A1-F6EECF244321}">
                <p14:modId xmlns:p14="http://schemas.microsoft.com/office/powerpoint/2010/main" val="2521225331"/>
              </p:ext>
            </p:extLst>
          </p:nvPr>
        </p:nvGraphicFramePr>
        <p:xfrm>
          <a:off x="7319982" y="5503671"/>
          <a:ext cx="1516974" cy="534035"/>
        </p:xfrm>
        <a:graphic>
          <a:graphicData uri="http://schemas.openxmlformats.org/drawingml/2006/table">
            <a:tbl>
              <a:tblPr firstRow="1" firstCol="1" bandRow="1">
                <a:tableStyleId>{5C22544A-7EE6-4342-B048-85BDC9FD1C3A}</a:tableStyleId>
              </a:tblPr>
              <a:tblGrid>
                <a:gridCol w="1516974">
                  <a:extLst>
                    <a:ext uri="{9D8B030D-6E8A-4147-A177-3AD203B41FA5}">
                      <a16:colId xmlns:a16="http://schemas.microsoft.com/office/drawing/2014/main" val="1468613716"/>
                    </a:ext>
                  </a:extLst>
                </a:gridCol>
              </a:tblGrid>
              <a:tr h="534035">
                <a:tc>
                  <a:txBody>
                    <a:bodyPr/>
                    <a:lstStyle/>
                    <a:p>
                      <a:pPr algn="ctr">
                        <a:lnSpc>
                          <a:spcPct val="107000"/>
                        </a:lnSpc>
                        <a:spcAft>
                          <a:spcPts val="0"/>
                        </a:spcAft>
                      </a:pPr>
                      <a:r>
                        <a:rPr lang="fr-FR" sz="1200" b="0" dirty="0">
                          <a:solidFill>
                            <a:schemeClr val="bg1"/>
                          </a:solidFill>
                          <a:effectLst/>
                          <a:latin typeface="Barlow Condensed" panose="00000506000000000000" pitchFamily="2" charset="0"/>
                        </a:rPr>
                        <a:t>Avis consultatif du CST de la collectivité </a:t>
                      </a:r>
                      <a:endParaRPr lang="fr-FR" sz="1200" b="0" dirty="0">
                        <a:solidFill>
                          <a:schemeClr val="bg1"/>
                        </a:solidFill>
                        <a:effectLst/>
                        <a:latin typeface="Barlow Condensed" panose="00000506000000000000" pitchFamily="2" charset="0"/>
                        <a:ea typeface="Calibri" panose="020F0502020204030204" pitchFamily="34" charset="0"/>
                        <a:cs typeface="Times New Roman" panose="02020603050405020304" pitchFamily="18" charset="0"/>
                      </a:endParaRPr>
                    </a:p>
                  </a:txBody>
                  <a:tcPr marL="68580" marR="68580" marT="0" marB="0" anchor="ctr">
                    <a:solidFill>
                      <a:srgbClr val="EF9205"/>
                    </a:solidFill>
                  </a:tcPr>
                </a:tc>
                <a:extLst>
                  <a:ext uri="{0D108BD9-81ED-4DB2-BD59-A6C34878D82A}">
                    <a16:rowId xmlns:a16="http://schemas.microsoft.com/office/drawing/2014/main" val="1153577022"/>
                  </a:ext>
                </a:extLst>
              </a:tr>
            </a:tbl>
          </a:graphicData>
        </a:graphic>
      </p:graphicFrame>
      <p:sp>
        <p:nvSpPr>
          <p:cNvPr id="30" name="Flèche vers le bas 29"/>
          <p:cNvSpPr/>
          <p:nvPr/>
        </p:nvSpPr>
        <p:spPr>
          <a:xfrm>
            <a:off x="10297948" y="2440033"/>
            <a:ext cx="72000" cy="568800"/>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aphicFrame>
        <p:nvGraphicFramePr>
          <p:cNvPr id="31" name="Tableau 30"/>
          <p:cNvGraphicFramePr>
            <a:graphicFrameLocks noGrp="1"/>
          </p:cNvGraphicFramePr>
          <p:nvPr>
            <p:extLst>
              <p:ext uri="{D42A27DB-BD31-4B8C-83A1-F6EECF244321}">
                <p14:modId xmlns:p14="http://schemas.microsoft.com/office/powerpoint/2010/main" val="138413659"/>
              </p:ext>
            </p:extLst>
          </p:nvPr>
        </p:nvGraphicFramePr>
        <p:xfrm>
          <a:off x="9883304" y="3070263"/>
          <a:ext cx="1076960" cy="776324"/>
        </p:xfrm>
        <a:graphic>
          <a:graphicData uri="http://schemas.openxmlformats.org/drawingml/2006/table">
            <a:tbl>
              <a:tblPr firstRow="1" firstCol="1" bandRow="1">
                <a:tableStyleId>{5C22544A-7EE6-4342-B048-85BDC9FD1C3A}</a:tableStyleId>
              </a:tblPr>
              <a:tblGrid>
                <a:gridCol w="1076960">
                  <a:extLst>
                    <a:ext uri="{9D8B030D-6E8A-4147-A177-3AD203B41FA5}">
                      <a16:colId xmlns:a16="http://schemas.microsoft.com/office/drawing/2014/main" val="3975058400"/>
                    </a:ext>
                  </a:extLst>
                </a:gridCol>
              </a:tblGrid>
              <a:tr h="776324">
                <a:tc>
                  <a:txBody>
                    <a:bodyPr/>
                    <a:lstStyle/>
                    <a:p>
                      <a:pPr algn="ctr">
                        <a:lnSpc>
                          <a:spcPct val="107000"/>
                        </a:lnSpc>
                        <a:spcAft>
                          <a:spcPts val="0"/>
                        </a:spcAft>
                      </a:pPr>
                      <a:r>
                        <a:rPr lang="fr-FR" sz="1200" dirty="0" smtClean="0">
                          <a:solidFill>
                            <a:schemeClr val="bg1"/>
                          </a:solidFill>
                          <a:effectLst/>
                          <a:latin typeface="Barlow Condensed" panose="00000506000000000000" pitchFamily="2" charset="0"/>
                        </a:rPr>
                        <a:t>Avis préalable du CST de la collectivité</a:t>
                      </a:r>
                      <a:endParaRPr lang="fr-FR" sz="1200" dirty="0">
                        <a:solidFill>
                          <a:schemeClr val="bg1"/>
                        </a:solidFill>
                        <a:effectLst/>
                        <a:latin typeface="Barlow Condensed" panose="00000506000000000000" pitchFamily="2" charset="0"/>
                      </a:endParaRPr>
                    </a:p>
                  </a:txBody>
                  <a:tcPr marL="68580" marR="68580" marT="0" marB="0" anchor="ctr">
                    <a:solidFill>
                      <a:srgbClr val="EF9205"/>
                    </a:solidFill>
                  </a:tcPr>
                </a:tc>
                <a:extLst>
                  <a:ext uri="{0D108BD9-81ED-4DB2-BD59-A6C34878D82A}">
                    <a16:rowId xmlns:a16="http://schemas.microsoft.com/office/drawing/2014/main" val="2960599035"/>
                  </a:ext>
                </a:extLst>
              </a:tr>
            </a:tbl>
          </a:graphicData>
        </a:graphic>
      </p:graphicFrame>
      <p:graphicFrame>
        <p:nvGraphicFramePr>
          <p:cNvPr id="32" name="Tableau 31"/>
          <p:cNvGraphicFramePr>
            <a:graphicFrameLocks noGrp="1"/>
          </p:cNvGraphicFramePr>
          <p:nvPr>
            <p:extLst>
              <p:ext uri="{D42A27DB-BD31-4B8C-83A1-F6EECF244321}">
                <p14:modId xmlns:p14="http://schemas.microsoft.com/office/powerpoint/2010/main" val="1894178252"/>
              </p:ext>
            </p:extLst>
          </p:nvPr>
        </p:nvGraphicFramePr>
        <p:xfrm>
          <a:off x="9883304" y="4365486"/>
          <a:ext cx="1076960" cy="1046428"/>
        </p:xfrm>
        <a:graphic>
          <a:graphicData uri="http://schemas.openxmlformats.org/drawingml/2006/table">
            <a:tbl>
              <a:tblPr firstRow="1" firstCol="1" bandRow="1">
                <a:tableStyleId>{5C22544A-7EE6-4342-B048-85BDC9FD1C3A}</a:tableStyleId>
              </a:tblPr>
              <a:tblGrid>
                <a:gridCol w="1076960">
                  <a:extLst>
                    <a:ext uri="{9D8B030D-6E8A-4147-A177-3AD203B41FA5}">
                      <a16:colId xmlns:a16="http://schemas.microsoft.com/office/drawing/2014/main" val="3458605207"/>
                    </a:ext>
                  </a:extLst>
                </a:gridCol>
              </a:tblGrid>
              <a:tr h="1046428">
                <a:tc>
                  <a:txBody>
                    <a:bodyPr/>
                    <a:lstStyle/>
                    <a:p>
                      <a:pPr algn="ctr">
                        <a:lnSpc>
                          <a:spcPct val="107000"/>
                        </a:lnSpc>
                        <a:spcAft>
                          <a:spcPts val="0"/>
                        </a:spcAft>
                      </a:pPr>
                      <a:r>
                        <a:rPr lang="fr-FR" sz="1200" dirty="0">
                          <a:solidFill>
                            <a:schemeClr val="bg1"/>
                          </a:solidFill>
                          <a:effectLst/>
                          <a:latin typeface="Barlow Condensed" panose="00000506000000000000" pitchFamily="2" charset="0"/>
                        </a:rPr>
                        <a:t>Délibération 2 : </a:t>
                      </a:r>
                      <a:r>
                        <a:rPr lang="fr-FR" sz="1200" b="0" dirty="0">
                          <a:solidFill>
                            <a:schemeClr val="bg1"/>
                          </a:solidFill>
                          <a:effectLst/>
                          <a:latin typeface="Barlow Condensed" panose="00000506000000000000" pitchFamily="2" charset="0"/>
                        </a:rPr>
                        <a:t>Mandat lancement mise en concurrence</a:t>
                      </a:r>
                      <a:endParaRPr lang="fr-FR" sz="1200" b="0" dirty="0">
                        <a:solidFill>
                          <a:schemeClr val="bg1"/>
                        </a:solidFill>
                        <a:effectLst/>
                        <a:latin typeface="Barlow Condensed" panose="00000506000000000000" pitchFamily="2" charset="0"/>
                        <a:ea typeface="Calibri" panose="020F0502020204030204" pitchFamily="34" charset="0"/>
                        <a:cs typeface="Times New Roman" panose="02020603050405020304" pitchFamily="18" charset="0"/>
                      </a:endParaRPr>
                    </a:p>
                  </a:txBody>
                  <a:tcPr marL="68580" marR="68580" marT="0" marB="0" anchor="ctr">
                    <a:solidFill>
                      <a:srgbClr val="EF9205"/>
                    </a:solidFill>
                  </a:tcPr>
                </a:tc>
                <a:extLst>
                  <a:ext uri="{0D108BD9-81ED-4DB2-BD59-A6C34878D82A}">
                    <a16:rowId xmlns:a16="http://schemas.microsoft.com/office/drawing/2014/main" val="1391481478"/>
                  </a:ext>
                </a:extLst>
              </a:tr>
            </a:tbl>
          </a:graphicData>
        </a:graphic>
      </p:graphicFrame>
      <p:sp>
        <p:nvSpPr>
          <p:cNvPr id="33" name="Flèche vers le bas 32"/>
          <p:cNvSpPr/>
          <p:nvPr/>
        </p:nvSpPr>
        <p:spPr>
          <a:xfrm>
            <a:off x="10306417" y="3846587"/>
            <a:ext cx="72000" cy="465284"/>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extLst>
      <p:ext uri="{BB962C8B-B14F-4D97-AF65-F5344CB8AC3E}">
        <p14:creationId xmlns:p14="http://schemas.microsoft.com/office/powerpoint/2010/main" val="3343690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CB428DA-BA15-3D44-8517-95C61FA459CF}"/>
              </a:ext>
            </a:extLst>
          </p:cNvPr>
          <p:cNvSpPr>
            <a:spLocks noGrp="1"/>
          </p:cNvSpPr>
          <p:nvPr>
            <p:ph type="body" sz="quarter" idx="11"/>
          </p:nvPr>
        </p:nvSpPr>
        <p:spPr>
          <a:xfrm>
            <a:off x="580980" y="488386"/>
            <a:ext cx="5426075" cy="477371"/>
          </a:xfrm>
        </p:spPr>
        <p:txBody>
          <a:bodyPr>
            <a:normAutofit/>
          </a:bodyPr>
          <a:lstStyle/>
          <a:p>
            <a:r>
              <a:rPr lang="fr-FR" sz="2400" dirty="0" smtClean="0"/>
              <a:t>À venir</a:t>
            </a:r>
            <a:endParaRPr lang="fr-FR" sz="2400" dirty="0"/>
          </a:p>
        </p:txBody>
      </p:sp>
      <p:cxnSp>
        <p:nvCxnSpPr>
          <p:cNvPr id="10" name="Connecteur droit 9">
            <a:extLst>
              <a:ext uri="{FF2B5EF4-FFF2-40B4-BE49-F238E27FC236}">
                <a16:creationId xmlns:a16="http://schemas.microsoft.com/office/drawing/2014/main" id="{E26515BD-4EF6-5243-8E3E-8E186C145951}"/>
              </a:ext>
            </a:extLst>
          </p:cNvPr>
          <p:cNvCxnSpPr>
            <a:cxnSpLocks/>
          </p:cNvCxnSpPr>
          <p:nvPr/>
        </p:nvCxnSpPr>
        <p:spPr>
          <a:xfrm>
            <a:off x="677878" y="1023502"/>
            <a:ext cx="588936"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693019DB-6CDE-4B49-8CA8-EDBA0DCAABA6}"/>
              </a:ext>
            </a:extLst>
          </p:cNvPr>
          <p:cNvPicPr>
            <a:picLocks noChangeAspect="1"/>
          </p:cNvPicPr>
          <p:nvPr/>
        </p:nvPicPr>
        <p:blipFill>
          <a:blip r:embed="rId3"/>
          <a:stretch>
            <a:fillRect/>
          </a:stretch>
        </p:blipFill>
        <p:spPr>
          <a:xfrm>
            <a:off x="676293" y="1557285"/>
            <a:ext cx="296053" cy="296053"/>
          </a:xfrm>
          <a:prstGeom prst="rect">
            <a:avLst/>
          </a:prstGeom>
        </p:spPr>
      </p:pic>
      <p:sp>
        <p:nvSpPr>
          <p:cNvPr id="14" name="Espace réservé du texte 3">
            <a:extLst>
              <a:ext uri="{FF2B5EF4-FFF2-40B4-BE49-F238E27FC236}">
                <a16:creationId xmlns:a16="http://schemas.microsoft.com/office/drawing/2014/main" id="{834DFD16-8CB8-714A-8851-3BAFEC0A4C94}"/>
              </a:ext>
            </a:extLst>
          </p:cNvPr>
          <p:cNvSpPr>
            <a:spLocks noGrp="1"/>
          </p:cNvSpPr>
          <p:nvPr>
            <p:ph type="body" sz="quarter" idx="14"/>
          </p:nvPr>
        </p:nvSpPr>
        <p:spPr>
          <a:xfrm>
            <a:off x="1266814" y="1557285"/>
            <a:ext cx="10216337" cy="373391"/>
          </a:xfrm>
        </p:spPr>
        <p:txBody>
          <a:bodyPr>
            <a:noAutofit/>
          </a:bodyPr>
          <a:lstStyle/>
          <a:p>
            <a:pPr>
              <a:lnSpc>
                <a:spcPct val="70000"/>
              </a:lnSpc>
            </a:pPr>
            <a:r>
              <a:rPr lang="fr-FR" sz="2200" b="1" dirty="0" smtClean="0">
                <a:latin typeface="Barlow Condensed" pitchFamily="2" charset="77"/>
              </a:rPr>
              <a:t>Collecte de données décembre 2023 / début 2024</a:t>
            </a:r>
            <a:endParaRPr lang="fr-FR" sz="2200" b="1" dirty="0">
              <a:latin typeface="Barlow Condensed" pitchFamily="2" charset="77"/>
            </a:endParaRPr>
          </a:p>
          <a:p>
            <a:endParaRPr lang="fr-FR" sz="2200" dirty="0"/>
          </a:p>
        </p:txBody>
      </p:sp>
      <p:sp>
        <p:nvSpPr>
          <p:cNvPr id="12" name="Espace réservé du texte 4">
            <a:extLst>
              <a:ext uri="{FF2B5EF4-FFF2-40B4-BE49-F238E27FC236}">
                <a16:creationId xmlns:a16="http://schemas.microsoft.com/office/drawing/2014/main" id="{17FDA7A2-5663-9F40-8352-D8CA1D3195C8}"/>
              </a:ext>
            </a:extLst>
          </p:cNvPr>
          <p:cNvSpPr>
            <a:spLocks noGrp="1"/>
          </p:cNvSpPr>
          <p:nvPr>
            <p:ph type="body" sz="quarter" idx="13"/>
          </p:nvPr>
        </p:nvSpPr>
        <p:spPr>
          <a:xfrm>
            <a:off x="580980" y="2146469"/>
            <a:ext cx="10627505" cy="1391213"/>
          </a:xfrm>
        </p:spPr>
        <p:txBody>
          <a:bodyPr>
            <a:normAutofit/>
          </a:bodyPr>
          <a:lstStyle/>
          <a:p>
            <a:r>
              <a:rPr lang="fr-FR" dirty="0" smtClean="0"/>
              <a:t>Une campagne de collecte de données sera lancée pour établir le nombre d’agents à couvrir et déterminer la sinistralité. </a:t>
            </a:r>
          </a:p>
          <a:p>
            <a:r>
              <a:rPr lang="fr-FR" dirty="0" smtClean="0"/>
              <a:t>Même si vous ne souhaitez pas rejoindre pas le contrat collectif proposé par le Centre de Gestion, fournir les données en amont vous permettra d’y souscrire en cours d’exécution. </a:t>
            </a:r>
            <a:endParaRPr lang="fr-FR" dirty="0"/>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8827" y="2340860"/>
            <a:ext cx="5404115" cy="3867920"/>
          </a:xfrm>
          <a:prstGeom prst="rect">
            <a:avLst/>
          </a:prstGeom>
        </p:spPr>
      </p:pic>
    </p:spTree>
    <p:extLst>
      <p:ext uri="{BB962C8B-B14F-4D97-AF65-F5344CB8AC3E}">
        <p14:creationId xmlns:p14="http://schemas.microsoft.com/office/powerpoint/2010/main" val="3924272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1784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c 8"/>
          <p:cNvSpPr/>
          <p:nvPr/>
        </p:nvSpPr>
        <p:spPr>
          <a:xfrm>
            <a:off x="-881349" y="848299"/>
            <a:ext cx="6158429" cy="9452472"/>
          </a:xfrm>
          <a:prstGeom prst="arc">
            <a:avLst>
              <a:gd name="adj1" fmla="val 14452557"/>
              <a:gd name="adj2" fmla="val 505619"/>
            </a:avLst>
          </a:prstGeom>
          <a:ln w="57150">
            <a:solidFill>
              <a:srgbClr val="EF920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Espace réservé du texte 3"/>
          <p:cNvSpPr>
            <a:spLocks noGrp="1"/>
          </p:cNvSpPr>
          <p:nvPr>
            <p:ph type="body" sz="quarter" idx="10"/>
          </p:nvPr>
        </p:nvSpPr>
        <p:spPr>
          <a:xfrm>
            <a:off x="292107" y="3069575"/>
            <a:ext cx="5557837" cy="690880"/>
          </a:xfrm>
        </p:spPr>
        <p:txBody>
          <a:bodyPr>
            <a:normAutofit/>
          </a:bodyPr>
          <a:lstStyle/>
          <a:p>
            <a:r>
              <a:rPr lang="fr-FR" sz="3600" dirty="0" smtClean="0">
                <a:solidFill>
                  <a:srgbClr val="BE2352"/>
                </a:solidFill>
              </a:rPr>
              <a:t>Rappels chronologiques</a:t>
            </a:r>
            <a:endParaRPr lang="fr-FR" sz="3600" dirty="0">
              <a:solidFill>
                <a:srgbClr val="BE2352"/>
              </a:solidFill>
            </a:endParaRPr>
          </a:p>
          <a:p>
            <a:endParaRPr lang="fr-FR" sz="2400" dirty="0">
              <a:solidFill>
                <a:srgbClr val="BE2352"/>
              </a:solidFill>
            </a:endParaRPr>
          </a:p>
        </p:txBody>
      </p:sp>
      <p:pic>
        <p:nvPicPr>
          <p:cNvPr id="13" name="Image 12"/>
          <p:cNvPicPr>
            <a:picLocks noChangeAspect="1"/>
          </p:cNvPicPr>
          <p:nvPr/>
        </p:nvPicPr>
        <p:blipFill>
          <a:blip r:embed="rId3"/>
          <a:stretch>
            <a:fillRect/>
          </a:stretch>
        </p:blipFill>
        <p:spPr>
          <a:xfrm>
            <a:off x="5778322" y="848299"/>
            <a:ext cx="539826" cy="528809"/>
          </a:xfrm>
          <a:prstGeom prst="rect">
            <a:avLst/>
          </a:prstGeom>
        </p:spPr>
      </p:pic>
      <p:sp>
        <p:nvSpPr>
          <p:cNvPr id="14" name="Espace réservé du texte 6"/>
          <p:cNvSpPr>
            <a:spLocks noGrp="1"/>
          </p:cNvSpPr>
          <p:nvPr>
            <p:ph type="body" sz="quarter" idx="13"/>
          </p:nvPr>
        </p:nvSpPr>
        <p:spPr>
          <a:xfrm>
            <a:off x="6422808" y="750268"/>
            <a:ext cx="5557837" cy="865059"/>
          </a:xfrm>
        </p:spPr>
        <p:txBody>
          <a:bodyPr>
            <a:normAutofit/>
          </a:bodyPr>
          <a:lstStyle/>
          <a:p>
            <a:pPr algn="just"/>
            <a:r>
              <a:rPr lang="fr-FR" dirty="0" smtClean="0"/>
              <a:t>Ordonnance 17.02.</a:t>
            </a:r>
            <a:r>
              <a:rPr lang="fr-FR" b="1" dirty="0" smtClean="0"/>
              <a:t>2021</a:t>
            </a:r>
            <a:r>
              <a:rPr lang="fr-FR" dirty="0" smtClean="0"/>
              <a:t> : participation financière obligatoire en prévoyance et en santé des employeurs publics aux contrats d’assurances souscrits par leurs agents. </a:t>
            </a:r>
            <a:endParaRPr lang="fr-FR" dirty="0"/>
          </a:p>
          <a:p>
            <a:endParaRPr lang="fr-FR" dirty="0"/>
          </a:p>
        </p:txBody>
      </p:sp>
      <p:pic>
        <p:nvPicPr>
          <p:cNvPr id="15" name="Image 14"/>
          <p:cNvPicPr>
            <a:picLocks noChangeAspect="1"/>
          </p:cNvPicPr>
          <p:nvPr/>
        </p:nvPicPr>
        <p:blipFill>
          <a:blip r:embed="rId3"/>
          <a:stretch>
            <a:fillRect/>
          </a:stretch>
        </p:blipFill>
        <p:spPr>
          <a:xfrm>
            <a:off x="5778322" y="2244687"/>
            <a:ext cx="539826" cy="528809"/>
          </a:xfrm>
          <a:prstGeom prst="rect">
            <a:avLst/>
          </a:prstGeom>
        </p:spPr>
      </p:pic>
      <p:sp>
        <p:nvSpPr>
          <p:cNvPr id="16" name="Espace réservé du texte 6"/>
          <p:cNvSpPr>
            <a:spLocks noGrp="1"/>
          </p:cNvSpPr>
          <p:nvPr>
            <p:ph type="body" sz="quarter" idx="13"/>
          </p:nvPr>
        </p:nvSpPr>
        <p:spPr>
          <a:xfrm>
            <a:off x="6500735" y="2359074"/>
            <a:ext cx="5557837" cy="810820"/>
          </a:xfrm>
        </p:spPr>
        <p:txBody>
          <a:bodyPr>
            <a:normAutofit lnSpcReduction="10000"/>
          </a:bodyPr>
          <a:lstStyle/>
          <a:p>
            <a:pPr algn="just"/>
            <a:r>
              <a:rPr lang="fr-FR" dirty="0" smtClean="0"/>
              <a:t>Décret 20.04.</a:t>
            </a:r>
            <a:r>
              <a:rPr lang="fr-FR" b="1" dirty="0" smtClean="0"/>
              <a:t>2022</a:t>
            </a:r>
            <a:r>
              <a:rPr lang="fr-FR" dirty="0" smtClean="0"/>
              <a:t> </a:t>
            </a:r>
            <a:r>
              <a:rPr lang="fr-FR" dirty="0"/>
              <a:t>: participation financière obligatoire en prévoyance et en santé des </a:t>
            </a:r>
            <a:r>
              <a:rPr lang="fr-FR" dirty="0" smtClean="0"/>
              <a:t>employeurs territoriaux avec montants minimum de référence.</a:t>
            </a:r>
            <a:endParaRPr lang="fr-FR" dirty="0"/>
          </a:p>
        </p:txBody>
      </p:sp>
      <p:pic>
        <p:nvPicPr>
          <p:cNvPr id="17" name="Image 16"/>
          <p:cNvPicPr>
            <a:picLocks noChangeAspect="1"/>
          </p:cNvPicPr>
          <p:nvPr/>
        </p:nvPicPr>
        <p:blipFill>
          <a:blip r:embed="rId3"/>
          <a:stretch>
            <a:fillRect/>
          </a:stretch>
        </p:blipFill>
        <p:spPr>
          <a:xfrm>
            <a:off x="5778322" y="3641075"/>
            <a:ext cx="539826" cy="528809"/>
          </a:xfrm>
          <a:prstGeom prst="rect">
            <a:avLst/>
          </a:prstGeom>
        </p:spPr>
      </p:pic>
      <p:sp>
        <p:nvSpPr>
          <p:cNvPr id="18" name="Espace réservé du texte 6"/>
          <p:cNvSpPr>
            <a:spLocks noGrp="1"/>
          </p:cNvSpPr>
          <p:nvPr>
            <p:ph type="body" sz="quarter" idx="13"/>
          </p:nvPr>
        </p:nvSpPr>
        <p:spPr>
          <a:xfrm>
            <a:off x="6500734" y="3641710"/>
            <a:ext cx="5557837" cy="949479"/>
          </a:xfrm>
        </p:spPr>
        <p:txBody>
          <a:bodyPr>
            <a:normAutofit/>
          </a:bodyPr>
          <a:lstStyle/>
          <a:p>
            <a:pPr algn="just"/>
            <a:r>
              <a:rPr lang="fr-FR" dirty="0" smtClean="0"/>
              <a:t>12.07.</a:t>
            </a:r>
            <a:r>
              <a:rPr lang="fr-FR" b="1" dirty="0" smtClean="0"/>
              <a:t>2022</a:t>
            </a:r>
            <a:r>
              <a:rPr lang="fr-FR" dirty="0" smtClean="0"/>
              <a:t> : signature d’un accord de méthode sur la conduite des négociations dans la fonction publique territoriale sur la protection sociale complémentaire.</a:t>
            </a:r>
            <a:endParaRPr lang="fr-FR" dirty="0"/>
          </a:p>
          <a:p>
            <a:endParaRPr lang="fr-FR" dirty="0"/>
          </a:p>
          <a:p>
            <a:endParaRPr lang="fr-FR" dirty="0"/>
          </a:p>
        </p:txBody>
      </p:sp>
      <p:pic>
        <p:nvPicPr>
          <p:cNvPr id="19" name="Image 18"/>
          <p:cNvPicPr>
            <a:picLocks noChangeAspect="1"/>
          </p:cNvPicPr>
          <p:nvPr/>
        </p:nvPicPr>
        <p:blipFill>
          <a:blip r:embed="rId3"/>
          <a:stretch>
            <a:fillRect/>
          </a:stretch>
        </p:blipFill>
        <p:spPr>
          <a:xfrm>
            <a:off x="5784442" y="4974543"/>
            <a:ext cx="539826" cy="528809"/>
          </a:xfrm>
          <a:prstGeom prst="rect">
            <a:avLst/>
          </a:prstGeom>
        </p:spPr>
      </p:pic>
      <p:sp>
        <p:nvSpPr>
          <p:cNvPr id="20" name="Espace réservé du texte 6"/>
          <p:cNvSpPr>
            <a:spLocks noGrp="1"/>
          </p:cNvSpPr>
          <p:nvPr>
            <p:ph type="body" sz="quarter" idx="13"/>
          </p:nvPr>
        </p:nvSpPr>
        <p:spPr>
          <a:xfrm>
            <a:off x="6500735" y="5154873"/>
            <a:ext cx="5557837" cy="949479"/>
          </a:xfrm>
        </p:spPr>
        <p:txBody>
          <a:bodyPr>
            <a:normAutofit/>
          </a:bodyPr>
          <a:lstStyle/>
          <a:p>
            <a:pPr algn="just"/>
            <a:r>
              <a:rPr lang="fr-FR" dirty="0" smtClean="0"/>
              <a:t>11.07.</a:t>
            </a:r>
            <a:r>
              <a:rPr lang="fr-FR" b="1" dirty="0" smtClean="0"/>
              <a:t>2023</a:t>
            </a:r>
            <a:r>
              <a:rPr lang="fr-FR" dirty="0" smtClean="0"/>
              <a:t> : signature de l’accord collectif national.</a:t>
            </a:r>
            <a:endParaRPr lang="fr-FR" dirty="0"/>
          </a:p>
          <a:p>
            <a:endParaRPr lang="fr-FR" dirty="0"/>
          </a:p>
          <a:p>
            <a:endParaRPr lang="fr-FR" dirty="0"/>
          </a:p>
        </p:txBody>
      </p:sp>
      <p:cxnSp>
        <p:nvCxnSpPr>
          <p:cNvPr id="12" name="Connecteur droit 11">
            <a:extLst>
              <a:ext uri="{FF2B5EF4-FFF2-40B4-BE49-F238E27FC236}">
                <a16:creationId xmlns:a16="http://schemas.microsoft.com/office/drawing/2014/main" id="{E26515BD-4EF6-5243-8E3E-8E186C145951}"/>
              </a:ext>
            </a:extLst>
          </p:cNvPr>
          <p:cNvCxnSpPr>
            <a:cxnSpLocks/>
          </p:cNvCxnSpPr>
          <p:nvPr/>
        </p:nvCxnSpPr>
        <p:spPr>
          <a:xfrm>
            <a:off x="403140" y="378330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002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381205" y="283817"/>
            <a:ext cx="6961325" cy="996217"/>
          </a:xfrm>
        </p:spPr>
        <p:txBody>
          <a:bodyPr>
            <a:normAutofit/>
          </a:bodyPr>
          <a:lstStyle/>
          <a:p>
            <a:pPr algn="ctr"/>
            <a:r>
              <a:rPr lang="fr-FR" dirty="0" smtClean="0"/>
              <a:t>Réforme de la Protection sociale complémentaire</a:t>
            </a:r>
            <a:endParaRPr lang="fr-FR" dirty="0"/>
          </a:p>
        </p:txBody>
      </p:sp>
      <p:sp>
        <p:nvSpPr>
          <p:cNvPr id="4" name="Espace réservé du texte 3"/>
          <p:cNvSpPr>
            <a:spLocks noGrp="1"/>
          </p:cNvSpPr>
          <p:nvPr>
            <p:ph type="body" sz="quarter" idx="12"/>
          </p:nvPr>
        </p:nvSpPr>
        <p:spPr>
          <a:xfrm>
            <a:off x="1102436" y="1639747"/>
            <a:ext cx="1919994" cy="428475"/>
          </a:xfrm>
        </p:spPr>
        <p:txBody>
          <a:bodyPr>
            <a:normAutofit/>
          </a:bodyPr>
          <a:lstStyle/>
          <a:p>
            <a:pPr algn="ctr"/>
            <a:r>
              <a:rPr lang="fr-FR" sz="2000" dirty="0" smtClean="0"/>
              <a:t>Aujourd’hui</a:t>
            </a:r>
            <a:endParaRPr lang="fr-FR" sz="2000" dirty="0"/>
          </a:p>
        </p:txBody>
      </p:sp>
      <p:sp>
        <p:nvSpPr>
          <p:cNvPr id="5" name="Espace réservé du texte 4"/>
          <p:cNvSpPr>
            <a:spLocks noGrp="1"/>
          </p:cNvSpPr>
          <p:nvPr>
            <p:ph type="body" sz="quarter" idx="13"/>
          </p:nvPr>
        </p:nvSpPr>
        <p:spPr>
          <a:xfrm>
            <a:off x="740458" y="2841504"/>
            <a:ext cx="1919994" cy="990268"/>
          </a:xfrm>
        </p:spPr>
        <p:txBody>
          <a:bodyPr>
            <a:noAutofit/>
          </a:bodyPr>
          <a:lstStyle/>
          <a:p>
            <a:r>
              <a:rPr lang="fr-FR" sz="1700" dirty="0" smtClean="0"/>
              <a:t>Participation libre de l’employeur sur les risques prévoyance et santé</a:t>
            </a:r>
            <a:endParaRPr lang="fr-FR" sz="1700" dirty="0"/>
          </a:p>
        </p:txBody>
      </p:sp>
      <p:cxnSp>
        <p:nvCxnSpPr>
          <p:cNvPr id="9" name="Connecteur droit 8">
            <a:extLst>
              <a:ext uri="{FF2B5EF4-FFF2-40B4-BE49-F238E27FC236}">
                <a16:creationId xmlns:a16="http://schemas.microsoft.com/office/drawing/2014/main" id="{F40D4839-F9F3-F94C-9E35-720698E32093}"/>
              </a:ext>
            </a:extLst>
          </p:cNvPr>
          <p:cNvCxnSpPr>
            <a:cxnSpLocks/>
          </p:cNvCxnSpPr>
          <p:nvPr/>
        </p:nvCxnSpPr>
        <p:spPr>
          <a:xfrm>
            <a:off x="7935302" y="1689656"/>
            <a:ext cx="0" cy="3888566"/>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F40D4839-F9F3-F94C-9E35-720698E32093}"/>
              </a:ext>
            </a:extLst>
          </p:cNvPr>
          <p:cNvCxnSpPr>
            <a:cxnSpLocks/>
          </p:cNvCxnSpPr>
          <p:nvPr/>
        </p:nvCxnSpPr>
        <p:spPr>
          <a:xfrm>
            <a:off x="3644273" y="1689656"/>
            <a:ext cx="0" cy="388800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12" name="Espace réservé du texte 3"/>
          <p:cNvSpPr>
            <a:spLocks noGrp="1"/>
          </p:cNvSpPr>
          <p:nvPr>
            <p:ph type="body" sz="quarter" idx="12"/>
          </p:nvPr>
        </p:nvSpPr>
        <p:spPr>
          <a:xfrm>
            <a:off x="4962918" y="1449474"/>
            <a:ext cx="2320252" cy="728393"/>
          </a:xfrm>
        </p:spPr>
        <p:txBody>
          <a:bodyPr>
            <a:noAutofit/>
          </a:bodyPr>
          <a:lstStyle/>
          <a:p>
            <a:r>
              <a:rPr lang="fr-FR" sz="2000" dirty="0" smtClean="0"/>
              <a:t>Ordonnance 17.02.2021 </a:t>
            </a:r>
          </a:p>
          <a:p>
            <a:r>
              <a:rPr lang="fr-FR" sz="2000" dirty="0" smtClean="0"/>
              <a:t> Décret du 20.04.2022</a:t>
            </a:r>
            <a:endParaRPr lang="fr-FR" sz="2000" dirty="0"/>
          </a:p>
        </p:txBody>
      </p:sp>
      <p:sp>
        <p:nvSpPr>
          <p:cNvPr id="13" name="Espace réservé du texte 3"/>
          <p:cNvSpPr>
            <a:spLocks noGrp="1"/>
          </p:cNvSpPr>
          <p:nvPr>
            <p:ph type="body" sz="quarter" idx="12"/>
          </p:nvPr>
        </p:nvSpPr>
        <p:spPr>
          <a:xfrm>
            <a:off x="9282936" y="1433028"/>
            <a:ext cx="2539650" cy="695128"/>
          </a:xfrm>
        </p:spPr>
        <p:txBody>
          <a:bodyPr>
            <a:noAutofit/>
          </a:bodyPr>
          <a:lstStyle/>
          <a:p>
            <a:r>
              <a:rPr lang="fr-FR" sz="2000" dirty="0" smtClean="0"/>
              <a:t>Accord national collectif du 11 juillet 2023</a:t>
            </a:r>
            <a:endParaRPr lang="fr-FR" sz="2000" dirty="0"/>
          </a:p>
        </p:txBody>
      </p:sp>
      <p:sp>
        <p:nvSpPr>
          <p:cNvPr id="14" name="Espace réservé du texte 4"/>
          <p:cNvSpPr>
            <a:spLocks noGrp="1"/>
          </p:cNvSpPr>
          <p:nvPr>
            <p:ph type="body" sz="quarter" idx="13"/>
          </p:nvPr>
        </p:nvSpPr>
        <p:spPr>
          <a:xfrm>
            <a:off x="4047185" y="2845415"/>
            <a:ext cx="2430784" cy="986357"/>
          </a:xfrm>
        </p:spPr>
        <p:txBody>
          <a:bodyPr>
            <a:normAutofit lnSpcReduction="10000"/>
          </a:bodyPr>
          <a:lstStyle/>
          <a:p>
            <a:r>
              <a:rPr lang="fr-FR" sz="1700" dirty="0" smtClean="0"/>
              <a:t>Participation obligatoire de l’employeur sur les risques prévoyance (2025) et santé (2026)</a:t>
            </a:r>
            <a:endParaRPr lang="fr-FR" sz="1700" dirty="0"/>
          </a:p>
        </p:txBody>
      </p:sp>
      <p:sp>
        <p:nvSpPr>
          <p:cNvPr id="16" name="Espace réservé du texte 4"/>
          <p:cNvSpPr>
            <a:spLocks noGrp="1"/>
          </p:cNvSpPr>
          <p:nvPr>
            <p:ph type="body" sz="quarter" idx="13"/>
          </p:nvPr>
        </p:nvSpPr>
        <p:spPr>
          <a:xfrm>
            <a:off x="734610" y="4534108"/>
            <a:ext cx="1919994" cy="708914"/>
          </a:xfrm>
        </p:spPr>
        <p:txBody>
          <a:bodyPr>
            <a:normAutofit fontScale="92500" lnSpcReduction="20000"/>
          </a:bodyPr>
          <a:lstStyle/>
          <a:p>
            <a:r>
              <a:rPr lang="fr-FR" dirty="0" smtClean="0"/>
              <a:t>Labellisation ou convention de participation</a:t>
            </a:r>
            <a:endParaRPr lang="fr-FR" dirty="0"/>
          </a:p>
        </p:txBody>
      </p:sp>
      <p:sp>
        <p:nvSpPr>
          <p:cNvPr id="17" name="Espace réservé du texte 4"/>
          <p:cNvSpPr>
            <a:spLocks noGrp="1"/>
          </p:cNvSpPr>
          <p:nvPr>
            <p:ph type="body" sz="quarter" idx="13"/>
          </p:nvPr>
        </p:nvSpPr>
        <p:spPr>
          <a:xfrm>
            <a:off x="4095690" y="4512882"/>
            <a:ext cx="1919994" cy="708914"/>
          </a:xfrm>
        </p:spPr>
        <p:txBody>
          <a:bodyPr>
            <a:normAutofit fontScale="92500" lnSpcReduction="20000"/>
          </a:bodyPr>
          <a:lstStyle/>
          <a:p>
            <a:r>
              <a:rPr lang="fr-FR" dirty="0" smtClean="0"/>
              <a:t>Labellisation ou convention de participation </a:t>
            </a:r>
            <a:endParaRPr lang="fr-FR" dirty="0"/>
          </a:p>
        </p:txBody>
      </p:sp>
      <p:sp>
        <p:nvSpPr>
          <p:cNvPr id="18" name="Espace réservé du texte 4"/>
          <p:cNvSpPr>
            <a:spLocks noGrp="1"/>
          </p:cNvSpPr>
          <p:nvPr>
            <p:ph type="body" sz="quarter" idx="13"/>
          </p:nvPr>
        </p:nvSpPr>
        <p:spPr>
          <a:xfrm>
            <a:off x="8367209" y="2818034"/>
            <a:ext cx="2419070" cy="880888"/>
          </a:xfrm>
        </p:spPr>
        <p:txBody>
          <a:bodyPr>
            <a:noAutofit/>
          </a:bodyPr>
          <a:lstStyle/>
          <a:p>
            <a:r>
              <a:rPr lang="fr-FR" sz="1700" dirty="0" smtClean="0"/>
              <a:t>Participation obligatoire de l’employeur sur les risques prévoyance (2025) et santé (2026)</a:t>
            </a:r>
            <a:endParaRPr lang="fr-FR" sz="1700" dirty="0"/>
          </a:p>
        </p:txBody>
      </p:sp>
      <p:sp>
        <p:nvSpPr>
          <p:cNvPr id="19" name="Espace réservé du texte 4"/>
          <p:cNvSpPr>
            <a:spLocks noGrp="1"/>
          </p:cNvSpPr>
          <p:nvPr>
            <p:ph type="body" sz="quarter" idx="13"/>
          </p:nvPr>
        </p:nvSpPr>
        <p:spPr>
          <a:xfrm>
            <a:off x="8369000" y="4208610"/>
            <a:ext cx="2047272" cy="650997"/>
          </a:xfrm>
        </p:spPr>
        <p:txBody>
          <a:bodyPr>
            <a:normAutofit/>
          </a:bodyPr>
          <a:lstStyle/>
          <a:p>
            <a:r>
              <a:rPr lang="fr-FR" dirty="0" smtClean="0"/>
              <a:t>Labellisation ou contrat collectif pour la </a:t>
            </a:r>
            <a:r>
              <a:rPr lang="fr-FR" b="1" dirty="0" smtClean="0"/>
              <a:t>santé</a:t>
            </a:r>
            <a:endParaRPr lang="fr-FR" b="1" dirty="0"/>
          </a:p>
        </p:txBody>
      </p:sp>
      <p:sp>
        <p:nvSpPr>
          <p:cNvPr id="20" name="Espace réservé du texte 4"/>
          <p:cNvSpPr>
            <a:spLocks noGrp="1"/>
          </p:cNvSpPr>
          <p:nvPr>
            <p:ph type="body" sz="quarter" idx="13"/>
          </p:nvPr>
        </p:nvSpPr>
        <p:spPr>
          <a:xfrm>
            <a:off x="8386719" y="4963281"/>
            <a:ext cx="2257764" cy="812027"/>
          </a:xfrm>
        </p:spPr>
        <p:txBody>
          <a:bodyPr>
            <a:normAutofit lnSpcReduction="10000"/>
          </a:bodyPr>
          <a:lstStyle/>
          <a:p>
            <a:r>
              <a:rPr lang="fr-FR" dirty="0" smtClean="0"/>
              <a:t>Contrat collectif obligatoire uniquement pour la </a:t>
            </a:r>
            <a:r>
              <a:rPr lang="fr-FR" b="1" dirty="0" smtClean="0"/>
              <a:t>prévoyance</a:t>
            </a:r>
            <a:endParaRPr lang="fr-FR" b="1" dirty="0"/>
          </a:p>
        </p:txBody>
      </p:sp>
      <p:pic>
        <p:nvPicPr>
          <p:cNvPr id="2" name="Image 1"/>
          <p:cNvPicPr>
            <a:picLocks noChangeAspect="1"/>
          </p:cNvPicPr>
          <p:nvPr/>
        </p:nvPicPr>
        <p:blipFill>
          <a:blip r:embed="rId3"/>
          <a:stretch>
            <a:fillRect/>
          </a:stretch>
        </p:blipFill>
        <p:spPr>
          <a:xfrm>
            <a:off x="233218" y="1115067"/>
            <a:ext cx="771409" cy="1149177"/>
          </a:xfrm>
          <a:prstGeom prst="rect">
            <a:avLst/>
          </a:prstGeom>
        </p:spPr>
      </p:pic>
      <p:pic>
        <p:nvPicPr>
          <p:cNvPr id="6" name="Image 5"/>
          <p:cNvPicPr>
            <a:picLocks noChangeAspect="1"/>
          </p:cNvPicPr>
          <p:nvPr/>
        </p:nvPicPr>
        <p:blipFill>
          <a:blip r:embed="rId4"/>
          <a:stretch>
            <a:fillRect/>
          </a:stretch>
        </p:blipFill>
        <p:spPr>
          <a:xfrm>
            <a:off x="3861868" y="1115067"/>
            <a:ext cx="763652" cy="1110490"/>
          </a:xfrm>
          <a:prstGeom prst="rect">
            <a:avLst/>
          </a:prstGeom>
        </p:spPr>
      </p:pic>
      <p:pic>
        <p:nvPicPr>
          <p:cNvPr id="7" name="Image 6"/>
          <p:cNvPicPr>
            <a:picLocks noChangeAspect="1"/>
          </p:cNvPicPr>
          <p:nvPr/>
        </p:nvPicPr>
        <p:blipFill>
          <a:blip r:embed="rId5"/>
          <a:stretch>
            <a:fillRect/>
          </a:stretch>
        </p:blipFill>
        <p:spPr>
          <a:xfrm>
            <a:off x="8194281" y="1070965"/>
            <a:ext cx="778705" cy="1237381"/>
          </a:xfrm>
          <a:prstGeom prst="rect">
            <a:avLst/>
          </a:prstGeom>
        </p:spPr>
      </p:pic>
      <p:cxnSp>
        <p:nvCxnSpPr>
          <p:cNvPr id="21" name="Connecteur droit 20">
            <a:extLst>
              <a:ext uri="{FF2B5EF4-FFF2-40B4-BE49-F238E27FC236}">
                <a16:creationId xmlns:a16="http://schemas.microsoft.com/office/drawing/2014/main" id="{E26515BD-4EF6-5243-8E3E-8E186C145951}"/>
              </a:ext>
            </a:extLst>
          </p:cNvPr>
          <p:cNvCxnSpPr>
            <a:cxnSpLocks/>
          </p:cNvCxnSpPr>
          <p:nvPr/>
        </p:nvCxnSpPr>
        <p:spPr>
          <a:xfrm>
            <a:off x="734610" y="92435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664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609380" y="322650"/>
            <a:ext cx="3929287" cy="477371"/>
          </a:xfrm>
        </p:spPr>
        <p:txBody>
          <a:bodyPr/>
          <a:lstStyle/>
          <a:p>
            <a:r>
              <a:rPr lang="fr-FR" dirty="0" smtClean="0"/>
              <a:t>Pour la prévoyance</a:t>
            </a:r>
            <a:endParaRPr lang="fr-FR" dirty="0"/>
          </a:p>
        </p:txBody>
      </p:sp>
      <p:sp>
        <p:nvSpPr>
          <p:cNvPr id="4" name="Espace réservé du texte 3"/>
          <p:cNvSpPr>
            <a:spLocks noGrp="1"/>
          </p:cNvSpPr>
          <p:nvPr>
            <p:ph type="body" sz="quarter" idx="12"/>
          </p:nvPr>
        </p:nvSpPr>
        <p:spPr>
          <a:xfrm>
            <a:off x="744889" y="1870960"/>
            <a:ext cx="1919994" cy="428475"/>
          </a:xfrm>
        </p:spPr>
        <p:txBody>
          <a:bodyPr>
            <a:normAutofit/>
          </a:bodyPr>
          <a:lstStyle/>
          <a:p>
            <a:pPr algn="ctr"/>
            <a:r>
              <a:rPr lang="fr-FR" sz="2000" dirty="0" smtClean="0"/>
              <a:t>Aujourd’hui</a:t>
            </a:r>
            <a:endParaRPr lang="fr-FR" sz="2000" dirty="0"/>
          </a:p>
        </p:txBody>
      </p:sp>
      <p:sp>
        <p:nvSpPr>
          <p:cNvPr id="5" name="Espace réservé du texte 4"/>
          <p:cNvSpPr>
            <a:spLocks noGrp="1"/>
          </p:cNvSpPr>
          <p:nvPr>
            <p:ph type="body" sz="quarter" idx="13"/>
          </p:nvPr>
        </p:nvSpPr>
        <p:spPr>
          <a:xfrm>
            <a:off x="1050988" y="4570090"/>
            <a:ext cx="1919994" cy="990268"/>
          </a:xfrm>
        </p:spPr>
        <p:txBody>
          <a:bodyPr>
            <a:noAutofit/>
          </a:bodyPr>
          <a:lstStyle/>
          <a:p>
            <a:r>
              <a:rPr lang="fr-FR" sz="1700" dirty="0" smtClean="0"/>
              <a:t>Montant de participation défini librement par chaque employeur</a:t>
            </a:r>
            <a:endParaRPr lang="fr-FR" sz="1700" dirty="0"/>
          </a:p>
        </p:txBody>
      </p:sp>
      <p:cxnSp>
        <p:nvCxnSpPr>
          <p:cNvPr id="9" name="Connecteur droit 8">
            <a:extLst>
              <a:ext uri="{FF2B5EF4-FFF2-40B4-BE49-F238E27FC236}">
                <a16:creationId xmlns:a16="http://schemas.microsoft.com/office/drawing/2014/main" id="{F40D4839-F9F3-F94C-9E35-720698E32093}"/>
              </a:ext>
            </a:extLst>
          </p:cNvPr>
          <p:cNvCxnSpPr>
            <a:cxnSpLocks/>
          </p:cNvCxnSpPr>
          <p:nvPr/>
        </p:nvCxnSpPr>
        <p:spPr>
          <a:xfrm>
            <a:off x="7935302" y="1689656"/>
            <a:ext cx="0" cy="388800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F40D4839-F9F3-F94C-9E35-720698E32093}"/>
              </a:ext>
            </a:extLst>
          </p:cNvPr>
          <p:cNvCxnSpPr>
            <a:cxnSpLocks/>
          </p:cNvCxnSpPr>
          <p:nvPr/>
        </p:nvCxnSpPr>
        <p:spPr>
          <a:xfrm>
            <a:off x="3710374" y="1689656"/>
            <a:ext cx="0" cy="388800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12" name="Espace réservé du texte 3"/>
          <p:cNvSpPr>
            <a:spLocks noGrp="1"/>
          </p:cNvSpPr>
          <p:nvPr>
            <p:ph type="body" sz="quarter" idx="12"/>
          </p:nvPr>
        </p:nvSpPr>
        <p:spPr>
          <a:xfrm>
            <a:off x="4941740" y="1710983"/>
            <a:ext cx="2320252" cy="728393"/>
          </a:xfrm>
        </p:spPr>
        <p:txBody>
          <a:bodyPr>
            <a:noAutofit/>
          </a:bodyPr>
          <a:lstStyle/>
          <a:p>
            <a:r>
              <a:rPr lang="fr-FR" sz="2000" dirty="0" smtClean="0"/>
              <a:t>Ordonnance 17.02.2021 </a:t>
            </a:r>
          </a:p>
          <a:p>
            <a:r>
              <a:rPr lang="fr-FR" sz="2000" dirty="0" smtClean="0"/>
              <a:t> Décret du 20.04.2022</a:t>
            </a:r>
            <a:endParaRPr lang="fr-FR" sz="2000" dirty="0"/>
          </a:p>
        </p:txBody>
      </p:sp>
      <p:sp>
        <p:nvSpPr>
          <p:cNvPr id="13" name="Espace réservé du texte 3"/>
          <p:cNvSpPr>
            <a:spLocks noGrp="1"/>
          </p:cNvSpPr>
          <p:nvPr>
            <p:ph type="body" sz="quarter" idx="12"/>
          </p:nvPr>
        </p:nvSpPr>
        <p:spPr>
          <a:xfrm>
            <a:off x="9129997" y="1744248"/>
            <a:ext cx="2539650" cy="695128"/>
          </a:xfrm>
        </p:spPr>
        <p:txBody>
          <a:bodyPr>
            <a:noAutofit/>
          </a:bodyPr>
          <a:lstStyle/>
          <a:p>
            <a:r>
              <a:rPr lang="fr-FR" sz="2000" dirty="0" smtClean="0"/>
              <a:t>Accord national collectif du 11 juillet 2023</a:t>
            </a:r>
            <a:endParaRPr lang="fr-FR" sz="2000" dirty="0"/>
          </a:p>
        </p:txBody>
      </p:sp>
      <p:sp>
        <p:nvSpPr>
          <p:cNvPr id="14" name="Espace réservé du texte 4"/>
          <p:cNvSpPr>
            <a:spLocks noGrp="1"/>
          </p:cNvSpPr>
          <p:nvPr>
            <p:ph type="body" sz="quarter" idx="13"/>
          </p:nvPr>
        </p:nvSpPr>
        <p:spPr>
          <a:xfrm>
            <a:off x="4886474" y="4627965"/>
            <a:ext cx="2430784" cy="993441"/>
          </a:xfrm>
        </p:spPr>
        <p:txBody>
          <a:bodyPr>
            <a:normAutofit/>
          </a:bodyPr>
          <a:lstStyle/>
          <a:p>
            <a:r>
              <a:rPr lang="fr-FR" sz="1700" dirty="0" smtClean="0"/>
              <a:t>Minimum obligatoire de participation de 7 € mensuels par agent</a:t>
            </a:r>
            <a:endParaRPr lang="fr-FR" sz="1700" dirty="0"/>
          </a:p>
        </p:txBody>
      </p:sp>
      <p:sp>
        <p:nvSpPr>
          <p:cNvPr id="16" name="Espace réservé du texte 4"/>
          <p:cNvSpPr>
            <a:spLocks noGrp="1"/>
          </p:cNvSpPr>
          <p:nvPr>
            <p:ph type="body" sz="quarter" idx="13"/>
          </p:nvPr>
        </p:nvSpPr>
        <p:spPr>
          <a:xfrm>
            <a:off x="1050988" y="2778951"/>
            <a:ext cx="1919994" cy="708914"/>
          </a:xfrm>
        </p:spPr>
        <p:txBody>
          <a:bodyPr>
            <a:normAutofit/>
          </a:bodyPr>
          <a:lstStyle/>
          <a:p>
            <a:r>
              <a:rPr lang="fr-FR" sz="1700" dirty="0" smtClean="0"/>
              <a:t>Souscription volontaire des agents </a:t>
            </a:r>
            <a:endParaRPr lang="fr-FR" sz="1700" dirty="0"/>
          </a:p>
        </p:txBody>
      </p:sp>
      <p:sp>
        <p:nvSpPr>
          <p:cNvPr id="18" name="Espace réservé du texte 4"/>
          <p:cNvSpPr>
            <a:spLocks noGrp="1"/>
          </p:cNvSpPr>
          <p:nvPr>
            <p:ph type="body" sz="quarter" idx="13"/>
          </p:nvPr>
        </p:nvSpPr>
        <p:spPr>
          <a:xfrm>
            <a:off x="8961264" y="2778951"/>
            <a:ext cx="2419070" cy="589282"/>
          </a:xfrm>
        </p:spPr>
        <p:txBody>
          <a:bodyPr>
            <a:noAutofit/>
          </a:bodyPr>
          <a:lstStyle/>
          <a:p>
            <a:r>
              <a:rPr lang="fr-FR" sz="1700" dirty="0" smtClean="0"/>
              <a:t>Adhésion obligatoire des agents à un contrat collectif</a:t>
            </a:r>
            <a:endParaRPr lang="fr-FR" sz="1700" dirty="0"/>
          </a:p>
        </p:txBody>
      </p:sp>
      <p:sp>
        <p:nvSpPr>
          <p:cNvPr id="19" name="Espace réservé du texte 4"/>
          <p:cNvSpPr>
            <a:spLocks noGrp="1"/>
          </p:cNvSpPr>
          <p:nvPr>
            <p:ph type="body" sz="quarter" idx="13"/>
          </p:nvPr>
        </p:nvSpPr>
        <p:spPr>
          <a:xfrm>
            <a:off x="8961264" y="4636697"/>
            <a:ext cx="2167852" cy="1137539"/>
          </a:xfrm>
        </p:spPr>
        <p:txBody>
          <a:bodyPr>
            <a:normAutofit/>
          </a:bodyPr>
          <a:lstStyle/>
          <a:p>
            <a:r>
              <a:rPr lang="fr-FR" dirty="0"/>
              <a:t>Minimum obligatoire de participation de</a:t>
            </a:r>
            <a:r>
              <a:rPr lang="fr-FR" dirty="0" smtClean="0"/>
              <a:t> 50 % du montant de la cotisation mensuelle par agent</a:t>
            </a:r>
            <a:endParaRPr lang="fr-FR" dirty="0"/>
          </a:p>
        </p:txBody>
      </p:sp>
      <p:sp>
        <p:nvSpPr>
          <p:cNvPr id="21" name="Espace réservé du texte 4"/>
          <p:cNvSpPr>
            <a:spLocks noGrp="1"/>
          </p:cNvSpPr>
          <p:nvPr>
            <p:ph type="body" sz="quarter" idx="13"/>
          </p:nvPr>
        </p:nvSpPr>
        <p:spPr>
          <a:xfrm>
            <a:off x="4886474" y="2815005"/>
            <a:ext cx="1919994" cy="708914"/>
          </a:xfrm>
        </p:spPr>
        <p:txBody>
          <a:bodyPr>
            <a:normAutofit/>
          </a:bodyPr>
          <a:lstStyle/>
          <a:p>
            <a:r>
              <a:rPr lang="fr-FR" sz="1700" dirty="0" smtClean="0"/>
              <a:t>Souscription volontaire des agents </a:t>
            </a:r>
            <a:endParaRPr lang="fr-FR" sz="1700" dirty="0"/>
          </a:p>
        </p:txBody>
      </p:sp>
      <p:pic>
        <p:nvPicPr>
          <p:cNvPr id="15" name="Image 14"/>
          <p:cNvPicPr>
            <a:picLocks noChangeAspect="1"/>
          </p:cNvPicPr>
          <p:nvPr/>
        </p:nvPicPr>
        <p:blipFill>
          <a:blip r:embed="rId3"/>
          <a:stretch>
            <a:fillRect/>
          </a:stretch>
        </p:blipFill>
        <p:spPr>
          <a:xfrm>
            <a:off x="8330129" y="1331360"/>
            <a:ext cx="697293" cy="1108016"/>
          </a:xfrm>
          <a:prstGeom prst="rect">
            <a:avLst/>
          </a:prstGeom>
        </p:spPr>
      </p:pic>
      <p:pic>
        <p:nvPicPr>
          <p:cNvPr id="17" name="Image 16"/>
          <p:cNvPicPr>
            <a:picLocks noChangeAspect="1"/>
          </p:cNvPicPr>
          <p:nvPr/>
        </p:nvPicPr>
        <p:blipFill>
          <a:blip r:embed="rId4"/>
          <a:stretch>
            <a:fillRect/>
          </a:stretch>
        </p:blipFill>
        <p:spPr>
          <a:xfrm>
            <a:off x="3947885" y="1398796"/>
            <a:ext cx="734190" cy="1067647"/>
          </a:xfrm>
          <a:prstGeom prst="rect">
            <a:avLst/>
          </a:prstGeom>
        </p:spPr>
      </p:pic>
      <p:pic>
        <p:nvPicPr>
          <p:cNvPr id="20" name="Image 19"/>
          <p:cNvPicPr>
            <a:picLocks noChangeAspect="1"/>
          </p:cNvPicPr>
          <p:nvPr/>
        </p:nvPicPr>
        <p:blipFill>
          <a:blip r:embed="rId5"/>
          <a:stretch>
            <a:fillRect/>
          </a:stretch>
        </p:blipFill>
        <p:spPr>
          <a:xfrm>
            <a:off x="253266" y="1405429"/>
            <a:ext cx="712228" cy="1061014"/>
          </a:xfrm>
          <a:prstGeom prst="rect">
            <a:avLst/>
          </a:prstGeom>
        </p:spPr>
      </p:pic>
      <p:cxnSp>
        <p:nvCxnSpPr>
          <p:cNvPr id="22" name="Connecteur droit 21">
            <a:extLst>
              <a:ext uri="{FF2B5EF4-FFF2-40B4-BE49-F238E27FC236}">
                <a16:creationId xmlns:a16="http://schemas.microsoft.com/office/drawing/2014/main" id="{E26515BD-4EF6-5243-8E3E-8E186C145951}"/>
              </a:ext>
            </a:extLst>
          </p:cNvPr>
          <p:cNvCxnSpPr>
            <a:cxnSpLocks/>
          </p:cNvCxnSpPr>
          <p:nvPr/>
        </p:nvCxnSpPr>
        <p:spPr>
          <a:xfrm>
            <a:off x="734610" y="92435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3" name="Espace réservé du texte 4"/>
          <p:cNvSpPr>
            <a:spLocks noGrp="1"/>
          </p:cNvSpPr>
          <p:nvPr>
            <p:ph type="body" sz="quarter" idx="13"/>
          </p:nvPr>
        </p:nvSpPr>
        <p:spPr>
          <a:xfrm>
            <a:off x="1050988" y="3674521"/>
            <a:ext cx="2251669" cy="708914"/>
          </a:xfrm>
        </p:spPr>
        <p:txBody>
          <a:bodyPr>
            <a:noAutofit/>
          </a:bodyPr>
          <a:lstStyle/>
          <a:p>
            <a:r>
              <a:rPr lang="fr-FR" sz="1700" dirty="0" smtClean="0"/>
              <a:t>Pas de niveau minimum de couverture obligatoire</a:t>
            </a:r>
            <a:endParaRPr lang="fr-FR" sz="1700" dirty="0"/>
          </a:p>
        </p:txBody>
      </p:sp>
      <p:sp>
        <p:nvSpPr>
          <p:cNvPr id="24" name="Espace réservé du texte 4"/>
          <p:cNvSpPr>
            <a:spLocks noGrp="1"/>
          </p:cNvSpPr>
          <p:nvPr>
            <p:ph type="body" sz="quarter" idx="13"/>
          </p:nvPr>
        </p:nvSpPr>
        <p:spPr>
          <a:xfrm>
            <a:off x="4886474" y="3628508"/>
            <a:ext cx="2114638" cy="894869"/>
          </a:xfrm>
        </p:spPr>
        <p:txBody>
          <a:bodyPr>
            <a:normAutofit/>
          </a:bodyPr>
          <a:lstStyle/>
          <a:p>
            <a:r>
              <a:rPr lang="fr-FR" sz="1700" dirty="0" smtClean="0"/>
              <a:t>Minimum de couverture de 90 % du TI + 40 % du RI</a:t>
            </a:r>
            <a:endParaRPr lang="fr-FR" sz="1700" dirty="0"/>
          </a:p>
        </p:txBody>
      </p:sp>
      <p:sp>
        <p:nvSpPr>
          <p:cNvPr id="25" name="Espace réservé du texte 4"/>
          <p:cNvSpPr>
            <a:spLocks noGrp="1"/>
          </p:cNvSpPr>
          <p:nvPr>
            <p:ph type="body" sz="quarter" idx="13"/>
          </p:nvPr>
        </p:nvSpPr>
        <p:spPr>
          <a:xfrm>
            <a:off x="8961264" y="3526071"/>
            <a:ext cx="2874439" cy="952788"/>
          </a:xfrm>
        </p:spPr>
        <p:txBody>
          <a:bodyPr>
            <a:noAutofit/>
          </a:bodyPr>
          <a:lstStyle/>
          <a:p>
            <a:r>
              <a:rPr lang="fr-FR" sz="1700" dirty="0" smtClean="0"/>
              <a:t>Minimum de couverture de 90 % de la rémunération nette de référence </a:t>
            </a:r>
          </a:p>
          <a:p>
            <a:r>
              <a:rPr lang="fr-FR" sz="1700" dirty="0" smtClean="0"/>
              <a:t>(TI + NBI + RI)</a:t>
            </a:r>
            <a:endParaRPr lang="fr-FR" sz="1700" dirty="0"/>
          </a:p>
        </p:txBody>
      </p:sp>
    </p:spTree>
    <p:extLst>
      <p:ext uri="{BB962C8B-B14F-4D97-AF65-F5344CB8AC3E}">
        <p14:creationId xmlns:p14="http://schemas.microsoft.com/office/powerpoint/2010/main" val="1503625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609380" y="457575"/>
            <a:ext cx="6552829" cy="477371"/>
          </a:xfrm>
        </p:spPr>
        <p:txBody>
          <a:bodyPr>
            <a:normAutofit fontScale="92500"/>
          </a:bodyPr>
          <a:lstStyle/>
          <a:p>
            <a:r>
              <a:rPr lang="fr-FR" dirty="0"/>
              <a:t>Réforme de la Protection sociale complémentaire</a:t>
            </a:r>
          </a:p>
        </p:txBody>
      </p:sp>
      <p:sp>
        <p:nvSpPr>
          <p:cNvPr id="4" name="Espace réservé du texte 3"/>
          <p:cNvSpPr>
            <a:spLocks noGrp="1"/>
          </p:cNvSpPr>
          <p:nvPr>
            <p:ph type="body" sz="quarter" idx="12"/>
          </p:nvPr>
        </p:nvSpPr>
        <p:spPr>
          <a:xfrm>
            <a:off x="873494" y="1577372"/>
            <a:ext cx="1919994" cy="428475"/>
          </a:xfrm>
        </p:spPr>
        <p:txBody>
          <a:bodyPr>
            <a:normAutofit/>
          </a:bodyPr>
          <a:lstStyle/>
          <a:p>
            <a:pPr algn="ctr"/>
            <a:r>
              <a:rPr lang="fr-FR" sz="2000" dirty="0" smtClean="0"/>
              <a:t>Aujourd’hui</a:t>
            </a:r>
            <a:endParaRPr lang="fr-FR" sz="2000" dirty="0"/>
          </a:p>
        </p:txBody>
      </p:sp>
      <p:sp>
        <p:nvSpPr>
          <p:cNvPr id="5" name="Espace réservé du texte 4"/>
          <p:cNvSpPr>
            <a:spLocks noGrp="1"/>
          </p:cNvSpPr>
          <p:nvPr>
            <p:ph type="body" sz="quarter" idx="13"/>
          </p:nvPr>
        </p:nvSpPr>
        <p:spPr>
          <a:xfrm>
            <a:off x="873494" y="3289424"/>
            <a:ext cx="1919994" cy="990268"/>
          </a:xfrm>
        </p:spPr>
        <p:txBody>
          <a:bodyPr>
            <a:noAutofit/>
          </a:bodyPr>
          <a:lstStyle/>
          <a:p>
            <a:r>
              <a:rPr lang="fr-FR" sz="1700" dirty="0" smtClean="0"/>
              <a:t>Évolution tarifaire définie par l’assureur ou dans le contrat collectif</a:t>
            </a:r>
            <a:endParaRPr lang="fr-FR" sz="1700" dirty="0"/>
          </a:p>
        </p:txBody>
      </p:sp>
      <p:cxnSp>
        <p:nvCxnSpPr>
          <p:cNvPr id="9" name="Connecteur droit 8">
            <a:extLst>
              <a:ext uri="{FF2B5EF4-FFF2-40B4-BE49-F238E27FC236}">
                <a16:creationId xmlns:a16="http://schemas.microsoft.com/office/drawing/2014/main" id="{F40D4839-F9F3-F94C-9E35-720698E32093}"/>
              </a:ext>
            </a:extLst>
          </p:cNvPr>
          <p:cNvCxnSpPr>
            <a:cxnSpLocks/>
          </p:cNvCxnSpPr>
          <p:nvPr/>
        </p:nvCxnSpPr>
        <p:spPr>
          <a:xfrm>
            <a:off x="7935302" y="1689656"/>
            <a:ext cx="0" cy="388800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F40D4839-F9F3-F94C-9E35-720698E32093}"/>
              </a:ext>
            </a:extLst>
          </p:cNvPr>
          <p:cNvCxnSpPr>
            <a:cxnSpLocks/>
          </p:cNvCxnSpPr>
          <p:nvPr/>
        </p:nvCxnSpPr>
        <p:spPr>
          <a:xfrm>
            <a:off x="3875627" y="1689656"/>
            <a:ext cx="0" cy="388800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12" name="Espace réservé du texte 3"/>
          <p:cNvSpPr>
            <a:spLocks noGrp="1"/>
          </p:cNvSpPr>
          <p:nvPr>
            <p:ph type="body" sz="quarter" idx="12"/>
          </p:nvPr>
        </p:nvSpPr>
        <p:spPr>
          <a:xfrm>
            <a:off x="5209812" y="1590466"/>
            <a:ext cx="2320252" cy="728393"/>
          </a:xfrm>
        </p:spPr>
        <p:txBody>
          <a:bodyPr>
            <a:noAutofit/>
          </a:bodyPr>
          <a:lstStyle/>
          <a:p>
            <a:r>
              <a:rPr lang="fr-FR" sz="2000" dirty="0" smtClean="0"/>
              <a:t>Ordonnance 17.02.2021 </a:t>
            </a:r>
          </a:p>
          <a:p>
            <a:r>
              <a:rPr lang="fr-FR" sz="2000" dirty="0" smtClean="0"/>
              <a:t> Décret du 20.04.2022</a:t>
            </a:r>
            <a:endParaRPr lang="fr-FR" sz="2000" dirty="0"/>
          </a:p>
        </p:txBody>
      </p:sp>
      <p:sp>
        <p:nvSpPr>
          <p:cNvPr id="13" name="Espace réservé du texte 3"/>
          <p:cNvSpPr>
            <a:spLocks noGrp="1"/>
          </p:cNvSpPr>
          <p:nvPr>
            <p:ph type="body" sz="quarter" idx="12"/>
          </p:nvPr>
        </p:nvSpPr>
        <p:spPr>
          <a:xfrm>
            <a:off x="9262200" y="1689656"/>
            <a:ext cx="2539650" cy="695128"/>
          </a:xfrm>
        </p:spPr>
        <p:txBody>
          <a:bodyPr>
            <a:noAutofit/>
          </a:bodyPr>
          <a:lstStyle/>
          <a:p>
            <a:r>
              <a:rPr lang="fr-FR" sz="2000" dirty="0" smtClean="0"/>
              <a:t>Accord national collectif du 11 juillet 2023</a:t>
            </a:r>
            <a:endParaRPr lang="fr-FR" sz="2000" dirty="0"/>
          </a:p>
        </p:txBody>
      </p:sp>
      <p:sp>
        <p:nvSpPr>
          <p:cNvPr id="18" name="Espace réservé du texte 4"/>
          <p:cNvSpPr>
            <a:spLocks noGrp="1"/>
          </p:cNvSpPr>
          <p:nvPr>
            <p:ph type="body" sz="quarter" idx="13"/>
          </p:nvPr>
        </p:nvSpPr>
        <p:spPr>
          <a:xfrm>
            <a:off x="9017441" y="3405312"/>
            <a:ext cx="2419070" cy="1364163"/>
          </a:xfrm>
        </p:spPr>
        <p:txBody>
          <a:bodyPr>
            <a:noAutofit/>
          </a:bodyPr>
          <a:lstStyle/>
          <a:p>
            <a:r>
              <a:rPr lang="fr-FR" sz="1700" dirty="0" smtClean="0"/>
              <a:t>Évolutions tarifaires annuelles plafonnées à :</a:t>
            </a:r>
          </a:p>
          <a:p>
            <a:pPr marL="285750" indent="-285750">
              <a:buClr>
                <a:srgbClr val="BD2C54"/>
              </a:buClr>
              <a:buFont typeface="Arial" panose="020B0604020202020204" pitchFamily="34" charset="0"/>
              <a:buChar char="•"/>
            </a:pPr>
            <a:r>
              <a:rPr lang="fr-FR" sz="1700" dirty="0" smtClean="0"/>
              <a:t>15% en prévoyance </a:t>
            </a:r>
          </a:p>
          <a:p>
            <a:pPr marL="285750" indent="-285750">
              <a:buClr>
                <a:srgbClr val="BD2C54"/>
              </a:buClr>
              <a:buFont typeface="Arial" panose="020B0604020202020204" pitchFamily="34" charset="0"/>
              <a:buChar char="•"/>
            </a:pPr>
            <a:r>
              <a:rPr lang="fr-FR" sz="1700" dirty="0" smtClean="0"/>
              <a:t>10 % en santé</a:t>
            </a:r>
          </a:p>
          <a:p>
            <a:endParaRPr lang="fr-FR" sz="1700" dirty="0"/>
          </a:p>
        </p:txBody>
      </p:sp>
      <p:sp>
        <p:nvSpPr>
          <p:cNvPr id="21" name="Espace réservé du texte 4"/>
          <p:cNvSpPr>
            <a:spLocks noGrp="1"/>
          </p:cNvSpPr>
          <p:nvPr>
            <p:ph type="body" sz="quarter" idx="13"/>
          </p:nvPr>
        </p:nvSpPr>
        <p:spPr>
          <a:xfrm>
            <a:off x="4945468" y="3307777"/>
            <a:ext cx="1919994" cy="990268"/>
          </a:xfrm>
        </p:spPr>
        <p:txBody>
          <a:bodyPr>
            <a:noAutofit/>
          </a:bodyPr>
          <a:lstStyle/>
          <a:p>
            <a:r>
              <a:rPr lang="fr-FR" sz="1700" dirty="0" smtClean="0"/>
              <a:t>Évolution tarifaire définie par l’assureur ou dans le contrat collectif</a:t>
            </a:r>
            <a:endParaRPr lang="fr-FR" sz="1700" dirty="0"/>
          </a:p>
        </p:txBody>
      </p:sp>
      <p:pic>
        <p:nvPicPr>
          <p:cNvPr id="14" name="Image 13"/>
          <p:cNvPicPr>
            <a:picLocks noChangeAspect="1"/>
          </p:cNvPicPr>
          <p:nvPr/>
        </p:nvPicPr>
        <p:blipFill>
          <a:blip r:embed="rId3"/>
          <a:stretch>
            <a:fillRect/>
          </a:stretch>
        </p:blipFill>
        <p:spPr>
          <a:xfrm>
            <a:off x="253266" y="1257846"/>
            <a:ext cx="712228" cy="1061014"/>
          </a:xfrm>
          <a:prstGeom prst="rect">
            <a:avLst/>
          </a:prstGeom>
        </p:spPr>
      </p:pic>
      <p:pic>
        <p:nvPicPr>
          <p:cNvPr id="15" name="Image 14"/>
          <p:cNvPicPr>
            <a:picLocks noChangeAspect="1"/>
          </p:cNvPicPr>
          <p:nvPr/>
        </p:nvPicPr>
        <p:blipFill>
          <a:blip r:embed="rId4"/>
          <a:stretch>
            <a:fillRect/>
          </a:stretch>
        </p:blipFill>
        <p:spPr>
          <a:xfrm>
            <a:off x="4175666" y="1181542"/>
            <a:ext cx="782101" cy="1137318"/>
          </a:xfrm>
          <a:prstGeom prst="rect">
            <a:avLst/>
          </a:prstGeom>
        </p:spPr>
      </p:pic>
      <p:pic>
        <p:nvPicPr>
          <p:cNvPr id="16" name="Image 15"/>
          <p:cNvPicPr>
            <a:picLocks noChangeAspect="1"/>
          </p:cNvPicPr>
          <p:nvPr/>
        </p:nvPicPr>
        <p:blipFill>
          <a:blip r:embed="rId5"/>
          <a:stretch>
            <a:fillRect/>
          </a:stretch>
        </p:blipFill>
        <p:spPr>
          <a:xfrm>
            <a:off x="8297609" y="1257845"/>
            <a:ext cx="719832" cy="1143831"/>
          </a:xfrm>
          <a:prstGeom prst="rect">
            <a:avLst/>
          </a:prstGeom>
        </p:spPr>
      </p:pic>
      <p:cxnSp>
        <p:nvCxnSpPr>
          <p:cNvPr id="17" name="Connecteur droit 16">
            <a:extLst>
              <a:ext uri="{FF2B5EF4-FFF2-40B4-BE49-F238E27FC236}">
                <a16:creationId xmlns:a16="http://schemas.microsoft.com/office/drawing/2014/main" id="{E26515BD-4EF6-5243-8E3E-8E186C145951}"/>
              </a:ext>
            </a:extLst>
          </p:cNvPr>
          <p:cNvCxnSpPr>
            <a:cxnSpLocks/>
          </p:cNvCxnSpPr>
          <p:nvPr/>
        </p:nvCxnSpPr>
        <p:spPr>
          <a:xfrm>
            <a:off x="734610" y="92435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6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572877" y="400322"/>
            <a:ext cx="4081495" cy="477371"/>
          </a:xfrm>
        </p:spPr>
        <p:txBody>
          <a:bodyPr/>
          <a:lstStyle/>
          <a:p>
            <a:r>
              <a:rPr lang="fr-FR" dirty="0" smtClean="0"/>
              <a:t>Pour la prévoyance</a:t>
            </a:r>
            <a:endParaRPr lang="fr-FR" dirty="0"/>
          </a:p>
        </p:txBody>
      </p:sp>
      <p:sp>
        <p:nvSpPr>
          <p:cNvPr id="4" name="Espace réservé du texte 3"/>
          <p:cNvSpPr>
            <a:spLocks noGrp="1"/>
          </p:cNvSpPr>
          <p:nvPr>
            <p:ph type="body" sz="quarter" idx="12"/>
          </p:nvPr>
        </p:nvSpPr>
        <p:spPr>
          <a:xfrm>
            <a:off x="965494" y="1822982"/>
            <a:ext cx="1919994" cy="428475"/>
          </a:xfrm>
        </p:spPr>
        <p:txBody>
          <a:bodyPr>
            <a:normAutofit/>
          </a:bodyPr>
          <a:lstStyle/>
          <a:p>
            <a:pPr algn="ctr"/>
            <a:r>
              <a:rPr lang="fr-FR" sz="2000" dirty="0" smtClean="0"/>
              <a:t>Aujourd’hui</a:t>
            </a:r>
            <a:endParaRPr lang="fr-FR" sz="2000" dirty="0"/>
          </a:p>
        </p:txBody>
      </p:sp>
      <p:sp>
        <p:nvSpPr>
          <p:cNvPr id="5" name="Espace réservé du texte 4"/>
          <p:cNvSpPr>
            <a:spLocks noGrp="1"/>
          </p:cNvSpPr>
          <p:nvPr>
            <p:ph type="body" sz="quarter" idx="13"/>
          </p:nvPr>
        </p:nvSpPr>
        <p:spPr>
          <a:xfrm>
            <a:off x="856239" y="3118144"/>
            <a:ext cx="1919994" cy="1789522"/>
          </a:xfrm>
        </p:spPr>
        <p:txBody>
          <a:bodyPr>
            <a:noAutofit/>
          </a:bodyPr>
          <a:lstStyle/>
          <a:p>
            <a:r>
              <a:rPr lang="fr-FR" sz="1700" dirty="0" smtClean="0"/>
              <a:t>Conditions d’entrée des agents dans les contrats collectifs ou individuels disparates. Questionnaires médicaux présent dans les contrats individuels</a:t>
            </a:r>
            <a:endParaRPr lang="fr-FR" sz="1700" dirty="0"/>
          </a:p>
        </p:txBody>
      </p:sp>
      <p:cxnSp>
        <p:nvCxnSpPr>
          <p:cNvPr id="9" name="Connecteur droit 8">
            <a:extLst>
              <a:ext uri="{FF2B5EF4-FFF2-40B4-BE49-F238E27FC236}">
                <a16:creationId xmlns:a16="http://schemas.microsoft.com/office/drawing/2014/main" id="{F40D4839-F9F3-F94C-9E35-720698E32093}"/>
              </a:ext>
            </a:extLst>
          </p:cNvPr>
          <p:cNvCxnSpPr>
            <a:cxnSpLocks/>
          </p:cNvCxnSpPr>
          <p:nvPr/>
        </p:nvCxnSpPr>
        <p:spPr>
          <a:xfrm>
            <a:off x="7935302" y="1732557"/>
            <a:ext cx="0" cy="388800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F40D4839-F9F3-F94C-9E35-720698E32093}"/>
              </a:ext>
            </a:extLst>
          </p:cNvPr>
          <p:cNvCxnSpPr>
            <a:cxnSpLocks/>
          </p:cNvCxnSpPr>
          <p:nvPr/>
        </p:nvCxnSpPr>
        <p:spPr>
          <a:xfrm>
            <a:off x="3787493" y="1732557"/>
            <a:ext cx="0" cy="388800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12" name="Espace réservé du texte 3"/>
          <p:cNvSpPr>
            <a:spLocks noGrp="1"/>
          </p:cNvSpPr>
          <p:nvPr>
            <p:ph type="body" sz="quarter" idx="12"/>
          </p:nvPr>
        </p:nvSpPr>
        <p:spPr>
          <a:xfrm>
            <a:off x="4980581" y="1699704"/>
            <a:ext cx="2320252" cy="728393"/>
          </a:xfrm>
        </p:spPr>
        <p:txBody>
          <a:bodyPr>
            <a:noAutofit/>
          </a:bodyPr>
          <a:lstStyle/>
          <a:p>
            <a:r>
              <a:rPr lang="fr-FR" sz="2000" dirty="0" smtClean="0"/>
              <a:t>Ordonnance 17.02.2021 </a:t>
            </a:r>
          </a:p>
          <a:p>
            <a:r>
              <a:rPr lang="fr-FR" sz="2000" dirty="0" smtClean="0"/>
              <a:t> Décret du 20.04.2022</a:t>
            </a:r>
            <a:endParaRPr lang="fr-FR" sz="2000" dirty="0"/>
          </a:p>
        </p:txBody>
      </p:sp>
      <p:sp>
        <p:nvSpPr>
          <p:cNvPr id="13" name="Espace réservé du texte 3"/>
          <p:cNvSpPr>
            <a:spLocks noGrp="1"/>
          </p:cNvSpPr>
          <p:nvPr>
            <p:ph type="body" sz="quarter" idx="12"/>
          </p:nvPr>
        </p:nvSpPr>
        <p:spPr>
          <a:xfrm>
            <a:off x="9133398" y="1780761"/>
            <a:ext cx="2539650" cy="695128"/>
          </a:xfrm>
        </p:spPr>
        <p:txBody>
          <a:bodyPr>
            <a:noAutofit/>
          </a:bodyPr>
          <a:lstStyle/>
          <a:p>
            <a:r>
              <a:rPr lang="fr-FR" sz="2000" dirty="0" smtClean="0"/>
              <a:t>Accord national collectif du 11 juillet 2023</a:t>
            </a:r>
            <a:endParaRPr lang="fr-FR" sz="2000" dirty="0"/>
          </a:p>
        </p:txBody>
      </p:sp>
      <p:sp>
        <p:nvSpPr>
          <p:cNvPr id="14" name="Espace réservé du texte 4"/>
          <p:cNvSpPr>
            <a:spLocks noGrp="1"/>
          </p:cNvSpPr>
          <p:nvPr>
            <p:ph type="body" sz="quarter" idx="13"/>
          </p:nvPr>
        </p:nvSpPr>
        <p:spPr>
          <a:xfrm>
            <a:off x="4674097" y="3118144"/>
            <a:ext cx="2430784" cy="1222362"/>
          </a:xfrm>
        </p:spPr>
        <p:txBody>
          <a:bodyPr>
            <a:normAutofit lnSpcReduction="10000"/>
          </a:bodyPr>
          <a:lstStyle/>
          <a:p>
            <a:r>
              <a:rPr lang="fr-FR" sz="1700" dirty="0" smtClean="0"/>
              <a:t>Pas de questionnaires médicaux dans les contrats collectifs, délais de stage plus bordés dans les contrats collectifs</a:t>
            </a:r>
            <a:endParaRPr lang="fr-FR" sz="1700" dirty="0"/>
          </a:p>
        </p:txBody>
      </p:sp>
      <p:sp>
        <p:nvSpPr>
          <p:cNvPr id="19" name="Espace réservé du texte 4"/>
          <p:cNvSpPr>
            <a:spLocks noGrp="1"/>
          </p:cNvSpPr>
          <p:nvPr>
            <p:ph type="body" sz="quarter" idx="13"/>
          </p:nvPr>
        </p:nvSpPr>
        <p:spPr>
          <a:xfrm>
            <a:off x="8456031" y="3236819"/>
            <a:ext cx="2750657" cy="1103187"/>
          </a:xfrm>
        </p:spPr>
        <p:txBody>
          <a:bodyPr>
            <a:normAutofit fontScale="92500" lnSpcReduction="20000"/>
          </a:bodyPr>
          <a:lstStyle/>
          <a:p>
            <a:r>
              <a:rPr lang="fr-FR" dirty="0" smtClean="0"/>
              <a:t>Encadrement figé des pratiques assurantielles pour éviter les limitations d’entrée dans le contrat, confirmation de l’absence de questionnaires médicaux</a:t>
            </a:r>
            <a:endParaRPr lang="fr-FR" dirty="0"/>
          </a:p>
        </p:txBody>
      </p:sp>
      <p:pic>
        <p:nvPicPr>
          <p:cNvPr id="2" name="Image 1"/>
          <p:cNvPicPr>
            <a:picLocks noChangeAspect="1"/>
          </p:cNvPicPr>
          <p:nvPr/>
        </p:nvPicPr>
        <p:blipFill>
          <a:blip r:embed="rId3"/>
          <a:stretch>
            <a:fillRect/>
          </a:stretch>
        </p:blipFill>
        <p:spPr>
          <a:xfrm>
            <a:off x="8183800" y="1499068"/>
            <a:ext cx="701101" cy="1109568"/>
          </a:xfrm>
          <a:prstGeom prst="rect">
            <a:avLst/>
          </a:prstGeom>
        </p:spPr>
      </p:pic>
      <p:pic>
        <p:nvPicPr>
          <p:cNvPr id="15" name="Image 14"/>
          <p:cNvPicPr>
            <a:picLocks noChangeAspect="1"/>
          </p:cNvPicPr>
          <p:nvPr/>
        </p:nvPicPr>
        <p:blipFill>
          <a:blip r:embed="rId4"/>
          <a:stretch>
            <a:fillRect/>
          </a:stretch>
        </p:blipFill>
        <p:spPr>
          <a:xfrm>
            <a:off x="3947885" y="1398796"/>
            <a:ext cx="734190" cy="1067647"/>
          </a:xfrm>
          <a:prstGeom prst="rect">
            <a:avLst/>
          </a:prstGeom>
        </p:spPr>
      </p:pic>
      <p:pic>
        <p:nvPicPr>
          <p:cNvPr id="17" name="Image 16"/>
          <p:cNvPicPr>
            <a:picLocks noChangeAspect="1"/>
          </p:cNvPicPr>
          <p:nvPr/>
        </p:nvPicPr>
        <p:blipFill>
          <a:blip r:embed="rId5"/>
          <a:stretch>
            <a:fillRect/>
          </a:stretch>
        </p:blipFill>
        <p:spPr>
          <a:xfrm>
            <a:off x="253266" y="1405429"/>
            <a:ext cx="712228" cy="1061014"/>
          </a:xfrm>
          <a:prstGeom prst="rect">
            <a:avLst/>
          </a:prstGeom>
        </p:spPr>
      </p:pic>
      <p:cxnSp>
        <p:nvCxnSpPr>
          <p:cNvPr id="20" name="Connecteur droit 19">
            <a:extLst>
              <a:ext uri="{FF2B5EF4-FFF2-40B4-BE49-F238E27FC236}">
                <a16:creationId xmlns:a16="http://schemas.microsoft.com/office/drawing/2014/main" id="{E26515BD-4EF6-5243-8E3E-8E186C145951}"/>
              </a:ext>
            </a:extLst>
          </p:cNvPr>
          <p:cNvCxnSpPr>
            <a:cxnSpLocks/>
          </p:cNvCxnSpPr>
          <p:nvPr/>
        </p:nvCxnSpPr>
        <p:spPr>
          <a:xfrm>
            <a:off x="638364" y="924350"/>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2" name="Espace réservé du texte 4"/>
          <p:cNvSpPr>
            <a:spLocks noGrp="1"/>
          </p:cNvSpPr>
          <p:nvPr>
            <p:ph type="body" sz="quarter" idx="13"/>
          </p:nvPr>
        </p:nvSpPr>
        <p:spPr>
          <a:xfrm>
            <a:off x="8456031" y="4563859"/>
            <a:ext cx="3418414" cy="679474"/>
          </a:xfrm>
        </p:spPr>
        <p:txBody>
          <a:bodyPr>
            <a:normAutofit/>
          </a:bodyPr>
          <a:lstStyle/>
          <a:p>
            <a:r>
              <a:rPr lang="fr-FR" sz="1700" dirty="0" smtClean="0"/>
              <a:t>Clarification de certaines situations en matière  d’indemnisation.</a:t>
            </a:r>
            <a:endParaRPr lang="fr-FR" sz="1700" dirty="0"/>
          </a:p>
        </p:txBody>
      </p:sp>
    </p:spTree>
    <p:extLst>
      <p:ext uri="{BB962C8B-B14F-4D97-AF65-F5344CB8AC3E}">
        <p14:creationId xmlns:p14="http://schemas.microsoft.com/office/powerpoint/2010/main" val="230312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CB428DA-BA15-3D44-8517-95C61FA459CF}"/>
              </a:ext>
            </a:extLst>
          </p:cNvPr>
          <p:cNvSpPr>
            <a:spLocks noGrp="1"/>
          </p:cNvSpPr>
          <p:nvPr>
            <p:ph type="body" sz="quarter" idx="11"/>
          </p:nvPr>
        </p:nvSpPr>
        <p:spPr>
          <a:xfrm>
            <a:off x="677877" y="343407"/>
            <a:ext cx="8140700" cy="477371"/>
          </a:xfrm>
        </p:spPr>
        <p:txBody>
          <a:bodyPr>
            <a:normAutofit/>
          </a:bodyPr>
          <a:lstStyle/>
          <a:p>
            <a:r>
              <a:rPr lang="fr-FR" sz="2400" dirty="0" smtClean="0"/>
              <a:t>Accord national collectif : ce qui change</a:t>
            </a:r>
            <a:endParaRPr lang="fr-FR" sz="2400" dirty="0"/>
          </a:p>
        </p:txBody>
      </p:sp>
      <p:cxnSp>
        <p:nvCxnSpPr>
          <p:cNvPr id="10" name="Connecteur droit 9">
            <a:extLst>
              <a:ext uri="{FF2B5EF4-FFF2-40B4-BE49-F238E27FC236}">
                <a16:creationId xmlns:a16="http://schemas.microsoft.com/office/drawing/2014/main" id="{E26515BD-4EF6-5243-8E3E-8E186C145951}"/>
              </a:ext>
            </a:extLst>
          </p:cNvPr>
          <p:cNvCxnSpPr>
            <a:cxnSpLocks/>
          </p:cNvCxnSpPr>
          <p:nvPr/>
        </p:nvCxnSpPr>
        <p:spPr>
          <a:xfrm>
            <a:off x="677878" y="1023502"/>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16" name="Image 15">
            <a:extLst>
              <a:ext uri="{FF2B5EF4-FFF2-40B4-BE49-F238E27FC236}">
                <a16:creationId xmlns:a16="http://schemas.microsoft.com/office/drawing/2014/main" id="{40848969-C5B4-8840-B9F6-42B20468B1FD}"/>
              </a:ext>
            </a:extLst>
          </p:cNvPr>
          <p:cNvPicPr>
            <a:picLocks noChangeAspect="1"/>
          </p:cNvPicPr>
          <p:nvPr/>
        </p:nvPicPr>
        <p:blipFill>
          <a:blip r:embed="rId3"/>
          <a:stretch>
            <a:fillRect/>
          </a:stretch>
        </p:blipFill>
        <p:spPr>
          <a:xfrm>
            <a:off x="677875" y="1456642"/>
            <a:ext cx="296053" cy="296053"/>
          </a:xfrm>
          <a:prstGeom prst="rect">
            <a:avLst/>
          </a:prstGeom>
        </p:spPr>
      </p:pic>
      <p:sp>
        <p:nvSpPr>
          <p:cNvPr id="17" name="Espace réservé du texte 3">
            <a:extLst>
              <a:ext uri="{FF2B5EF4-FFF2-40B4-BE49-F238E27FC236}">
                <a16:creationId xmlns:a16="http://schemas.microsoft.com/office/drawing/2014/main" id="{834DFD16-8CB8-714A-8851-3BAFEC0A4C94}"/>
              </a:ext>
            </a:extLst>
          </p:cNvPr>
          <p:cNvSpPr>
            <a:spLocks noGrp="1"/>
          </p:cNvSpPr>
          <p:nvPr>
            <p:ph type="body" sz="quarter" idx="12"/>
          </p:nvPr>
        </p:nvSpPr>
        <p:spPr>
          <a:xfrm>
            <a:off x="1050931" y="1478324"/>
            <a:ext cx="10293337" cy="346018"/>
          </a:xfrm>
        </p:spPr>
        <p:txBody>
          <a:bodyPr>
            <a:normAutofit fontScale="77500" lnSpcReduction="20000"/>
          </a:bodyPr>
          <a:lstStyle/>
          <a:p>
            <a:r>
              <a:rPr lang="fr-FR" dirty="0" smtClean="0"/>
              <a:t>Création d’un dispositif de pilotage local </a:t>
            </a:r>
            <a:endParaRPr lang="fr-FR" dirty="0"/>
          </a:p>
        </p:txBody>
      </p:sp>
      <p:sp>
        <p:nvSpPr>
          <p:cNvPr id="19" name="Espace réservé du texte 4"/>
          <p:cNvSpPr>
            <a:spLocks noGrp="1"/>
          </p:cNvSpPr>
          <p:nvPr>
            <p:ph type="body" sz="quarter" idx="13"/>
          </p:nvPr>
        </p:nvSpPr>
        <p:spPr>
          <a:xfrm>
            <a:off x="1050931" y="2060294"/>
            <a:ext cx="10116179" cy="4031896"/>
          </a:xfrm>
        </p:spPr>
        <p:txBody>
          <a:bodyPr>
            <a:normAutofit/>
          </a:bodyPr>
          <a:lstStyle/>
          <a:p>
            <a:r>
              <a:rPr lang="fr-FR" sz="1700" b="1" dirty="0" smtClean="0"/>
              <a:t>Qui ?</a:t>
            </a:r>
            <a:r>
              <a:rPr lang="fr-FR" sz="1700" dirty="0" smtClean="0"/>
              <a:t> </a:t>
            </a:r>
          </a:p>
          <a:p>
            <a:r>
              <a:rPr lang="fr-FR" sz="1700" dirty="0" smtClean="0"/>
              <a:t>Les organisations syndicales + la collectivité OU le groupement de collectivités OU le Centre de Gestion et les organisations syndicales, avec l’accompagnement d’un actuaire.</a:t>
            </a:r>
          </a:p>
          <a:p>
            <a:endParaRPr lang="fr-FR" sz="1700" dirty="0" smtClean="0"/>
          </a:p>
          <a:p>
            <a:r>
              <a:rPr lang="fr-FR" sz="1700" b="1" dirty="0" smtClean="0"/>
              <a:t>À quel moment ? </a:t>
            </a:r>
          </a:p>
          <a:p>
            <a:r>
              <a:rPr lang="fr-FR" sz="1700" dirty="0" smtClean="0"/>
              <a:t>	* En amont du contrat : définition des éléments du cahier des charges, des critères de jugement des offres et </a:t>
            </a:r>
            <a:r>
              <a:rPr lang="fr-FR" sz="1700" dirty="0"/>
              <a:t>l</a:t>
            </a:r>
            <a:r>
              <a:rPr lang="fr-FR" sz="1700" dirty="0" smtClean="0"/>
              <a:t>eur pondération, éligibilité des agents bénéficiaires.</a:t>
            </a:r>
          </a:p>
          <a:p>
            <a:r>
              <a:rPr lang="fr-FR" sz="1700" dirty="0"/>
              <a:t>	</a:t>
            </a:r>
            <a:r>
              <a:rPr lang="fr-FR" sz="1700" dirty="0" smtClean="0"/>
              <a:t>* Pour le suivi du contrat : comité de suivi paritaire composé des représentants des organisations syndicales représentatives et de représentants des employeurs.</a:t>
            </a:r>
          </a:p>
          <a:p>
            <a:endParaRPr lang="fr-FR" sz="1700" b="1" dirty="0" smtClean="0"/>
          </a:p>
          <a:p>
            <a:r>
              <a:rPr lang="fr-FR" sz="1700" b="1" dirty="0" smtClean="0"/>
              <a:t>Comment ?</a:t>
            </a:r>
            <a:r>
              <a:rPr lang="fr-FR" sz="1700" dirty="0" smtClean="0"/>
              <a:t> </a:t>
            </a:r>
          </a:p>
          <a:p>
            <a:r>
              <a:rPr lang="fr-FR" sz="1700" dirty="0" smtClean="0"/>
              <a:t>Une formation des parties sera obligatoire en matière de pilotage et gestion de la PSC, un règlement intérieur devra être adopté. </a:t>
            </a:r>
          </a:p>
          <a:p>
            <a:endParaRPr lang="fr-FR" sz="1700" dirty="0" smtClean="0"/>
          </a:p>
          <a:p>
            <a:endParaRPr lang="fr-FR" sz="1700" dirty="0" smtClean="0"/>
          </a:p>
          <a:p>
            <a:endParaRPr lang="fr-FR" sz="1700" dirty="0" smtClean="0"/>
          </a:p>
          <a:p>
            <a:endParaRPr lang="fr-FR" sz="1700" dirty="0"/>
          </a:p>
        </p:txBody>
      </p:sp>
    </p:spTree>
    <p:extLst>
      <p:ext uri="{BB962C8B-B14F-4D97-AF65-F5344CB8AC3E}">
        <p14:creationId xmlns:p14="http://schemas.microsoft.com/office/powerpoint/2010/main" val="1139410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CB428DA-BA15-3D44-8517-95C61FA459CF}"/>
              </a:ext>
            </a:extLst>
          </p:cNvPr>
          <p:cNvSpPr>
            <a:spLocks noGrp="1"/>
          </p:cNvSpPr>
          <p:nvPr>
            <p:ph type="body" sz="quarter" idx="11"/>
          </p:nvPr>
        </p:nvSpPr>
        <p:spPr>
          <a:xfrm>
            <a:off x="577620" y="443380"/>
            <a:ext cx="10707696" cy="450232"/>
          </a:xfrm>
        </p:spPr>
        <p:txBody>
          <a:bodyPr>
            <a:normAutofit fontScale="92500"/>
          </a:bodyPr>
          <a:lstStyle/>
          <a:p>
            <a:r>
              <a:rPr lang="fr-FR" sz="2400" dirty="0" smtClean="0"/>
              <a:t>Quid de la mise en œuvre de la procédure proposée par le Centre de Gestion à effet au 1</a:t>
            </a:r>
            <a:r>
              <a:rPr lang="fr-FR" sz="2400" baseline="30000" dirty="0" smtClean="0"/>
              <a:t>er</a:t>
            </a:r>
            <a:r>
              <a:rPr lang="fr-FR" sz="2400" dirty="0" smtClean="0"/>
              <a:t> juillet 2024 ?</a:t>
            </a:r>
            <a:endParaRPr lang="fr-FR" sz="2400" dirty="0"/>
          </a:p>
        </p:txBody>
      </p:sp>
      <p:sp>
        <p:nvSpPr>
          <p:cNvPr id="4" name="Espace réservé du texte 3">
            <a:extLst>
              <a:ext uri="{FF2B5EF4-FFF2-40B4-BE49-F238E27FC236}">
                <a16:creationId xmlns:a16="http://schemas.microsoft.com/office/drawing/2014/main" id="{834DFD16-8CB8-714A-8851-3BAFEC0A4C94}"/>
              </a:ext>
            </a:extLst>
          </p:cNvPr>
          <p:cNvSpPr>
            <a:spLocks noGrp="1"/>
          </p:cNvSpPr>
          <p:nvPr>
            <p:ph type="body" sz="quarter" idx="12"/>
          </p:nvPr>
        </p:nvSpPr>
        <p:spPr>
          <a:xfrm>
            <a:off x="677877" y="1639418"/>
            <a:ext cx="6242235" cy="346018"/>
          </a:xfrm>
        </p:spPr>
        <p:txBody>
          <a:bodyPr>
            <a:normAutofit fontScale="77500" lnSpcReduction="20000"/>
          </a:bodyPr>
          <a:lstStyle/>
          <a:p>
            <a:r>
              <a:rPr lang="fr-FR" dirty="0" smtClean="0">
                <a:solidFill>
                  <a:srgbClr val="EF9205"/>
                </a:solidFill>
              </a:rPr>
              <a:t>1</a:t>
            </a:r>
            <a:r>
              <a:rPr lang="fr-FR" b="0" dirty="0" smtClean="0">
                <a:solidFill>
                  <a:schemeClr val="tx1"/>
                </a:solidFill>
              </a:rPr>
              <a:t> - Transposition de l’accord dans le délai de six mois attendu </a:t>
            </a:r>
            <a:endParaRPr lang="fr-FR" b="0" dirty="0">
              <a:solidFill>
                <a:schemeClr val="tx1"/>
              </a:solidFill>
            </a:endParaRPr>
          </a:p>
        </p:txBody>
      </p:sp>
      <p:cxnSp>
        <p:nvCxnSpPr>
          <p:cNvPr id="10" name="Connecteur droit 9">
            <a:extLst>
              <a:ext uri="{FF2B5EF4-FFF2-40B4-BE49-F238E27FC236}">
                <a16:creationId xmlns:a16="http://schemas.microsoft.com/office/drawing/2014/main" id="{E26515BD-4EF6-5243-8E3E-8E186C145951}"/>
              </a:ext>
            </a:extLst>
          </p:cNvPr>
          <p:cNvCxnSpPr>
            <a:cxnSpLocks/>
          </p:cNvCxnSpPr>
          <p:nvPr/>
        </p:nvCxnSpPr>
        <p:spPr>
          <a:xfrm>
            <a:off x="677878" y="1023502"/>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9" name="Espace réservé du texte 3">
            <a:extLst>
              <a:ext uri="{FF2B5EF4-FFF2-40B4-BE49-F238E27FC236}">
                <a16:creationId xmlns:a16="http://schemas.microsoft.com/office/drawing/2014/main" id="{834DFD16-8CB8-714A-8851-3BAFEC0A4C94}"/>
              </a:ext>
            </a:extLst>
          </p:cNvPr>
          <p:cNvSpPr>
            <a:spLocks noGrp="1"/>
          </p:cNvSpPr>
          <p:nvPr>
            <p:ph type="body" sz="quarter" idx="12"/>
          </p:nvPr>
        </p:nvSpPr>
        <p:spPr>
          <a:xfrm>
            <a:off x="4512151" y="4186623"/>
            <a:ext cx="6148133" cy="907566"/>
          </a:xfrm>
        </p:spPr>
        <p:txBody>
          <a:bodyPr>
            <a:normAutofit fontScale="92500"/>
          </a:bodyPr>
          <a:lstStyle/>
          <a:p>
            <a:r>
              <a:rPr lang="fr-FR" dirty="0" smtClean="0"/>
              <a:t>Date prise d’effet repoussée au 1</a:t>
            </a:r>
            <a:r>
              <a:rPr lang="fr-FR" baseline="30000" dirty="0" smtClean="0"/>
              <a:t>er</a:t>
            </a:r>
            <a:r>
              <a:rPr lang="fr-FR" dirty="0" smtClean="0"/>
              <a:t> janvier 2025 mais processus engagé à l’automne 2023</a:t>
            </a:r>
            <a:endParaRPr lang="fr-FR" dirty="0"/>
          </a:p>
        </p:txBody>
      </p:sp>
      <p:sp>
        <p:nvSpPr>
          <p:cNvPr id="15" name="Espace réservé du texte 3">
            <a:extLst>
              <a:ext uri="{FF2B5EF4-FFF2-40B4-BE49-F238E27FC236}">
                <a16:creationId xmlns:a16="http://schemas.microsoft.com/office/drawing/2014/main" id="{834DFD16-8CB8-714A-8851-3BAFEC0A4C94}"/>
              </a:ext>
            </a:extLst>
          </p:cNvPr>
          <p:cNvSpPr>
            <a:spLocks noGrp="1"/>
          </p:cNvSpPr>
          <p:nvPr>
            <p:ph type="body" sz="quarter" idx="12"/>
          </p:nvPr>
        </p:nvSpPr>
        <p:spPr>
          <a:xfrm>
            <a:off x="696327" y="2582899"/>
            <a:ext cx="10731831" cy="346018"/>
          </a:xfrm>
        </p:spPr>
        <p:txBody>
          <a:bodyPr>
            <a:normAutofit fontScale="77500" lnSpcReduction="20000"/>
          </a:bodyPr>
          <a:lstStyle/>
          <a:p>
            <a:r>
              <a:rPr lang="fr-FR" dirty="0" smtClean="0">
                <a:solidFill>
                  <a:srgbClr val="EF9205"/>
                </a:solidFill>
              </a:rPr>
              <a:t>2</a:t>
            </a:r>
            <a:r>
              <a:rPr lang="fr-FR" b="0" dirty="0" smtClean="0">
                <a:solidFill>
                  <a:schemeClr val="tx1"/>
                </a:solidFill>
              </a:rPr>
              <a:t> - Demande de révision du décret de novembre 2011</a:t>
            </a:r>
            <a:endParaRPr lang="fr-FR" b="0" dirty="0">
              <a:solidFill>
                <a:schemeClr val="tx1"/>
              </a:solidFill>
            </a:endParaRPr>
          </a:p>
        </p:txBody>
      </p:sp>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7029" y="3072845"/>
            <a:ext cx="3135122" cy="3135122"/>
          </a:xfrm>
          <a:prstGeom prst="rect">
            <a:avLst/>
          </a:prstGeom>
        </p:spPr>
      </p:pic>
    </p:spTree>
    <p:extLst>
      <p:ext uri="{BB962C8B-B14F-4D97-AF65-F5344CB8AC3E}">
        <p14:creationId xmlns:p14="http://schemas.microsoft.com/office/powerpoint/2010/main" val="30864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CB428DA-BA15-3D44-8517-95C61FA459CF}"/>
              </a:ext>
            </a:extLst>
          </p:cNvPr>
          <p:cNvSpPr>
            <a:spLocks noGrp="1"/>
          </p:cNvSpPr>
          <p:nvPr>
            <p:ph type="body" sz="quarter" idx="11"/>
          </p:nvPr>
        </p:nvSpPr>
        <p:spPr>
          <a:xfrm>
            <a:off x="580980" y="488386"/>
            <a:ext cx="5426075" cy="477371"/>
          </a:xfrm>
        </p:spPr>
        <p:txBody>
          <a:bodyPr>
            <a:normAutofit/>
          </a:bodyPr>
          <a:lstStyle/>
          <a:p>
            <a:r>
              <a:rPr lang="fr-FR" sz="2400" dirty="0" smtClean="0"/>
              <a:t>A venir</a:t>
            </a:r>
            <a:endParaRPr lang="fr-FR" sz="2400" dirty="0"/>
          </a:p>
        </p:txBody>
      </p:sp>
      <p:sp>
        <p:nvSpPr>
          <p:cNvPr id="4" name="Espace réservé du texte 3">
            <a:extLst>
              <a:ext uri="{FF2B5EF4-FFF2-40B4-BE49-F238E27FC236}">
                <a16:creationId xmlns:a16="http://schemas.microsoft.com/office/drawing/2014/main" id="{834DFD16-8CB8-714A-8851-3BAFEC0A4C94}"/>
              </a:ext>
            </a:extLst>
          </p:cNvPr>
          <p:cNvSpPr>
            <a:spLocks noGrp="1"/>
          </p:cNvSpPr>
          <p:nvPr>
            <p:ph type="body" sz="quarter" idx="12"/>
          </p:nvPr>
        </p:nvSpPr>
        <p:spPr>
          <a:xfrm>
            <a:off x="1050931" y="1489799"/>
            <a:ext cx="10293337" cy="346018"/>
          </a:xfrm>
        </p:spPr>
        <p:txBody>
          <a:bodyPr>
            <a:normAutofit fontScale="77500" lnSpcReduction="20000"/>
          </a:bodyPr>
          <a:lstStyle/>
          <a:p>
            <a:r>
              <a:rPr lang="fr-FR" dirty="0" smtClean="0"/>
              <a:t>Délibérations à produire à l’automne 2023</a:t>
            </a:r>
            <a:endParaRPr lang="fr-FR" dirty="0"/>
          </a:p>
        </p:txBody>
      </p:sp>
      <p:sp>
        <p:nvSpPr>
          <p:cNvPr id="5" name="Espace réservé du texte 4">
            <a:extLst>
              <a:ext uri="{FF2B5EF4-FFF2-40B4-BE49-F238E27FC236}">
                <a16:creationId xmlns:a16="http://schemas.microsoft.com/office/drawing/2014/main" id="{17FDA7A2-5663-9F40-8352-D8CA1D3195C8}"/>
              </a:ext>
            </a:extLst>
          </p:cNvPr>
          <p:cNvSpPr>
            <a:spLocks noGrp="1"/>
          </p:cNvSpPr>
          <p:nvPr>
            <p:ph type="body" sz="quarter" idx="13"/>
          </p:nvPr>
        </p:nvSpPr>
        <p:spPr>
          <a:xfrm>
            <a:off x="580982" y="2302113"/>
            <a:ext cx="7843682" cy="3550047"/>
          </a:xfrm>
        </p:spPr>
        <p:txBody>
          <a:bodyPr>
            <a:normAutofit/>
          </a:bodyPr>
          <a:lstStyle/>
          <a:p>
            <a:pPr algn="just"/>
            <a:r>
              <a:rPr lang="fr-FR" dirty="0" smtClean="0"/>
              <a:t>Pour la mise en place de l’accord collectif local puis de la consultation, deux délibérations seront nécessaires pour donner mandat au Centre de Gestion. Ce mandat permettra à la fois :</a:t>
            </a:r>
          </a:p>
          <a:p>
            <a:pPr marL="285750" indent="-285750" algn="just">
              <a:buClr>
                <a:srgbClr val="BD2C54"/>
              </a:buClr>
              <a:buFont typeface="Arial" panose="020B0604020202020204" pitchFamily="34" charset="0"/>
              <a:buChar char="•"/>
            </a:pPr>
            <a:r>
              <a:rPr lang="fr-FR" dirty="0" smtClean="0"/>
              <a:t>d’entamer la négociation avec les organisations syndicales. </a:t>
            </a:r>
          </a:p>
          <a:p>
            <a:pPr marL="285750" indent="-285750" algn="just">
              <a:buClr>
                <a:srgbClr val="BD2C54"/>
              </a:buClr>
              <a:buFont typeface="Arial" panose="020B0604020202020204" pitchFamily="34" charset="0"/>
              <a:buChar char="•"/>
            </a:pPr>
            <a:r>
              <a:rPr lang="fr-FR" dirty="0"/>
              <a:t>d</a:t>
            </a:r>
            <a:r>
              <a:rPr lang="fr-FR" dirty="0" smtClean="0"/>
              <a:t>e lancer la mise en concurrence. Pour ce point, les CST devront être consultés en amont pour avis sur la démarche. </a:t>
            </a:r>
          </a:p>
          <a:p>
            <a:pPr marL="285750" indent="-285750" algn="just">
              <a:buFontTx/>
              <a:buChar char="-"/>
            </a:pPr>
            <a:endParaRPr lang="fr-FR" dirty="0"/>
          </a:p>
          <a:p>
            <a:pPr algn="just"/>
            <a:r>
              <a:rPr lang="fr-FR" dirty="0" smtClean="0"/>
              <a:t>Afin de pouvoir amorcer le plus en amont possible les négociations collectives en vue d’établir l’accord collectif local, il sera également demandé de retourner une lettre d’intention au Centre de Gestion avant le </a:t>
            </a:r>
            <a:r>
              <a:rPr lang="fr-FR" b="1" dirty="0" smtClean="0"/>
              <a:t>31 octobre</a:t>
            </a:r>
            <a:r>
              <a:rPr lang="fr-FR" dirty="0" smtClean="0"/>
              <a:t>, dans l’attente de la production de la délibération selon les calendriers établis de votre assemblée délibérante. </a:t>
            </a:r>
            <a:endParaRPr lang="fr-FR" dirty="0"/>
          </a:p>
        </p:txBody>
      </p:sp>
      <p:cxnSp>
        <p:nvCxnSpPr>
          <p:cNvPr id="10" name="Connecteur droit 9">
            <a:extLst>
              <a:ext uri="{FF2B5EF4-FFF2-40B4-BE49-F238E27FC236}">
                <a16:creationId xmlns:a16="http://schemas.microsoft.com/office/drawing/2014/main" id="{E26515BD-4EF6-5243-8E3E-8E186C145951}"/>
              </a:ext>
            </a:extLst>
          </p:cNvPr>
          <p:cNvCxnSpPr>
            <a:cxnSpLocks/>
          </p:cNvCxnSpPr>
          <p:nvPr/>
        </p:nvCxnSpPr>
        <p:spPr>
          <a:xfrm>
            <a:off x="677878" y="1023502"/>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40848969-C5B4-8840-B9F6-42B20468B1FD}"/>
              </a:ext>
            </a:extLst>
          </p:cNvPr>
          <p:cNvPicPr>
            <a:picLocks noChangeAspect="1"/>
          </p:cNvPicPr>
          <p:nvPr/>
        </p:nvPicPr>
        <p:blipFill>
          <a:blip r:embed="rId3"/>
          <a:stretch>
            <a:fillRect/>
          </a:stretch>
        </p:blipFill>
        <p:spPr>
          <a:xfrm>
            <a:off x="677878" y="1514782"/>
            <a:ext cx="296053" cy="296053"/>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0443" y="2959019"/>
            <a:ext cx="3767337" cy="2236234"/>
          </a:xfrm>
          <a:prstGeom prst="rect">
            <a:avLst/>
          </a:prstGeom>
        </p:spPr>
      </p:pic>
    </p:spTree>
    <p:extLst>
      <p:ext uri="{BB962C8B-B14F-4D97-AF65-F5344CB8AC3E}">
        <p14:creationId xmlns:p14="http://schemas.microsoft.com/office/powerpoint/2010/main" val="401090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1942</TotalTime>
  <Words>890</Words>
  <Application>Microsoft Office PowerPoint</Application>
  <PresentationFormat>Grand écran</PresentationFormat>
  <Paragraphs>123</Paragraphs>
  <Slides>12</Slides>
  <Notes>12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vt:i4>
      </vt:variant>
    </vt:vector>
  </HeadingPairs>
  <TitlesOfParts>
    <vt:vector size="19" baseType="lpstr">
      <vt:lpstr>Arial</vt:lpstr>
      <vt:lpstr>Barlow Condensed</vt:lpstr>
      <vt:lpstr>Barlow Condensed Medium</vt:lpstr>
      <vt:lpstr>Barlow Semi Condensed Medium</vt:lpstr>
      <vt:lpstr>Calibri</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Frédérique Cazzaro</dc:creator>
  <cp:lastModifiedBy>Lise VIGNAU</cp:lastModifiedBy>
  <cp:revision>127</cp:revision>
  <dcterms:created xsi:type="dcterms:W3CDTF">2022-06-14T13:27:19Z</dcterms:created>
  <dcterms:modified xsi:type="dcterms:W3CDTF">2023-09-11T09:59:16Z</dcterms:modified>
</cp:coreProperties>
</file>