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69" r:id="rId2"/>
    <p:sldId id="258" r:id="rId3"/>
    <p:sldId id="287" r:id="rId4"/>
    <p:sldId id="271" r:id="rId5"/>
    <p:sldId id="270" r:id="rId6"/>
    <p:sldId id="291" r:id="rId7"/>
    <p:sldId id="272" r:id="rId8"/>
    <p:sldId id="273" r:id="rId9"/>
    <p:sldId id="274" r:id="rId10"/>
    <p:sldId id="275" r:id="rId11"/>
    <p:sldId id="276" r:id="rId12"/>
    <p:sldId id="277" r:id="rId13"/>
    <p:sldId id="292" r:id="rId14"/>
    <p:sldId id="290" r:id="rId15"/>
    <p:sldId id="278" r:id="rId16"/>
    <p:sldId id="279" r:id="rId17"/>
    <p:sldId id="280" r:id="rId18"/>
    <p:sldId id="281" r:id="rId19"/>
    <p:sldId id="283" r:id="rId20"/>
    <p:sldId id="289" r:id="rId21"/>
    <p:sldId id="286" r:id="rId22"/>
    <p:sldId id="282" r:id="rId23"/>
    <p:sldId id="284" r:id="rId24"/>
    <p:sldId id="288" r:id="rId25"/>
    <p:sldId id="264" r:id="rId26"/>
    <p:sldId id="265" r:id="rId27"/>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rélie BATTIER-DURIF" initials="AB" lastIdx="1" clrIdx="0">
    <p:extLst>
      <p:ext uri="{19B8F6BF-5375-455C-9EA6-DF929625EA0E}">
        <p15:presenceInfo xmlns:p15="http://schemas.microsoft.com/office/powerpoint/2012/main" userId="Aurélie BATTIER-DURI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A068"/>
    <a:srgbClr val="B8B9C0"/>
    <a:srgbClr val="BE2352"/>
    <a:srgbClr val="BD2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1"/>
    <p:restoredTop sz="67108" autoAdjust="0"/>
  </p:normalViewPr>
  <p:slideViewPr>
    <p:cSldViewPr snapToGrid="0" snapToObjects="1">
      <p:cViewPr varScale="1">
        <p:scale>
          <a:sx n="74" d="100"/>
          <a:sy n="74" d="100"/>
        </p:scale>
        <p:origin x="1626" y="72"/>
      </p:cViewPr>
      <p:guideLst/>
    </p:cSldViewPr>
  </p:slideViewPr>
  <p:notesTextViewPr>
    <p:cViewPr>
      <p:scale>
        <a:sx n="3" d="2"/>
        <a:sy n="3" d="2"/>
      </p:scale>
      <p:origin x="0" y="0"/>
    </p:cViewPr>
  </p:notesTextViewPr>
  <p:notesViewPr>
    <p:cSldViewPr snapToGrid="0" snapToObjects="1">
      <p:cViewPr varScale="1">
        <p:scale>
          <a:sx n="89" d="100"/>
          <a:sy n="89" d="100"/>
        </p:scale>
        <p:origin x="3802"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E24A17F2-C545-4283-B979-8EA9138B0532}" type="datetimeFigureOut">
              <a:rPr lang="fr-FR" smtClean="0"/>
              <a:t>27/09/2023</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4442BB1-A3E9-4C21-B858-6554E6D2BF7A}" type="slidenum">
              <a:rPr lang="fr-FR" smtClean="0"/>
              <a:t>‹N°›</a:t>
            </a:fld>
            <a:endParaRPr lang="fr-FR"/>
          </a:p>
        </p:txBody>
      </p:sp>
    </p:spTree>
    <p:extLst>
      <p:ext uri="{BB962C8B-B14F-4D97-AF65-F5344CB8AC3E}">
        <p14:creationId xmlns:p14="http://schemas.microsoft.com/office/powerpoint/2010/main" val="378765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EDAE7EE-E784-46BD-A394-64CE61CAD254}" type="datetimeFigureOut">
              <a:rPr lang="fr-FR" smtClean="0"/>
              <a:t>27/09/2023</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54E665E-A18D-441F-A1CF-54D21A9038C4}" type="slidenum">
              <a:rPr lang="fr-FR" smtClean="0"/>
              <a:t>‹N°›</a:t>
            </a:fld>
            <a:endParaRPr lang="fr-FR"/>
          </a:p>
        </p:txBody>
      </p:sp>
    </p:spTree>
    <p:extLst>
      <p:ext uri="{BB962C8B-B14F-4D97-AF65-F5344CB8AC3E}">
        <p14:creationId xmlns:p14="http://schemas.microsoft.com/office/powerpoint/2010/main" val="199669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a:t>
            </a:fld>
            <a:endParaRPr lang="fr-FR"/>
          </a:p>
        </p:txBody>
      </p:sp>
    </p:spTree>
    <p:extLst>
      <p:ext uri="{BB962C8B-B14F-4D97-AF65-F5344CB8AC3E}">
        <p14:creationId xmlns:p14="http://schemas.microsoft.com/office/powerpoint/2010/main" val="4173612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Correspond à une modalité d’intervention ergonomique où l’ergonome participe en amont à la conception du travail ou de systèmes humain-machine, en documentant les dimensions humaines et organisationnelles du travail. Par une connaissance des différentes caractéristiques de l’humain au travail, l’ergonome intervient d’une part pour assurer le bien-être des opérateurs en prévenant les risques pour leur santé et sécurité et en cherchant à améliorer leur satisfaction, et d’autre part pour garantir leur bonne performance. L’intervention conceptrice est réactive parce que l’ergonome répond à une demande formulée par autrui pour participer à la conception et au développement d’un procédé</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qui est déjà identifié et pour lequel on a généralement une bonne idée des grandes fonctionnalités à développer. Les coûts de l’ergonomie de conception sont reconnus comme étant moindres que ceux de l’ergonomie de correction parce qu’en faisant bien du premier coup, on prévient les aspects négatifs du travail et on crée des conditions favorables pour une plus grande productivité et des expériences utilisateur positives. </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10</a:t>
            </a:fld>
            <a:endParaRPr lang="fr-FR"/>
          </a:p>
        </p:txBody>
      </p:sp>
    </p:spTree>
    <p:extLst>
      <p:ext uri="{BB962C8B-B14F-4D97-AF65-F5344CB8AC3E}">
        <p14:creationId xmlns:p14="http://schemas.microsoft.com/office/powerpoint/2010/main" val="426653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Ceci étant, l’ergonomie de conception ne joue pas un rôle central dans le projet de conception. Elle a plutôt un rôle de discipline participante et est sollicitée pour les seuls aspects humains et organisationnels du travail. Ce sont plutôt les ingénieurs,</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architectes et informaticiens qui pilotent le projet et qui ont la responsabilité de l’ensemble des aspects à considérer. L’ergonomie a donc ici un rôle de prescripteur sur certains aspects du projet mais elle n’initie pas et ne détermine pas le projet.</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11</a:t>
            </a:fld>
            <a:endParaRPr lang="fr-FR"/>
          </a:p>
        </p:txBody>
      </p:sp>
    </p:spTree>
    <p:extLst>
      <p:ext uri="{BB962C8B-B14F-4D97-AF65-F5344CB8AC3E}">
        <p14:creationId xmlns:p14="http://schemas.microsoft.com/office/powerpoint/2010/main" val="95222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 il n’y a ni demande initiale, ni situation ou système déjà identifié, ni demandeur, ni financement disponible, il faut découvrir ou construire les futurs besoins à satisfaire, il faut imaginer et créer l’artéfact, les futurs utilisateurs ne sont pas connus, et l’ergonome est le maître d’œuvre.</a:t>
            </a:r>
          </a:p>
          <a:p>
            <a:r>
              <a:rPr lang="fr-FR" b="0" i="0" dirty="0" smtClean="0">
                <a:solidFill>
                  <a:srgbClr val="323232"/>
                </a:solidFill>
                <a:effectLst/>
                <a:latin typeface="Alegreya"/>
              </a:rPr>
              <a:t>l’EP correspond à une approche plus moderne qui apporte une dimension sur le futur de la conception.</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12</a:t>
            </a:fld>
            <a:endParaRPr lang="fr-FR"/>
          </a:p>
        </p:txBody>
      </p:sp>
    </p:spTree>
    <p:extLst>
      <p:ext uri="{BB962C8B-B14F-4D97-AF65-F5344CB8AC3E}">
        <p14:creationId xmlns:p14="http://schemas.microsoft.com/office/powerpoint/2010/main" val="120828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QUI</a:t>
            </a:r>
            <a:r>
              <a:rPr lang="fr-FR" baseline="0" dirty="0" smtClean="0"/>
              <a:t> : Age, sexe, caractéristiques physiques, vie hors travail, formation, expérience pro</a:t>
            </a:r>
          </a:p>
          <a:p>
            <a:r>
              <a:rPr lang="fr-FR" baseline="0" dirty="0" smtClean="0"/>
              <a:t>COMMENT : organigramme, répartition des tâches, autonomie</a:t>
            </a:r>
          </a:p>
          <a:p>
            <a:r>
              <a:rPr lang="fr-FR" baseline="0" dirty="0" smtClean="0"/>
              <a:t>QUOI : Travail prescrit, mode opératoire, exigences : qualité, quantité, délais</a:t>
            </a:r>
          </a:p>
          <a:p>
            <a:r>
              <a:rPr lang="fr-FR" baseline="0" dirty="0" smtClean="0"/>
              <a:t>AVEC QUOI : machines, matières premières : caractéristiques, variabilité, outils, risques</a:t>
            </a:r>
          </a:p>
          <a:p>
            <a:r>
              <a:rPr lang="fr-FR" baseline="0" dirty="0" smtClean="0"/>
              <a:t>OU : Ambiances physiques, espaces de travail, de circulation, relation humaine</a:t>
            </a:r>
          </a:p>
          <a:p>
            <a:r>
              <a:rPr lang="fr-FR" baseline="0" dirty="0" smtClean="0"/>
              <a:t>QUAND : délai travail prescrit, cadences, rythme de travail, horaires, pauses, urgences</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13</a:t>
            </a:fld>
            <a:endParaRPr lang="fr-FR"/>
          </a:p>
        </p:txBody>
      </p:sp>
    </p:spTree>
    <p:extLst>
      <p:ext uri="{BB962C8B-B14F-4D97-AF65-F5344CB8AC3E}">
        <p14:creationId xmlns:p14="http://schemas.microsoft.com/office/powerpoint/2010/main" val="2240621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L’ergonomie préventive est une discipline pivot qui est doté d’un caractère intégrateur.</a:t>
            </a:r>
          </a:p>
          <a:p>
            <a:r>
              <a:rPr lang="fr-FR" dirty="0" smtClean="0"/>
              <a:t>Nous sommes désormais avec l’ergo préventive, outillé et formé aux techniques d’entretiens ; il est en capacité de « capter » le non-verbal, de décrypter le non-dit et d’identifier les processus psychologiques de la personne. Cette compétence est essentielle lorsqu’est en jeu la question de l’emploi, du maintien dans l’emploi et de la santé.</a:t>
            </a:r>
          </a:p>
          <a:p>
            <a:endParaRPr lang="fr-FR" dirty="0" smtClean="0"/>
          </a:p>
          <a:p>
            <a:r>
              <a:rPr lang="fr-FR" dirty="0" smtClean="0"/>
              <a:t>La personne est pris en compte dans sa dimension humaine et non pas comme un « exécutant du travail » : quels sont ses sources motivationnelles ? quels sont ses facteurs de protection ? ses facteurs de risques psychosociaux ? ses modes d’apprentissage ? son degré d’acceptation de ses capacités et incapacités notamment lorsque l’on parle de personnes en situation de handicap ou dont l’état de santé s’est dégradé ? </a:t>
            </a:r>
          </a:p>
          <a:p>
            <a:endParaRPr lang="fr-FR" dirty="0" smtClean="0"/>
          </a:p>
          <a:p>
            <a:endParaRPr lang="fr-FR" dirty="0" smtClean="0"/>
          </a:p>
          <a:p>
            <a:r>
              <a:rPr lang="fr-FR" dirty="0" smtClean="0"/>
              <a:t>L’approche psychologique pour aller au-delà de l’analyse technique des conditions de travail</a:t>
            </a:r>
          </a:p>
          <a:p>
            <a:r>
              <a:rPr lang="fr-FR" dirty="0" smtClean="0"/>
              <a:t>Pouvoir lier les problématiques d’aménagements ergonomiques d’un poste de travail aux aspects humains et psychologiques offre un cadre global d’analyse.</a:t>
            </a:r>
          </a:p>
          <a:p>
            <a:endParaRPr lang="fr-FR" dirty="0" smtClean="0"/>
          </a:p>
          <a:p>
            <a:r>
              <a:rPr lang="fr-FR" dirty="0" smtClean="0"/>
              <a:t>On ne s’interroge plus sur la simple question normative et ce qu’elle implique en termes de besoins d’aménagements techniques du poste, on interroge le système organisationnel et humain dans son entièreté : pourquoi l’agent réalise-t-il cette tâche de telle façon ? Pourquoi cette manière de travailler est-elle dysfonctionnelle ? Pour quelle(s) raison(s) les équipements/les aménagements techniques apportés ne suffisent-ils pas à ce que cette activité soit réalisée avec efficacité ? </a:t>
            </a:r>
          </a:p>
          <a:p>
            <a:endParaRPr lang="fr-FR" dirty="0" smtClean="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14</a:t>
            </a:fld>
            <a:endParaRPr lang="fr-FR"/>
          </a:p>
        </p:txBody>
      </p:sp>
    </p:spTree>
    <p:extLst>
      <p:ext uri="{BB962C8B-B14F-4D97-AF65-F5344CB8AC3E}">
        <p14:creationId xmlns:p14="http://schemas.microsoft.com/office/powerpoint/2010/main" val="259004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15</a:t>
            </a:fld>
            <a:endParaRPr lang="fr-FR"/>
          </a:p>
        </p:txBody>
      </p:sp>
    </p:spTree>
    <p:extLst>
      <p:ext uri="{BB962C8B-B14F-4D97-AF65-F5344CB8AC3E}">
        <p14:creationId xmlns:p14="http://schemas.microsoft.com/office/powerpoint/2010/main" val="241251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L’EP prend forme à travers trois activités complémentaires : la prospection de futurs besoins, usages et comportements, la construction de futurs besoins, et la création de futurs artefacts (perspective instrumentale : la technologie, les produits…) qui leur seront adaptés. Ces trois activités doivent s’appuyer sur une analyse fine des contextes technologique, économique, historique, démographique, social et culturel. </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16</a:t>
            </a:fld>
            <a:endParaRPr lang="fr-FR"/>
          </a:p>
        </p:txBody>
      </p:sp>
    </p:spTree>
    <p:extLst>
      <p:ext uri="{BB962C8B-B14F-4D97-AF65-F5344CB8AC3E}">
        <p14:creationId xmlns:p14="http://schemas.microsoft.com/office/powerpoint/2010/main" val="182936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smtClean="0">
                <a:solidFill>
                  <a:srgbClr val="323232"/>
                </a:solidFill>
                <a:effectLst/>
                <a:latin typeface="Alegreya"/>
              </a:rPr>
              <a:t>La prospective représente une démarche réflexive qui compte sur différentes activités pour éclairer les futures actions des humains et nous aider à prendre des décisions stratégiques. Elle s’appuie sur les données rétrospectives de différentes thématiques (ex., travail, santé, consommation) pour dégager des tendances sociales lourdes, elle recueille des données sur les situations actuelles en vue de détecter des phénomènes émergents, elle fait des hypothèses sur l’évolution, elle élabore des visions de l’avenir, elle construit des scénaris possibles sur différents horizons temporels. Pour ce faire, elle fait appel à des groupes d’experts de différentes disciplines afin de connaître leurs pronostics et leurs intuitions à propos du futur. </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17</a:t>
            </a:fld>
            <a:endParaRPr lang="fr-FR"/>
          </a:p>
        </p:txBody>
      </p:sp>
    </p:spTree>
    <p:extLst>
      <p:ext uri="{BB962C8B-B14F-4D97-AF65-F5344CB8AC3E}">
        <p14:creationId xmlns:p14="http://schemas.microsoft.com/office/powerpoint/2010/main" val="263132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smtClean="0">
                <a:solidFill>
                  <a:srgbClr val="323232"/>
                </a:solidFill>
                <a:effectLst/>
                <a:latin typeface="Alegreya"/>
              </a:rPr>
              <a:t>La créativité se définit comme une capacité individuelle ou collective d’imaginer un concept neuf, un objet inédit, un produit novateur, une solution nouvelle ou simplement un fait original, par des techniques de stimulation des idées créatives. Elle est fortement recherchée dans les organisations performantes parce qu’elle est la</a:t>
            </a:r>
            <a:r>
              <a:rPr lang="fr-FR" b="0" i="0" baseline="0" dirty="0" smtClean="0">
                <a:solidFill>
                  <a:srgbClr val="323232"/>
                </a:solidFill>
                <a:effectLst/>
                <a:latin typeface="Alegreya"/>
              </a:rPr>
              <a:t> base de l’innovation</a:t>
            </a:r>
            <a:r>
              <a:rPr lang="fr-FR" b="0" i="0" dirty="0" smtClean="0">
                <a:solidFill>
                  <a:srgbClr val="323232"/>
                </a:solidFill>
                <a:effectLst/>
                <a:latin typeface="Alegreya"/>
              </a:rPr>
              <a:t>, du développement, de la compétitivité et de la création de richesse. L’EP a besoin de l’effervescence créative pour produire de nouvelles idées concernant les besoins à satisfaire et les artefacts à créer.</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18</a:t>
            </a:fld>
            <a:endParaRPr lang="fr-FR"/>
          </a:p>
        </p:txBody>
      </p:sp>
    </p:spTree>
    <p:extLst>
      <p:ext uri="{BB962C8B-B14F-4D97-AF65-F5344CB8AC3E}">
        <p14:creationId xmlns:p14="http://schemas.microsoft.com/office/powerpoint/2010/main" val="225990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smtClean="0">
                <a:solidFill>
                  <a:srgbClr val="323232"/>
                </a:solidFill>
                <a:effectLst/>
                <a:latin typeface="Alegreya"/>
              </a:rPr>
              <a:t>L’EP peut utiliser tous les acquis de l’ergonomie en termes de concepts, de théories, de modèles, de normes, d’approches, de méthodes et d’outils. Ces acquis lui seront directement utiles pour mener différentes activités que l’ergonomie classique sait faire depuis longtemps: analyser les contextes, les tâches et les utilisateurs, élaborer des scénarios, concevoir des prototypes, appliquer des normes, mesurer la performance, etc.</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19</a:t>
            </a:fld>
            <a:endParaRPr lang="fr-FR"/>
          </a:p>
        </p:txBody>
      </p:sp>
    </p:spTree>
    <p:extLst>
      <p:ext uri="{BB962C8B-B14F-4D97-AF65-F5344CB8AC3E}">
        <p14:creationId xmlns:p14="http://schemas.microsoft.com/office/powerpoint/2010/main" val="220389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 principes de l’ergonomie sont de réduire les accidents du travail, améliorer la sécurité de tous et répondre à l’obligation légale de prévention des risques professionnels. </a:t>
            </a: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2</a:t>
            </a:fld>
            <a:endParaRPr lang="fr-FR"/>
          </a:p>
        </p:txBody>
      </p:sp>
    </p:spTree>
    <p:extLst>
      <p:ext uri="{BB962C8B-B14F-4D97-AF65-F5344CB8AC3E}">
        <p14:creationId xmlns:p14="http://schemas.microsoft.com/office/powerpoint/2010/main" val="1800102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20</a:t>
            </a:fld>
            <a:endParaRPr lang="fr-FR"/>
          </a:p>
        </p:txBody>
      </p:sp>
    </p:spTree>
    <p:extLst>
      <p:ext uri="{BB962C8B-B14F-4D97-AF65-F5344CB8AC3E}">
        <p14:creationId xmlns:p14="http://schemas.microsoft.com/office/powerpoint/2010/main" val="90483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21</a:t>
            </a:fld>
            <a:endParaRPr lang="fr-FR"/>
          </a:p>
        </p:txBody>
      </p:sp>
    </p:spTree>
    <p:extLst>
      <p:ext uri="{BB962C8B-B14F-4D97-AF65-F5344CB8AC3E}">
        <p14:creationId xmlns:p14="http://schemas.microsoft.com/office/powerpoint/2010/main" val="2135557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0" i="0" dirty="0" smtClean="0">
                <a:solidFill>
                  <a:srgbClr val="152439"/>
                </a:solidFill>
                <a:effectLst/>
                <a:latin typeface="Montserrat" panose="00000500000000000000" pitchFamily="2" charset="0"/>
              </a:rPr>
              <a:t>Actuellement, l’ergonomie devient un enjeu de plus en plus important pour les entreprises. On constate en effet tous les ans une augmentation du taux d’absentéisme et du nombre grandissant d’arrêts de travail liés à l’apparition des TMS, comme nous vous l’avions indiqué dans notre précédent article sur les enjeux de l’ergonomie.</a:t>
            </a:r>
          </a:p>
          <a:p>
            <a:pPr algn="just"/>
            <a:r>
              <a:rPr lang="fr-FR" b="0" i="0" dirty="0" smtClean="0">
                <a:solidFill>
                  <a:srgbClr val="152439"/>
                </a:solidFill>
                <a:effectLst/>
                <a:latin typeface="Montserrat" panose="00000500000000000000" pitchFamily="2" charset="0"/>
              </a:rPr>
              <a:t>Au-delà du coût que représentent de mauvaises conditions de travail ou non optimales pour les salariés, l’ergonomie favorise aussi le bien-être et l’engagement des agents, et peut s’avérer être un avantage concurrentiel intéressant dans un contexte économique de plus en plus difficile. </a:t>
            </a:r>
          </a:p>
          <a:p>
            <a:pPr algn="just"/>
            <a:r>
              <a:rPr lang="fr-FR" b="0" i="0" dirty="0" smtClean="0">
                <a:solidFill>
                  <a:srgbClr val="152439"/>
                </a:solidFill>
                <a:effectLst/>
                <a:latin typeface="Montserrat" panose="00000500000000000000" pitchFamily="2" charset="0"/>
              </a:rPr>
              <a:t>Dans ce contexte, miser sur l’ergonomie préventive avant l’apparition de problématiques identifiées représente un objectif que toute entreprise devrait prendre en considération. Les solutions de prévention qui peuvent être envisagées peuvent être multiples, selon les risques identifiés au préalable et le budget dont dispose l’entreprise. </a:t>
            </a:r>
          </a:p>
          <a:p>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22</a:t>
            </a:fld>
            <a:endParaRPr lang="fr-FR"/>
          </a:p>
        </p:txBody>
      </p:sp>
    </p:spTree>
    <p:extLst>
      <p:ext uri="{BB962C8B-B14F-4D97-AF65-F5344CB8AC3E}">
        <p14:creationId xmlns:p14="http://schemas.microsoft.com/office/powerpoint/2010/main" val="3374746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23</a:t>
            </a:fld>
            <a:endParaRPr lang="fr-FR"/>
          </a:p>
        </p:txBody>
      </p:sp>
    </p:spTree>
    <p:extLst>
      <p:ext uri="{BB962C8B-B14F-4D97-AF65-F5344CB8AC3E}">
        <p14:creationId xmlns:p14="http://schemas.microsoft.com/office/powerpoint/2010/main" val="3578958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Un turnover important, absentéisme du personnel, le personnel présent est vieillissant…les candidats se font de plus en plus rares dans tous les secteurs et les difficultés de travail sont trop nombreuses. Pour attirer les nouveaux candidats, il faut penser à adapter ces postes de travail avec le matériel adapté qui facilitera les tâches de l’agent.</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La crise sanitaire actuelle a encore plus renforcé le besoin de bien être au travail, et celui ci continuera de progresser sur les années suivantes. 2024 sera donc une année de transition, d’amélioration</a:t>
            </a:r>
            <a:r>
              <a:rPr lang="fr-FR" sz="1200" b="0" i="0" kern="1200" baseline="0" dirty="0" smtClean="0">
                <a:solidFill>
                  <a:schemeClr val="tx1"/>
                </a:solidFill>
                <a:effectLst/>
                <a:latin typeface="+mn-lt"/>
                <a:ea typeface="+mn-ea"/>
                <a:cs typeface="+mn-cs"/>
              </a:rPr>
              <a:t> ou l’ergonomie aura une place importante et heureusement à juste titre !</a:t>
            </a:r>
          </a:p>
          <a:p>
            <a:r>
              <a:rPr lang="fr-FR" dirty="0" smtClean="0"/>
              <a:t>Dans le cadre d’une démarche d’amélioration des conditions de travail, il est primordial de dépasser la simple application des normes et des principes en ergonomie et de se dégager d’une vision réductrice : celle de la prévention des risques sous l’angle presqu’exclusivement physique. « Limiter une démarche de prévention des troubles musculo-squelettiques (TMS) aux seuls facteurs biomécaniques est une erreur</a:t>
            </a:r>
            <a:r>
              <a:rPr lang="fr-FR" smtClean="0"/>
              <a:t>. </a:t>
            </a:r>
            <a:endParaRPr lang="fr-FR" dirty="0" smtClean="0"/>
          </a:p>
          <a:p>
            <a:r>
              <a:rPr lang="fr-FR" dirty="0" smtClean="0"/>
              <a:t>En effet, la prévention de la santé physique, bien que fondamentale, ne peut se suffire à elle-même. Un ensemble de facteurs à la fois relatifs aux dimensions psychologiques et physiques sous-tendent le bon fonctionnement de l’individu et de l’organisation. C’est par cette prise en compte plurielle que la</a:t>
            </a:r>
            <a:r>
              <a:rPr lang="fr-FR" baseline="0" dirty="0" smtClean="0"/>
              <a:t> structure, la collectivité</a:t>
            </a:r>
            <a:r>
              <a:rPr lang="fr-FR" dirty="0" smtClean="0"/>
              <a:t> peut garantir une efficacité ou plutôt une performance </a:t>
            </a:r>
            <a:r>
              <a:rPr lang="fr-FR" b="1" dirty="0" smtClean="0"/>
              <a:t>pérenne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24</a:t>
            </a:fld>
            <a:endParaRPr lang="fr-FR"/>
          </a:p>
        </p:txBody>
      </p:sp>
    </p:spTree>
    <p:extLst>
      <p:ext uri="{BB962C8B-B14F-4D97-AF65-F5344CB8AC3E}">
        <p14:creationId xmlns:p14="http://schemas.microsoft.com/office/powerpoint/2010/main" val="4166584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25</a:t>
            </a:fld>
            <a:endParaRPr lang="fr-FR"/>
          </a:p>
        </p:txBody>
      </p:sp>
    </p:spTree>
    <p:extLst>
      <p:ext uri="{BB962C8B-B14F-4D97-AF65-F5344CB8AC3E}">
        <p14:creationId xmlns:p14="http://schemas.microsoft.com/office/powerpoint/2010/main" val="4032222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26</a:t>
            </a:fld>
            <a:endParaRPr lang="fr-FR"/>
          </a:p>
        </p:txBody>
      </p:sp>
    </p:spTree>
    <p:extLst>
      <p:ext uri="{BB962C8B-B14F-4D97-AF65-F5344CB8AC3E}">
        <p14:creationId xmlns:p14="http://schemas.microsoft.com/office/powerpoint/2010/main" val="176803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3</a:t>
            </a:fld>
            <a:endParaRPr lang="fr-FR"/>
          </a:p>
        </p:txBody>
      </p:sp>
    </p:spTree>
    <p:extLst>
      <p:ext uri="{BB962C8B-B14F-4D97-AF65-F5344CB8AC3E}">
        <p14:creationId xmlns:p14="http://schemas.microsoft.com/office/powerpoint/2010/main" val="29159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L’ergonomie est de l’affaire de tous : agents et employeur.</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4</a:t>
            </a:fld>
            <a:endParaRPr lang="fr-FR"/>
          </a:p>
        </p:txBody>
      </p:sp>
    </p:spTree>
    <p:extLst>
      <p:ext uri="{BB962C8B-B14F-4D97-AF65-F5344CB8AC3E}">
        <p14:creationId xmlns:p14="http://schemas.microsoft.com/office/powerpoint/2010/main" val="66333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5</a:t>
            </a:fld>
            <a:endParaRPr lang="fr-FR"/>
          </a:p>
        </p:txBody>
      </p:sp>
    </p:spTree>
    <p:extLst>
      <p:ext uri="{BB962C8B-B14F-4D97-AF65-F5344CB8AC3E}">
        <p14:creationId xmlns:p14="http://schemas.microsoft.com/office/powerpoint/2010/main" val="17726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L’ergonomie considère qu’il n’y a pas de travail physique sans une part de travail intellectuel. Le cerveau est toujours à l’œuvre.</a:t>
            </a:r>
          </a:p>
          <a:p>
            <a:r>
              <a:rPr lang="fr-FR" dirty="0" smtClean="0"/>
              <a:t>La sollicitation mentale a fortement augmenté avec l’informatisation et l’automatisation.</a:t>
            </a:r>
          </a:p>
          <a:p>
            <a:r>
              <a:rPr lang="fr-FR" dirty="0" smtClean="0"/>
              <a:t>Syndrome : saturation…</a:t>
            </a:r>
          </a:p>
          <a:p>
            <a:r>
              <a:rPr lang="fr-FR" dirty="0" smtClean="0"/>
              <a:t>Hyper : activités interrompues, réduction des temps morts…</a:t>
            </a:r>
          </a:p>
          <a:p>
            <a:r>
              <a:rPr lang="fr-FR" dirty="0" smtClean="0"/>
              <a:t>Surcharge</a:t>
            </a:r>
            <a:r>
              <a:rPr lang="fr-FR" baseline="0" dirty="0" smtClean="0"/>
              <a:t> informationnelle : infobésité</a:t>
            </a:r>
          </a:p>
          <a:p>
            <a:r>
              <a:rPr lang="fr-FR" baseline="0" dirty="0" smtClean="0"/>
              <a:t>Exigences mnésiques : mémoire, enregistrement cognitif</a:t>
            </a:r>
          </a:p>
          <a:p>
            <a:r>
              <a:rPr lang="fr-FR" baseline="0" dirty="0" smtClean="0"/>
              <a:t>Exigences mentales : information à traiter</a:t>
            </a:r>
          </a:p>
          <a:p>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6</a:t>
            </a:fld>
            <a:endParaRPr lang="fr-FR"/>
          </a:p>
        </p:txBody>
      </p:sp>
    </p:spTree>
    <p:extLst>
      <p:ext uri="{BB962C8B-B14F-4D97-AF65-F5344CB8AC3E}">
        <p14:creationId xmlns:p14="http://schemas.microsoft.com/office/powerpoint/2010/main" val="387034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Si depuis ses débuts l’ergonomie n’a cessé d’évoluer, elle fait face à présent à de nouvelles demandes, de nouvelles initiatives de la part des ergonomes. De nouveaux défis l’amènent à agrandir sensiblement son périmètre d’intervention en s’investissant dans les activités de création, d’innovation et de caractérisation du futur dans tous les domaines de la vie humaine. Les premiers auteurs avaient cherché à distinguer deux grandes catégories d’interventions en ergonomie : la correction et la prévention (</a:t>
            </a:r>
            <a:r>
              <a:rPr lang="fr-FR" sz="1200" b="0" i="0" kern="1200" dirty="0" err="1" smtClean="0">
                <a:solidFill>
                  <a:schemeClr val="tx1"/>
                </a:solidFill>
                <a:effectLst/>
                <a:latin typeface="+mn-lt"/>
                <a:ea typeface="+mn-ea"/>
                <a:cs typeface="+mn-cs"/>
              </a:rPr>
              <a:t>Montmollin</a:t>
            </a:r>
            <a:r>
              <a:rPr lang="fr-FR" sz="1200" b="0" i="0" kern="1200" dirty="0" smtClean="0">
                <a:solidFill>
                  <a:schemeClr val="tx1"/>
                </a:solidFill>
                <a:effectLst/>
                <a:latin typeface="+mn-lt"/>
                <a:ea typeface="+mn-ea"/>
                <a:cs typeface="+mn-cs"/>
              </a:rPr>
              <a:t>, 1967), la première visant à corriger les situations de travail inadaptées, la seconde visant à participer à la conception et l’aménagement des systèmes de travail. Mais, dans ces deux cas l’ergonomie s’intéressait à des situations ou systèmes à corriger et à concevoir, pas encore à des systèmes à imaginer et à créer. De plus, elle se contentait souvent de répondre aux demandes qui lui étaient adressées. Avec l’Ergonomie Prospective (EP), les ergonomes interviennent dans des projets d’anticipation ou de construction des futurs besoins de même que de </a:t>
            </a:r>
            <a:r>
              <a:rPr lang="fr-FR" sz="1200" b="0" i="1" kern="1200" dirty="0" smtClean="0">
                <a:solidFill>
                  <a:schemeClr val="tx1"/>
                </a:solidFill>
                <a:effectLst/>
                <a:latin typeface="+mn-lt"/>
                <a:ea typeface="+mn-ea"/>
                <a:cs typeface="+mn-cs"/>
              </a:rPr>
              <a:t>création</a:t>
            </a:r>
            <a:r>
              <a:rPr lang="fr-FR" sz="1200" b="0" i="0" kern="1200" dirty="0" smtClean="0">
                <a:solidFill>
                  <a:schemeClr val="tx1"/>
                </a:solidFill>
                <a:effectLst/>
                <a:latin typeface="+mn-lt"/>
                <a:ea typeface="+mn-ea"/>
                <a:cs typeface="+mn-cs"/>
              </a:rPr>
              <a:t> de futurs procédés, produits et de services. Ainsi, à côté de l’ergonomie corrective et de l’ergonomie de conception, une nouvelle forme d’intervention ergonomique nous semble en train d’émerger.</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7</a:t>
            </a:fld>
            <a:endParaRPr lang="fr-FR"/>
          </a:p>
        </p:txBody>
      </p:sp>
    </p:spTree>
    <p:extLst>
      <p:ext uri="{BB962C8B-B14F-4D97-AF65-F5344CB8AC3E}">
        <p14:creationId xmlns:p14="http://schemas.microsoft.com/office/powerpoint/2010/main" val="87884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 Initialement préoccupée par l’hygiénisme (santé au travail), l’accidentologie et les maladies professionnelles, le premier geste de l’ergonomie a été de corriger des situations de travail qui exposaient les travailleurs à des risques pour leur santé et leur sécurité en favorisant une meilleure adaptation des systèmes techniques aux humains. </a:t>
            </a:r>
          </a:p>
          <a:p>
            <a:r>
              <a:rPr lang="fr-FR" sz="1200" b="0" i="0" kern="1200" dirty="0" smtClean="0">
                <a:solidFill>
                  <a:schemeClr val="tx1"/>
                </a:solidFill>
                <a:effectLst/>
                <a:latin typeface="+mn-lt"/>
                <a:ea typeface="+mn-ea"/>
                <a:cs typeface="+mn-cs"/>
              </a:rPr>
              <a:t>Sa vocation première est donc d’intervenir sur les situations pour les transformer. L’ergonomie de correction se définit comme une modalité d’intervention où l’ergonome modifie des éléments des outils, postes, systèmes, milieux ou conditions de travail après l’expression de problèmes recensés par un tiers (médecin, employeur…). Ce dernier fait le constat d’un problème dans le travail et formule une demande d’intervention pour corriger la situation et la rendre acceptable selon des critères de santé, sécurité et efficacité. L’intervention correctrice est donc réactive.</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8</a:t>
            </a:fld>
            <a:endParaRPr lang="fr-FR"/>
          </a:p>
        </p:txBody>
      </p:sp>
    </p:spTree>
    <p:extLst>
      <p:ext uri="{BB962C8B-B14F-4D97-AF65-F5344CB8AC3E}">
        <p14:creationId xmlns:p14="http://schemas.microsoft.com/office/powerpoint/2010/main" val="70697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Elle est également ponctuelle, limitée à certains aspects du travail ou des systèmes et, il faut le dire, très usuelle (on s’en</a:t>
            </a:r>
            <a:r>
              <a:rPr lang="fr-FR" sz="1200" b="0" i="0" kern="1200" baseline="0" dirty="0" smtClean="0">
                <a:solidFill>
                  <a:schemeClr val="tx1"/>
                </a:solidFill>
                <a:effectLst/>
                <a:latin typeface="+mn-lt"/>
                <a:ea typeface="+mn-ea"/>
                <a:cs typeface="+mn-cs"/>
              </a:rPr>
              <a:t> sert habituellement)</a:t>
            </a:r>
            <a:r>
              <a:rPr lang="fr-FR" sz="1200" b="0" i="0" kern="1200" dirty="0" smtClean="0">
                <a:solidFill>
                  <a:schemeClr val="tx1"/>
                </a:solidFill>
                <a:effectLst/>
                <a:latin typeface="+mn-lt"/>
                <a:ea typeface="+mn-ea"/>
                <a:cs typeface="+mn-cs"/>
              </a:rPr>
              <a:t>. Elle solutionne souvent partiellement des problèmes car les contraintes sont élevées. Elle présente l’inconvénient d’être particulièrement onéreuse et l’ergonome exprime parfois un sentiment d’impuissance face aux erreurs des concepteurs ou à « l’insouciance de décideurs » qui sous-estiment les aspects humains et organisationnels du travail.</a:t>
            </a:r>
            <a:endParaRPr lang="fr-FR" dirty="0"/>
          </a:p>
        </p:txBody>
      </p:sp>
      <p:sp>
        <p:nvSpPr>
          <p:cNvPr id="4" name="Espace réservé du numéro de diapositive 3"/>
          <p:cNvSpPr>
            <a:spLocks noGrp="1"/>
          </p:cNvSpPr>
          <p:nvPr>
            <p:ph type="sldNum" sz="quarter" idx="10"/>
          </p:nvPr>
        </p:nvSpPr>
        <p:spPr/>
        <p:txBody>
          <a:bodyPr/>
          <a:lstStyle/>
          <a:p>
            <a:fld id="{654E665E-A18D-441F-A1CF-54D21A9038C4}" type="slidenum">
              <a:rPr lang="fr-FR" smtClean="0"/>
              <a:t>9</a:t>
            </a:fld>
            <a:endParaRPr lang="fr-FR"/>
          </a:p>
        </p:txBody>
      </p:sp>
    </p:spTree>
    <p:extLst>
      <p:ext uri="{BB962C8B-B14F-4D97-AF65-F5344CB8AC3E}">
        <p14:creationId xmlns:p14="http://schemas.microsoft.com/office/powerpoint/2010/main" val="3758735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226542-7EF4-6E43-AED0-6BEFDA4D95C2}"/>
              </a:ext>
            </a:extLst>
          </p:cNvPr>
          <p:cNvPicPr>
            <a:picLocks noChangeAspect="1"/>
          </p:cNvPicPr>
          <p:nvPr userDrawn="1"/>
        </p:nvPicPr>
        <p:blipFill>
          <a:blip r:embed="rId2"/>
          <a:stretch>
            <a:fillRect/>
          </a:stretch>
        </p:blipFill>
        <p:spPr>
          <a:xfrm>
            <a:off x="4857610" y="616432"/>
            <a:ext cx="2476779" cy="813083"/>
          </a:xfrm>
          <a:prstGeom prst="rect">
            <a:avLst/>
          </a:prstGeom>
        </p:spPr>
      </p:pic>
      <p:sp>
        <p:nvSpPr>
          <p:cNvPr id="10" name="Rectangle 9">
            <a:extLst>
              <a:ext uri="{FF2B5EF4-FFF2-40B4-BE49-F238E27FC236}">
                <a16:creationId xmlns:a16="http://schemas.microsoft.com/office/drawing/2014/main" id="{B1E07921-E8D3-F449-B365-79086F185E7C}"/>
              </a:ext>
            </a:extLst>
          </p:cNvPr>
          <p:cNvSpPr/>
          <p:nvPr userDrawn="1"/>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3"/>
          <a:stretch>
            <a:fillRect/>
          </a:stretch>
        </p:blipFill>
        <p:spPr>
          <a:xfrm>
            <a:off x="2082982" y="6068156"/>
            <a:ext cx="338001" cy="338001"/>
          </a:xfrm>
          <a:prstGeom prst="rect">
            <a:avLst/>
          </a:prstGeom>
        </p:spPr>
      </p:pic>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chemeClr val="bg2">
                    <a:lumMod val="50000"/>
                  </a:schemeClr>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spTree>
    <p:extLst>
      <p:ext uri="{BB962C8B-B14F-4D97-AF65-F5344CB8AC3E}">
        <p14:creationId xmlns:p14="http://schemas.microsoft.com/office/powerpoint/2010/main" val="20521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0" name="Espace réservé du texte 13">
            <a:extLst>
              <a:ext uri="{FF2B5EF4-FFF2-40B4-BE49-F238E27FC236}">
                <a16:creationId xmlns:a16="http://schemas.microsoft.com/office/drawing/2014/main" id="{32C2E8ED-3059-0A4D-920C-7F421D6DBCEA}"/>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rgbClr val="BD2C54"/>
                </a:solidFill>
                <a:latin typeface="Barlow Condensed" pitchFamily="2" charset="77"/>
              </a:defRPr>
            </a:lvl1pPr>
          </a:lstStyle>
          <a:p>
            <a:pPr lvl="0"/>
            <a:r>
              <a:rPr lang="fr-FR" dirty="0"/>
              <a:t>GROS TITRE</a:t>
            </a:r>
          </a:p>
        </p:txBody>
      </p:sp>
      <p:sp>
        <p:nvSpPr>
          <p:cNvPr id="21" name="Espace réservé du texte 15">
            <a:extLst>
              <a:ext uri="{FF2B5EF4-FFF2-40B4-BE49-F238E27FC236}">
                <a16:creationId xmlns:a16="http://schemas.microsoft.com/office/drawing/2014/main" id="{49F35ABE-8775-F94D-8BC0-DA5F8FC835CA}"/>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chemeClr val="bg2">
                    <a:lumMod val="75000"/>
                  </a:schemeClr>
                </a:solidFill>
                <a:latin typeface="Barlow Condensed" pitchFamily="2" charset="77"/>
              </a:defRPr>
            </a:lvl1pPr>
          </a:lstStyle>
          <a:p>
            <a:pPr lvl="0"/>
            <a:r>
              <a:rPr lang="fr-FR" dirty="0"/>
              <a:t>Sous titre</a:t>
            </a:r>
          </a:p>
        </p:txBody>
      </p:sp>
      <p:cxnSp>
        <p:nvCxnSpPr>
          <p:cNvPr id="22" name="Connecteur droit 21">
            <a:extLst>
              <a:ext uri="{FF2B5EF4-FFF2-40B4-BE49-F238E27FC236}">
                <a16:creationId xmlns:a16="http://schemas.microsoft.com/office/drawing/2014/main" id="{EA2CAC2A-505B-B947-88FF-57AF54786B75}"/>
              </a:ext>
            </a:extLst>
          </p:cNvPr>
          <p:cNvCxnSpPr>
            <a:cxnSpLocks/>
          </p:cNvCxnSpPr>
          <p:nvPr userDrawn="1"/>
        </p:nvCxnSpPr>
        <p:spPr>
          <a:xfrm>
            <a:off x="1354667" y="2259106"/>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C9B8F18-3D82-F644-8F21-E7BD13455910}"/>
              </a:ext>
            </a:extLst>
          </p:cNvPr>
          <p:cNvCxnSpPr>
            <a:cxnSpLocks/>
          </p:cNvCxnSpPr>
          <p:nvPr userDrawn="1"/>
        </p:nvCxnSpPr>
        <p:spPr>
          <a:xfrm>
            <a:off x="1354667" y="4731372"/>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B87BE1D-17BC-934B-9EA2-FCEFDDA94E2B}"/>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5" name="Image 24" descr="Une image contenant texte, clipart&#10;&#10;Description générée automatiquement">
            <a:extLst>
              <a:ext uri="{FF2B5EF4-FFF2-40B4-BE49-F238E27FC236}">
                <a16:creationId xmlns:a16="http://schemas.microsoft.com/office/drawing/2014/main" id="{A9BDFF26-53A1-C941-A4A6-BB3FBF996490}"/>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208467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2479674"/>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3343275"/>
            <a:ext cx="4724400" cy="995363"/>
          </a:xfrm>
        </p:spPr>
        <p:txBody>
          <a:bodyPr>
            <a:normAutofit/>
          </a:bodyPr>
          <a:lstStyle>
            <a:lvl1pPr marL="0" indent="0" algn="l">
              <a:buNone/>
              <a:defRPr sz="3600" b="1" i="0">
                <a:solidFill>
                  <a:schemeClr val="bg2">
                    <a:lumMod val="90000"/>
                  </a:schemeClr>
                </a:solidFill>
                <a:latin typeface="Barlow Condensed" pitchFamily="2" charset="77"/>
              </a:defRPr>
            </a:lvl1pPr>
          </a:lstStyle>
          <a:p>
            <a:pPr lvl="0"/>
            <a:r>
              <a:rPr lang="fr-FR" dirty="0"/>
              <a:t>Sous titre</a:t>
            </a:r>
          </a:p>
        </p:txBody>
      </p: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endParaRPr lang="fr-FR" dirty="0"/>
          </a:p>
        </p:txBody>
      </p:sp>
      <p:sp>
        <p:nvSpPr>
          <p:cNvPr id="18" name="Rectangle 17">
            <a:extLst>
              <a:ext uri="{FF2B5EF4-FFF2-40B4-BE49-F238E27FC236}">
                <a16:creationId xmlns:a16="http://schemas.microsoft.com/office/drawing/2014/main" id="{505014FA-9912-1144-81BD-623660853204}"/>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162671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172811"/>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1" name="Espace réservé du texte 10">
            <a:extLst>
              <a:ext uri="{FF2B5EF4-FFF2-40B4-BE49-F238E27FC236}">
                <a16:creationId xmlns:a16="http://schemas.microsoft.com/office/drawing/2014/main" id="{84656303-D931-BB4D-865D-896F3168785B}"/>
              </a:ext>
            </a:extLst>
          </p:cNvPr>
          <p:cNvSpPr>
            <a:spLocks noGrp="1"/>
          </p:cNvSpPr>
          <p:nvPr>
            <p:ph type="body" sz="quarter" idx="12" hasCustomPrompt="1"/>
          </p:nvPr>
        </p:nvSpPr>
        <p:spPr>
          <a:xfrm>
            <a:off x="973931" y="2183611"/>
            <a:ext cx="4757737" cy="428475"/>
          </a:xfrm>
        </p:spPr>
        <p:txBody>
          <a:bodyPr>
            <a:normAutofit/>
          </a:bodyPr>
          <a:lstStyle>
            <a:lvl1pPr marL="0" indent="0">
              <a:buNone/>
              <a:defRPr sz="2800" b="1" i="0">
                <a:solidFill>
                  <a:srgbClr val="BD2C54"/>
                </a:solidFill>
                <a:latin typeface="Barlow Condensed" pitchFamily="2" charset="77"/>
              </a:defRPr>
            </a:lvl1pPr>
          </a:lstStyle>
          <a:p>
            <a:pPr lvl="0"/>
            <a:r>
              <a:rPr lang="fr-FR" dirty="0"/>
              <a:t>INTERTITRE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639763" y="2773113"/>
            <a:ext cx="5557837" cy="951826"/>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4" name="Espace réservé du texte 23">
            <a:extLst>
              <a:ext uri="{FF2B5EF4-FFF2-40B4-BE49-F238E27FC236}">
                <a16:creationId xmlns:a16="http://schemas.microsoft.com/office/drawing/2014/main" id="{0C9E4DA0-39EB-5741-8CED-6A2C0FDD50BA}"/>
              </a:ext>
            </a:extLst>
          </p:cNvPr>
          <p:cNvSpPr>
            <a:spLocks noGrp="1"/>
          </p:cNvSpPr>
          <p:nvPr>
            <p:ph type="body" sz="quarter" idx="14" hasCustomPrompt="1"/>
          </p:nvPr>
        </p:nvSpPr>
        <p:spPr>
          <a:xfrm>
            <a:off x="973931" y="4139286"/>
            <a:ext cx="5138737" cy="296053"/>
          </a:xfrm>
        </p:spPr>
        <p:txBody>
          <a:bodyPr>
            <a:normAutofit/>
          </a:bodyPr>
          <a:lstStyle>
            <a:lvl1pPr marL="0" indent="0">
              <a:buNone/>
              <a:defRPr sz="2000" b="0" i="0">
                <a:solidFill>
                  <a:srgbClr val="BD2C54"/>
                </a:solidFill>
                <a:latin typeface="Barlow Condensed Medium" pitchFamily="2" charset="77"/>
              </a:defRPr>
            </a:lvl1pPr>
          </a:lstStyle>
          <a:p>
            <a:pPr lvl="0"/>
            <a:r>
              <a:rPr lang="fr-FR" dirty="0"/>
              <a:t>INTERTITRE PETIT</a:t>
            </a:r>
          </a:p>
        </p:txBody>
      </p:sp>
      <p:sp>
        <p:nvSpPr>
          <p:cNvPr id="26" name="Espace réservé du texte 25">
            <a:extLst>
              <a:ext uri="{FF2B5EF4-FFF2-40B4-BE49-F238E27FC236}">
                <a16:creationId xmlns:a16="http://schemas.microsoft.com/office/drawing/2014/main" id="{842CE7A7-6AB9-394F-B439-518F627B2F3A}"/>
              </a:ext>
            </a:extLst>
          </p:cNvPr>
          <p:cNvSpPr>
            <a:spLocks noGrp="1"/>
          </p:cNvSpPr>
          <p:nvPr>
            <p:ph type="body" sz="quarter" idx="15" hasCustomPrompt="1"/>
          </p:nvPr>
        </p:nvSpPr>
        <p:spPr>
          <a:xfrm>
            <a:off x="639763" y="4604386"/>
            <a:ext cx="5557837" cy="871538"/>
          </a:xfrm>
        </p:spPr>
        <p:txBody>
          <a:bodyPr>
            <a:noAutofit/>
          </a:bodyPr>
          <a:lstStyle>
            <a:lvl1pPr marL="0" indent="0">
              <a:buNone/>
              <a:defRPr sz="1800" b="0" i="0">
                <a:solidFill>
                  <a:schemeClr val="tx1">
                    <a:lumMod val="65000"/>
                    <a:lumOff val="35000"/>
                  </a:schemeClr>
                </a:solidFill>
                <a:latin typeface="Barlow Condensed" pitchFamily="2" charset="77"/>
              </a:defRPr>
            </a:lvl1pPr>
            <a:lvl2pPr>
              <a:defRPr sz="1400" b="0" i="0">
                <a:solidFill>
                  <a:schemeClr val="tx1">
                    <a:lumMod val="65000"/>
                    <a:lumOff val="35000"/>
                  </a:schemeClr>
                </a:solidFill>
                <a:latin typeface="Barlow Condensed" pitchFamily="2" charset="77"/>
              </a:defRPr>
            </a:lvl2pPr>
            <a:lvl3pPr>
              <a:defRPr sz="1400" b="0" i="0">
                <a:solidFill>
                  <a:schemeClr val="tx1">
                    <a:lumMod val="65000"/>
                    <a:lumOff val="35000"/>
                  </a:schemeClr>
                </a:solidFill>
                <a:latin typeface="Barlow Condensed" pitchFamily="2" charset="77"/>
              </a:defRPr>
            </a:lvl3pPr>
            <a:lvl4pPr>
              <a:defRPr sz="1400" b="0" i="0">
                <a:solidFill>
                  <a:schemeClr val="tx1">
                    <a:lumMod val="65000"/>
                    <a:lumOff val="35000"/>
                  </a:schemeClr>
                </a:solidFill>
                <a:latin typeface="Barlow Condensed" pitchFamily="2" charset="77"/>
              </a:defRPr>
            </a:lvl4pPr>
            <a:lvl5pPr>
              <a:defRPr sz="1400" b="0" i="0">
                <a:solidFill>
                  <a:schemeClr val="tx1">
                    <a:lumMod val="65000"/>
                    <a:lumOff val="35000"/>
                  </a:schemeClr>
                </a:solidFill>
                <a:latin typeface="Barlow Condensed" pitchFamily="2" charset="77"/>
              </a:defRPr>
            </a:lvl5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8" name="Espace réservé pour une image  27">
            <a:extLst>
              <a:ext uri="{FF2B5EF4-FFF2-40B4-BE49-F238E27FC236}">
                <a16:creationId xmlns:a16="http://schemas.microsoft.com/office/drawing/2014/main" id="{076358A3-8234-6D4E-BF58-20E21C0D83DA}"/>
              </a:ext>
            </a:extLst>
          </p:cNvPr>
          <p:cNvSpPr>
            <a:spLocks noGrp="1"/>
          </p:cNvSpPr>
          <p:nvPr>
            <p:ph type="pic" sz="quarter" idx="16"/>
          </p:nvPr>
        </p:nvSpPr>
        <p:spPr>
          <a:xfrm>
            <a:off x="7392691" y="650875"/>
            <a:ext cx="3874577" cy="5034165"/>
          </a:xfrm>
        </p:spPr>
        <p:txBody>
          <a:bodyPr/>
          <a:lstStyle/>
          <a:p>
            <a:endParaRPr lang="fr-FR"/>
          </a:p>
        </p:txBody>
      </p:sp>
      <p:sp>
        <p:nvSpPr>
          <p:cNvPr id="31" name="Rectangle 30">
            <a:extLst>
              <a:ext uri="{FF2B5EF4-FFF2-40B4-BE49-F238E27FC236}">
                <a16:creationId xmlns:a16="http://schemas.microsoft.com/office/drawing/2014/main" id="{E7157D7F-DA88-814A-ADC9-59ED5355A15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32" name="Image 31" descr="Une image contenant texte, clipart&#10;&#10;Description générée automatiquement">
            <a:extLst>
              <a:ext uri="{FF2B5EF4-FFF2-40B4-BE49-F238E27FC236}">
                <a16:creationId xmlns:a16="http://schemas.microsoft.com/office/drawing/2014/main" id="{8139670C-6E77-D444-8148-2AF25406FD7D}"/>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340289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endParaRPr lang="fr-FR"/>
          </a:p>
        </p:txBody>
      </p:sp>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a:stretch>
            <a:fillRect/>
          </a:stretch>
        </p:blipFill>
        <p:spPr>
          <a:xfrm>
            <a:off x="10820401" y="6383526"/>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Tree>
    <p:extLst>
      <p:ext uri="{BB962C8B-B14F-4D97-AF65-F5344CB8AC3E}">
        <p14:creationId xmlns:p14="http://schemas.microsoft.com/office/powerpoint/2010/main" val="249096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4" name="Espace réservé du tableau 3">
            <a:extLst>
              <a:ext uri="{FF2B5EF4-FFF2-40B4-BE49-F238E27FC236}">
                <a16:creationId xmlns:a16="http://schemas.microsoft.com/office/drawing/2014/main" id="{DD252964-7F86-E141-AD4C-604EF45ACE61}"/>
              </a:ext>
            </a:extLst>
          </p:cNvPr>
          <p:cNvSpPr>
            <a:spLocks noGrp="1"/>
          </p:cNvSpPr>
          <p:nvPr>
            <p:ph type="tbl" sz="quarter" idx="14"/>
          </p:nvPr>
        </p:nvSpPr>
        <p:spPr>
          <a:xfrm>
            <a:off x="639763" y="2281239"/>
            <a:ext cx="5856287" cy="2320958"/>
          </a:xfrm>
        </p:spPr>
        <p:txBody>
          <a:bodyPr/>
          <a:lstStyle/>
          <a:p>
            <a:endParaRPr lang="fr-FR"/>
          </a:p>
        </p:txBody>
      </p:sp>
      <p:sp>
        <p:nvSpPr>
          <p:cNvPr id="11" name="Rectangle 10">
            <a:extLst>
              <a:ext uri="{FF2B5EF4-FFF2-40B4-BE49-F238E27FC236}">
                <a16:creationId xmlns:a16="http://schemas.microsoft.com/office/drawing/2014/main" id="{AAF2A963-6FE3-114F-B0B3-BBBD92773229}"/>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2" name="Image 11" descr="Une image contenant texte, clipart&#10;&#10;Description générée automatiquement">
            <a:extLst>
              <a:ext uri="{FF2B5EF4-FFF2-40B4-BE49-F238E27FC236}">
                <a16:creationId xmlns:a16="http://schemas.microsoft.com/office/drawing/2014/main" id="{12D9A8CD-BB37-9942-9653-AE38B60B8BF2}"/>
              </a:ext>
            </a:extLst>
          </p:cNvPr>
          <p:cNvPicPr>
            <a:picLocks noChangeAspect="1"/>
          </p:cNvPicPr>
          <p:nvPr userDrawn="1"/>
        </p:nvPicPr>
        <p:blipFill>
          <a:blip r:embed="rId2"/>
          <a:stretch>
            <a:fillRect/>
          </a:stretch>
        </p:blipFill>
        <p:spPr>
          <a:xfrm>
            <a:off x="10820401" y="6383526"/>
            <a:ext cx="973667" cy="319638"/>
          </a:xfrm>
          <a:prstGeom prst="rect">
            <a:avLst/>
          </a:prstGeom>
        </p:spPr>
      </p:pic>
      <p:sp>
        <p:nvSpPr>
          <p:cNvPr id="16" name="Espace réservé du texte 12">
            <a:extLst>
              <a:ext uri="{FF2B5EF4-FFF2-40B4-BE49-F238E27FC236}">
                <a16:creationId xmlns:a16="http://schemas.microsoft.com/office/drawing/2014/main" id="{230C8353-6E53-6A49-AA42-3C116DBCE79C}"/>
              </a:ext>
            </a:extLst>
          </p:cNvPr>
          <p:cNvSpPr>
            <a:spLocks noGrp="1"/>
          </p:cNvSpPr>
          <p:nvPr>
            <p:ph type="body" sz="quarter" idx="13" hasCustomPrompt="1"/>
          </p:nvPr>
        </p:nvSpPr>
        <p:spPr>
          <a:xfrm>
            <a:off x="7229750" y="1416580"/>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18" name="Espace réservé du texte 5">
            <a:extLst>
              <a:ext uri="{FF2B5EF4-FFF2-40B4-BE49-F238E27FC236}">
                <a16:creationId xmlns:a16="http://schemas.microsoft.com/office/drawing/2014/main" id="{2A21DF79-BFF8-C844-9C63-3502CF38467B}"/>
              </a:ext>
            </a:extLst>
          </p:cNvPr>
          <p:cNvSpPr>
            <a:spLocks noGrp="1"/>
          </p:cNvSpPr>
          <p:nvPr>
            <p:ph type="body" sz="quarter" idx="15" hasCustomPrompt="1"/>
          </p:nvPr>
        </p:nvSpPr>
        <p:spPr>
          <a:xfrm>
            <a:off x="7229475" y="2896453"/>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Tree>
    <p:extLst>
      <p:ext uri="{BB962C8B-B14F-4D97-AF65-F5344CB8AC3E}">
        <p14:creationId xmlns:p14="http://schemas.microsoft.com/office/powerpoint/2010/main" val="214723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CONTACTS</a:t>
            </a:r>
          </a:p>
        </p:txBody>
      </p:sp>
      <p:sp>
        <p:nvSpPr>
          <p:cNvPr id="21" name="Rectangle 20">
            <a:extLst>
              <a:ext uri="{FF2B5EF4-FFF2-40B4-BE49-F238E27FC236}">
                <a16:creationId xmlns:a16="http://schemas.microsoft.com/office/drawing/2014/main" id="{A8550275-67E5-9A43-92F5-3ADF60714C8E}"/>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2" name="Image 21" descr="Une image contenant texte, clipart&#10;&#10;Description générée automatiquement">
            <a:extLst>
              <a:ext uri="{FF2B5EF4-FFF2-40B4-BE49-F238E27FC236}">
                <a16:creationId xmlns:a16="http://schemas.microsoft.com/office/drawing/2014/main" id="{50E649E5-1DA4-224C-BD77-8DA346A58364}"/>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424213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B7162C-7C59-F248-BED8-E6627ACBD610}"/>
              </a:ext>
            </a:extLst>
          </p:cNvPr>
          <p:cNvSpPr/>
          <p:nvPr userDrawn="1"/>
        </p:nvSpPr>
        <p:spPr>
          <a:xfrm>
            <a:off x="0" y="4680488"/>
            <a:ext cx="8198603" cy="2177512"/>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E2352"/>
              </a:solidFill>
            </a:endParaRPr>
          </a:p>
        </p:txBody>
      </p:sp>
      <p:sp>
        <p:nvSpPr>
          <p:cNvPr id="30" name="Rectangle 29">
            <a:extLst>
              <a:ext uri="{FF2B5EF4-FFF2-40B4-BE49-F238E27FC236}">
                <a16:creationId xmlns:a16="http://schemas.microsoft.com/office/drawing/2014/main" id="{8C394C15-2A30-7B48-B48B-6032F07B500D}"/>
              </a:ext>
            </a:extLst>
          </p:cNvPr>
          <p:cNvSpPr/>
          <p:nvPr userDrawn="1"/>
        </p:nvSpPr>
        <p:spPr>
          <a:xfrm>
            <a:off x="8198602" y="0"/>
            <a:ext cx="39933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E2352"/>
              </a:solidFill>
            </a:endParaRPr>
          </a:p>
        </p:txBody>
      </p:sp>
      <p:sp>
        <p:nvSpPr>
          <p:cNvPr id="31" name="ZoneTexte 30">
            <a:extLst>
              <a:ext uri="{FF2B5EF4-FFF2-40B4-BE49-F238E27FC236}">
                <a16:creationId xmlns:a16="http://schemas.microsoft.com/office/drawing/2014/main" id="{982957CD-191D-1347-A430-3D75ABD14532}"/>
              </a:ext>
            </a:extLst>
          </p:cNvPr>
          <p:cNvSpPr txBox="1"/>
          <p:nvPr userDrawn="1"/>
        </p:nvSpPr>
        <p:spPr>
          <a:xfrm>
            <a:off x="1356103" y="2177512"/>
            <a:ext cx="5441386" cy="646331"/>
          </a:xfrm>
          <a:prstGeom prst="rect">
            <a:avLst/>
          </a:prstGeom>
          <a:noFill/>
        </p:spPr>
        <p:txBody>
          <a:bodyPr wrap="square" rtlCol="0">
            <a:spAutoFit/>
          </a:bodyPr>
          <a:lstStyle/>
          <a:p>
            <a:r>
              <a:rPr lang="fr-FR" sz="3600" b="0" i="0" dirty="0">
                <a:solidFill>
                  <a:schemeClr val="tx1">
                    <a:lumMod val="65000"/>
                    <a:lumOff val="35000"/>
                  </a:schemeClr>
                </a:solidFill>
                <a:latin typeface="Barlow Condensed Medium" pitchFamily="2" charset="77"/>
                <a:cs typeface="Arial" panose="020B0604020202020204" pitchFamily="34" charset="0"/>
              </a:rPr>
              <a:t>Merci pour votre attention</a:t>
            </a:r>
          </a:p>
        </p:txBody>
      </p:sp>
      <p:sp>
        <p:nvSpPr>
          <p:cNvPr id="32" name="Titre 1">
            <a:extLst>
              <a:ext uri="{FF2B5EF4-FFF2-40B4-BE49-F238E27FC236}">
                <a16:creationId xmlns:a16="http://schemas.microsoft.com/office/drawing/2014/main" id="{56CEB76D-230F-BD4C-BDFB-9BF222E67BCC}"/>
              </a:ext>
            </a:extLst>
          </p:cNvPr>
          <p:cNvSpPr txBox="1">
            <a:spLocks/>
          </p:cNvSpPr>
          <p:nvPr userDrawn="1"/>
        </p:nvSpPr>
        <p:spPr>
          <a:xfrm>
            <a:off x="591283" y="5287463"/>
            <a:ext cx="4745065" cy="681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r>
              <a:rPr lang="fr-FR" sz="1800" b="0" i="0" dirty="0">
                <a:solidFill>
                  <a:schemeClr val="bg1"/>
                </a:solidFill>
                <a:latin typeface="Barlow Condensed Medium" pitchFamily="2" charset="77"/>
              </a:rPr>
              <a:t>Ensemble, soutenons les métiers</a:t>
            </a:r>
          </a:p>
          <a:p>
            <a:pPr algn="l"/>
            <a:r>
              <a:rPr lang="fr-FR" sz="1800" b="0" i="0" dirty="0">
                <a:solidFill>
                  <a:schemeClr val="bg1"/>
                </a:solidFill>
                <a:latin typeface="Barlow Condensed Medium" pitchFamily="2" charset="77"/>
              </a:rPr>
              <a:t>Publics territoriaux !</a:t>
            </a:r>
          </a:p>
        </p:txBody>
      </p:sp>
      <p:pic>
        <p:nvPicPr>
          <p:cNvPr id="33" name="Image 32" descr="Une image contenant texte, clipart&#10;&#10;Description générée automatiquement">
            <a:extLst>
              <a:ext uri="{FF2B5EF4-FFF2-40B4-BE49-F238E27FC236}">
                <a16:creationId xmlns:a16="http://schemas.microsoft.com/office/drawing/2014/main" id="{295E062C-AA77-5846-ABBA-3F4C04E64936}"/>
              </a:ext>
            </a:extLst>
          </p:cNvPr>
          <p:cNvPicPr>
            <a:picLocks noChangeAspect="1"/>
          </p:cNvPicPr>
          <p:nvPr userDrawn="1"/>
        </p:nvPicPr>
        <p:blipFill>
          <a:blip r:embed="rId2"/>
          <a:stretch>
            <a:fillRect/>
          </a:stretch>
        </p:blipFill>
        <p:spPr>
          <a:xfrm>
            <a:off x="4666281" y="5062509"/>
            <a:ext cx="2990802" cy="981829"/>
          </a:xfrm>
          <a:prstGeom prst="rect">
            <a:avLst/>
          </a:prstGeom>
        </p:spPr>
      </p:pic>
      <p:pic>
        <p:nvPicPr>
          <p:cNvPr id="34" name="Image 33" descr="Une image contenant texte, carte de visite, enveloppe, graphiques vectoriels&#10;&#10;Description générée automatiquement">
            <a:extLst>
              <a:ext uri="{FF2B5EF4-FFF2-40B4-BE49-F238E27FC236}">
                <a16:creationId xmlns:a16="http://schemas.microsoft.com/office/drawing/2014/main" id="{1E77E363-BF83-D94F-A6D5-30136D049F3B}"/>
              </a:ext>
            </a:extLst>
          </p:cNvPr>
          <p:cNvPicPr>
            <a:picLocks noChangeAspect="1"/>
          </p:cNvPicPr>
          <p:nvPr userDrawn="1"/>
        </p:nvPicPr>
        <p:blipFill>
          <a:blip r:embed="rId3"/>
          <a:stretch>
            <a:fillRect/>
          </a:stretch>
        </p:blipFill>
        <p:spPr>
          <a:xfrm>
            <a:off x="7760678" y="4302523"/>
            <a:ext cx="815890" cy="815890"/>
          </a:xfrm>
          <a:prstGeom prst="rect">
            <a:avLst/>
          </a:prstGeom>
        </p:spPr>
      </p:pic>
      <p:sp>
        <p:nvSpPr>
          <p:cNvPr id="35" name="Titre 1">
            <a:extLst>
              <a:ext uri="{FF2B5EF4-FFF2-40B4-BE49-F238E27FC236}">
                <a16:creationId xmlns:a16="http://schemas.microsoft.com/office/drawing/2014/main" id="{22263054-67DE-2B4C-9501-CC6BE2991BCD}"/>
              </a:ext>
            </a:extLst>
          </p:cNvPr>
          <p:cNvSpPr txBox="1">
            <a:spLocks/>
          </p:cNvSpPr>
          <p:nvPr userDrawn="1"/>
        </p:nvSpPr>
        <p:spPr>
          <a:xfrm>
            <a:off x="8960602" y="1532481"/>
            <a:ext cx="2900767" cy="3148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7 rue Condorcet CS 70007</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63 063 Clermont-Ferrand Cedex 1</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04 73 28 59 80  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accueil@cdg63.fr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cdg63.fr</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
            </a:r>
            <a:b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br>
            <a:endPar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endParaRPr>
          </a:p>
          <a:p>
            <a:pPr algn="l">
              <a:lnSpc>
                <a:spcPct val="110000"/>
              </a:lnSpc>
            </a:pP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Ouverture au public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du lundi au vendredi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de 8h30 à 12h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et de 13h30 à 16h30.</a:t>
            </a:r>
          </a:p>
        </p:txBody>
      </p:sp>
      <p:pic>
        <p:nvPicPr>
          <p:cNvPr id="36" name="Image 35">
            <a:extLst>
              <a:ext uri="{FF2B5EF4-FFF2-40B4-BE49-F238E27FC236}">
                <a16:creationId xmlns:a16="http://schemas.microsoft.com/office/drawing/2014/main" id="{95DE8175-0302-B34A-8636-5A82F9D577E9}"/>
              </a:ext>
            </a:extLst>
          </p:cNvPr>
          <p:cNvPicPr>
            <a:picLocks noChangeAspect="1"/>
          </p:cNvPicPr>
          <p:nvPr userDrawn="1"/>
        </p:nvPicPr>
        <p:blipFill>
          <a:blip r:embed="rId4"/>
          <a:stretch>
            <a:fillRect/>
          </a:stretch>
        </p:blipFill>
        <p:spPr>
          <a:xfrm>
            <a:off x="8781114" y="2804585"/>
            <a:ext cx="206380" cy="206380"/>
          </a:xfrm>
          <a:prstGeom prst="rect">
            <a:avLst/>
          </a:prstGeom>
        </p:spPr>
      </p:pic>
      <p:pic>
        <p:nvPicPr>
          <p:cNvPr id="37" name="Image 36">
            <a:extLst>
              <a:ext uri="{FF2B5EF4-FFF2-40B4-BE49-F238E27FC236}">
                <a16:creationId xmlns:a16="http://schemas.microsoft.com/office/drawing/2014/main" id="{15BFBF4F-FDFB-6C45-BC78-54BF913429CB}"/>
              </a:ext>
            </a:extLst>
          </p:cNvPr>
          <p:cNvPicPr>
            <a:picLocks noChangeAspect="1"/>
          </p:cNvPicPr>
          <p:nvPr userDrawn="1"/>
        </p:nvPicPr>
        <p:blipFill>
          <a:blip r:embed="rId5"/>
          <a:stretch>
            <a:fillRect/>
          </a:stretch>
        </p:blipFill>
        <p:spPr>
          <a:xfrm>
            <a:off x="8804742" y="1766163"/>
            <a:ext cx="159124" cy="159124"/>
          </a:xfrm>
          <a:prstGeom prst="rect">
            <a:avLst/>
          </a:prstGeom>
        </p:spPr>
      </p:pic>
      <p:pic>
        <p:nvPicPr>
          <p:cNvPr id="38" name="Image 37">
            <a:extLst>
              <a:ext uri="{FF2B5EF4-FFF2-40B4-BE49-F238E27FC236}">
                <a16:creationId xmlns:a16="http://schemas.microsoft.com/office/drawing/2014/main" id="{C2AC3916-35E9-D04B-A387-95E149B9CA64}"/>
              </a:ext>
            </a:extLst>
          </p:cNvPr>
          <p:cNvPicPr>
            <a:picLocks noChangeAspect="1"/>
          </p:cNvPicPr>
          <p:nvPr userDrawn="1"/>
        </p:nvPicPr>
        <p:blipFill>
          <a:blip r:embed="rId6"/>
          <a:stretch>
            <a:fillRect/>
          </a:stretch>
        </p:blipFill>
        <p:spPr>
          <a:xfrm>
            <a:off x="8764401" y="2254163"/>
            <a:ext cx="239806" cy="239806"/>
          </a:xfrm>
          <a:prstGeom prst="rect">
            <a:avLst/>
          </a:prstGeom>
        </p:spPr>
      </p:pic>
      <p:pic>
        <p:nvPicPr>
          <p:cNvPr id="39" name="Image 38">
            <a:extLst>
              <a:ext uri="{FF2B5EF4-FFF2-40B4-BE49-F238E27FC236}">
                <a16:creationId xmlns:a16="http://schemas.microsoft.com/office/drawing/2014/main" id="{5FA9E47E-661F-F34F-BC08-CF4292610631}"/>
              </a:ext>
            </a:extLst>
          </p:cNvPr>
          <p:cNvPicPr>
            <a:picLocks noChangeAspect="1"/>
          </p:cNvPicPr>
          <p:nvPr userDrawn="1"/>
        </p:nvPicPr>
        <p:blipFill>
          <a:blip r:embed="rId7"/>
          <a:stretch>
            <a:fillRect/>
          </a:stretch>
        </p:blipFill>
        <p:spPr>
          <a:xfrm>
            <a:off x="8764401" y="2523771"/>
            <a:ext cx="251012" cy="251012"/>
          </a:xfrm>
          <a:prstGeom prst="rect">
            <a:avLst/>
          </a:prstGeom>
        </p:spPr>
      </p:pic>
    </p:spTree>
    <p:extLst>
      <p:ext uri="{BB962C8B-B14F-4D97-AF65-F5344CB8AC3E}">
        <p14:creationId xmlns:p14="http://schemas.microsoft.com/office/powerpoint/2010/main" val="149161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D9916E-381D-DC46-8DC6-238B78E1A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B1EC98D-8233-FE4B-ABB4-8972D8C8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D2BEADD-6776-6649-80E9-FD7223EF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F97FC-340B-7240-B924-5A339F80FA59}" type="datetimeFigureOut">
              <a:rPr lang="fr-FR" smtClean="0"/>
              <a:t>27/09/2023</a:t>
            </a:fld>
            <a:endParaRPr lang="fr-FR"/>
          </a:p>
        </p:txBody>
      </p:sp>
      <p:sp>
        <p:nvSpPr>
          <p:cNvPr id="5" name="Espace réservé du pied de page 4">
            <a:extLst>
              <a:ext uri="{FF2B5EF4-FFF2-40B4-BE49-F238E27FC236}">
                <a16:creationId xmlns:a16="http://schemas.microsoft.com/office/drawing/2014/main" id="{AD799109-C5FD-BE47-B5C1-1F8E5F58C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386612242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b="1" i="0" kern="1200">
          <a:solidFill>
            <a:schemeClr val="tx1"/>
          </a:solidFill>
          <a:latin typeface="Barlow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a:xfrm>
            <a:off x="2100590" y="2329132"/>
            <a:ext cx="7893050" cy="1526876"/>
          </a:xfrm>
        </p:spPr>
        <p:txBody>
          <a:bodyPr>
            <a:normAutofit fontScale="47500" lnSpcReduction="20000"/>
          </a:bodyPr>
          <a:lstStyle/>
          <a:p>
            <a:r>
              <a:rPr lang="fr-FR" sz="12800" dirty="0" smtClean="0"/>
              <a:t>L’ERGONOMIE PREVENTIVE</a:t>
            </a:r>
          </a:p>
          <a:p>
            <a:r>
              <a:rPr lang="fr-FR" sz="12800" smtClean="0"/>
              <a:t>Matinales 22/09/2023</a:t>
            </a:r>
            <a:endParaRPr lang="fr-FR" sz="11200" dirty="0"/>
          </a:p>
        </p:txBody>
      </p:sp>
      <p:sp>
        <p:nvSpPr>
          <p:cNvPr id="5" name="Espace réservé du texte 2">
            <a:extLst>
              <a:ext uri="{FF2B5EF4-FFF2-40B4-BE49-F238E27FC236}">
                <a16:creationId xmlns:a16="http://schemas.microsoft.com/office/drawing/2014/main" id="{259BEEEB-C804-144B-B7BA-0426602DCB6C}"/>
              </a:ext>
            </a:extLst>
          </p:cNvPr>
          <p:cNvSpPr txBox="1">
            <a:spLocks/>
          </p:cNvSpPr>
          <p:nvPr/>
        </p:nvSpPr>
        <p:spPr>
          <a:xfrm>
            <a:off x="3278036" y="4813717"/>
            <a:ext cx="5538159" cy="1216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Aurélie BATTIER</a:t>
            </a:r>
          </a:p>
          <a:p>
            <a:r>
              <a:rPr lang="fr-FR" sz="2000" dirty="0" smtClean="0"/>
              <a:t>Ergonome</a:t>
            </a:r>
          </a:p>
          <a:p>
            <a:r>
              <a:rPr lang="fr-FR" sz="2000" dirty="0" smtClean="0"/>
              <a:t>Service Santé et Sécurité au Travail /CDG FPT 63</a:t>
            </a:r>
          </a:p>
        </p:txBody>
      </p:sp>
    </p:spTree>
    <p:extLst>
      <p:ext uri="{BB962C8B-B14F-4D97-AF65-F5344CB8AC3E}">
        <p14:creationId xmlns:p14="http://schemas.microsoft.com/office/powerpoint/2010/main" val="1748518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974395"/>
            <a:ext cx="5359879" cy="760025"/>
          </a:xfrm>
        </p:spPr>
        <p:txBody>
          <a:bodyPr>
            <a:noAutofit/>
          </a:bodyPr>
          <a:lstStyle/>
          <a:p>
            <a:r>
              <a:rPr lang="fr-FR" sz="3700" dirty="0" smtClean="0"/>
              <a:t>L’Ergonomie de conception</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28446" y="2398143"/>
            <a:ext cx="6127630" cy="3347049"/>
          </a:xfrm>
        </p:spPr>
        <p:txBody>
          <a:bodyPr>
            <a:normAutofit lnSpcReduction="10000"/>
          </a:bodyPr>
          <a:lstStyle/>
          <a:p>
            <a:pPr marL="571500" indent="-571500" algn="just">
              <a:buFontTx/>
              <a:buChar char="-"/>
            </a:pPr>
            <a:r>
              <a:rPr lang="fr-FR" b="0" dirty="0" smtClean="0">
                <a:solidFill>
                  <a:schemeClr val="tx1">
                    <a:lumMod val="85000"/>
                    <a:lumOff val="15000"/>
                  </a:schemeClr>
                </a:solidFill>
              </a:rPr>
              <a:t>Participation en amont</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Prévention des risques pour la santé et la sécurité</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Garantir l’efficience des agent(e)s</a:t>
            </a:r>
          </a:p>
          <a:p>
            <a:pPr marL="571500" indent="-571500" algn="just">
              <a:buFontTx/>
              <a:buChar char="-"/>
            </a:pPr>
            <a:endParaRPr lang="fr-FR" b="0" dirty="0" smtClean="0">
              <a:solidFill>
                <a:schemeClr val="tx1">
                  <a:lumMod val="85000"/>
                  <a:lumOff val="15000"/>
                </a:schemeClr>
              </a:solidFill>
            </a:endParaRPr>
          </a:p>
          <a:p>
            <a:pPr marL="571500" indent="-571500" algn="just">
              <a:buFontTx/>
              <a:buChar char="-"/>
            </a:pPr>
            <a:endParaRPr lang="fr-FR" b="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8" name="Étoile à 7 branches 7"/>
          <p:cNvSpPr/>
          <p:nvPr/>
        </p:nvSpPr>
        <p:spPr>
          <a:xfrm>
            <a:off x="7576252" y="4386861"/>
            <a:ext cx="3226279" cy="2286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Intervention réactive</a:t>
            </a:r>
            <a:endParaRPr lang="fr-FR" sz="2400" dirty="0"/>
          </a:p>
        </p:txBody>
      </p:sp>
      <p:pic>
        <p:nvPicPr>
          <p:cNvPr id="3076" name="Picture 4" descr="Vecteur gratuit groupe d'architectes discutant des plans de construction"/>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977" r="977"/>
          <a:stretch>
            <a:fillRect/>
          </a:stretch>
        </p:blipFill>
        <p:spPr bwMode="auto">
          <a:xfrm>
            <a:off x="7759160" y="654050"/>
            <a:ext cx="3336835" cy="340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96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974395"/>
            <a:ext cx="6006861" cy="760025"/>
          </a:xfrm>
        </p:spPr>
        <p:txBody>
          <a:bodyPr>
            <a:noAutofit/>
          </a:bodyPr>
          <a:lstStyle/>
          <a:p>
            <a:r>
              <a:rPr lang="fr-FR" sz="3700" dirty="0" smtClean="0"/>
              <a:t>L’Ergonomie de conception suite</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28446" y="2398143"/>
            <a:ext cx="6127630" cy="3347049"/>
          </a:xfrm>
        </p:spPr>
        <p:txBody>
          <a:bodyPr>
            <a:normAutofit lnSpcReduction="10000"/>
          </a:bodyPr>
          <a:lstStyle/>
          <a:p>
            <a:pPr marL="571500" indent="-571500" algn="just">
              <a:buFontTx/>
              <a:buChar char="-"/>
            </a:pPr>
            <a:r>
              <a:rPr lang="fr-FR" b="0" dirty="0" smtClean="0">
                <a:solidFill>
                  <a:schemeClr val="tx1">
                    <a:lumMod val="85000"/>
                    <a:lumOff val="15000"/>
                  </a:schemeClr>
                </a:solidFill>
              </a:rPr>
              <a:t>Rôle de discipline participante</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Sollicitations pour les aspects humains et organisationnels</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         Rôle prescripteur</a:t>
            </a:r>
          </a:p>
          <a:p>
            <a:pPr marL="571500" indent="-571500" algn="just">
              <a:buFontTx/>
              <a:buChar char="-"/>
            </a:pPr>
            <a:endParaRPr lang="fr-FR" b="0" dirty="0" smtClean="0">
              <a:solidFill>
                <a:schemeClr val="tx1">
                  <a:lumMod val="85000"/>
                  <a:lumOff val="15000"/>
                </a:schemeClr>
              </a:solidFill>
            </a:endParaRPr>
          </a:p>
          <a:p>
            <a:pPr marL="571500" indent="-571500" algn="just">
              <a:buFontTx/>
              <a:buChar char="-"/>
            </a:pPr>
            <a:endParaRPr lang="fr-FR" b="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pic>
        <p:nvPicPr>
          <p:cNvPr id="2052" name="Picture 4" descr="Vecteur gratuit groupe d'architectes discutant des plans de construction"/>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977" r="977"/>
          <a:stretch>
            <a:fillRect/>
          </a:stretch>
        </p:blipFill>
        <p:spPr bwMode="auto">
          <a:xfrm>
            <a:off x="8195094" y="688975"/>
            <a:ext cx="3850856" cy="392756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Attention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152" y="4798115"/>
            <a:ext cx="992682" cy="822508"/>
          </a:xfrm>
          <a:prstGeom prst="rect">
            <a:avLst/>
          </a:prstGeom>
        </p:spPr>
      </p:pic>
    </p:spTree>
    <p:extLst>
      <p:ext uri="{BB962C8B-B14F-4D97-AF65-F5344CB8AC3E}">
        <p14:creationId xmlns:p14="http://schemas.microsoft.com/office/powerpoint/2010/main" val="1839632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974395"/>
            <a:ext cx="6973019" cy="760025"/>
          </a:xfrm>
        </p:spPr>
        <p:txBody>
          <a:bodyPr>
            <a:noAutofit/>
          </a:bodyPr>
          <a:lstStyle/>
          <a:p>
            <a:r>
              <a:rPr lang="fr-FR" sz="3700" dirty="0" smtClean="0"/>
              <a:t>L’Ergonomie préventive ou prospective</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28446" y="2398143"/>
            <a:ext cx="6127630" cy="3347049"/>
          </a:xfrm>
        </p:spPr>
        <p:txBody>
          <a:bodyPr>
            <a:normAutofit lnSpcReduction="10000"/>
          </a:bodyPr>
          <a:lstStyle/>
          <a:p>
            <a:pPr marL="571500" indent="-571500" algn="just">
              <a:buFontTx/>
              <a:buChar char="-"/>
            </a:pPr>
            <a:r>
              <a:rPr lang="fr-FR" b="0" dirty="0" smtClean="0">
                <a:solidFill>
                  <a:schemeClr val="tx1">
                    <a:lumMod val="85000"/>
                    <a:lumOff val="15000"/>
                  </a:schemeClr>
                </a:solidFill>
              </a:rPr>
              <a:t>Construction des futurs besoins à satisfaire</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Elargissement du champ d’action</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Approche moderne</a:t>
            </a:r>
          </a:p>
          <a:p>
            <a:pPr marL="571500" indent="-571500" algn="just">
              <a:buFontTx/>
              <a:buChar char="-"/>
            </a:pPr>
            <a:endParaRPr lang="fr-FR" b="0" dirty="0" smtClean="0">
              <a:solidFill>
                <a:schemeClr val="tx1">
                  <a:lumMod val="85000"/>
                  <a:lumOff val="15000"/>
                </a:schemeClr>
              </a:solidFill>
            </a:endParaRPr>
          </a:p>
          <a:p>
            <a:pPr marL="571500" indent="-571500" algn="just">
              <a:buFontTx/>
              <a:buChar char="-"/>
            </a:pPr>
            <a:endParaRPr lang="fr-FR" b="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8" name="Étoile à 7 branches 7"/>
          <p:cNvSpPr/>
          <p:nvPr/>
        </p:nvSpPr>
        <p:spPr>
          <a:xfrm>
            <a:off x="7576252" y="4386861"/>
            <a:ext cx="3155008" cy="192767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Intervention proactive</a:t>
            </a:r>
            <a:endParaRPr lang="fr-FR" sz="2400" dirty="0"/>
          </a:p>
        </p:txBody>
      </p:sp>
      <p:pic>
        <p:nvPicPr>
          <p:cNvPr id="6146" name="Picture 2" descr="Vecteur gratuit concept de droit des brevets illustré"/>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977" r="977"/>
          <a:stretch>
            <a:fillRect/>
          </a:stretch>
        </p:blipFill>
        <p:spPr bwMode="auto">
          <a:xfrm>
            <a:off x="7731604" y="654050"/>
            <a:ext cx="3499988" cy="356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04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549215" y="333237"/>
            <a:ext cx="6973019" cy="760025"/>
          </a:xfrm>
        </p:spPr>
        <p:txBody>
          <a:bodyPr>
            <a:noAutofit/>
          </a:bodyPr>
          <a:lstStyle/>
          <a:p>
            <a:r>
              <a:rPr lang="fr-FR" sz="3700" dirty="0" smtClean="0"/>
              <a:t>La démarche ergonomique préventive</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308993"/>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090235"/>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3174521" y="2932613"/>
            <a:ext cx="5313871" cy="1639019"/>
          </a:xfrm>
          <a:prstGeom prst="ellipse">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b="1" dirty="0" smtClean="0"/>
              <a:t>TRAVAIL REEL PHYSIQUE ET MENTAL</a:t>
            </a:r>
            <a:endParaRPr lang="fr-FR" sz="2000" b="1" dirty="0"/>
          </a:p>
        </p:txBody>
      </p:sp>
      <p:sp>
        <p:nvSpPr>
          <p:cNvPr id="10" name="Rectangle 9"/>
          <p:cNvSpPr/>
          <p:nvPr/>
        </p:nvSpPr>
        <p:spPr>
          <a:xfrm>
            <a:off x="963554" y="2924354"/>
            <a:ext cx="1639019" cy="13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QUI ?</a:t>
            </a:r>
          </a:p>
          <a:p>
            <a:pPr algn="ctr"/>
            <a:r>
              <a:rPr lang="fr-FR" dirty="0" smtClean="0"/>
              <a:t>Individu / Population</a:t>
            </a:r>
            <a:endParaRPr lang="fr-FR" dirty="0"/>
          </a:p>
        </p:txBody>
      </p:sp>
      <p:sp>
        <p:nvSpPr>
          <p:cNvPr id="12" name="Rectangle 11"/>
          <p:cNvSpPr/>
          <p:nvPr/>
        </p:nvSpPr>
        <p:spPr>
          <a:xfrm>
            <a:off x="2154760" y="1310068"/>
            <a:ext cx="1639019" cy="13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COMMENT ?</a:t>
            </a:r>
          </a:p>
          <a:p>
            <a:pPr algn="ctr"/>
            <a:r>
              <a:rPr lang="fr-FR" dirty="0" smtClean="0"/>
              <a:t>Organisation</a:t>
            </a:r>
            <a:endParaRPr lang="fr-FR" dirty="0"/>
          </a:p>
        </p:txBody>
      </p:sp>
      <p:sp>
        <p:nvSpPr>
          <p:cNvPr id="13" name="Rectangle 12"/>
          <p:cNvSpPr/>
          <p:nvPr/>
        </p:nvSpPr>
        <p:spPr>
          <a:xfrm>
            <a:off x="4379833" y="1178790"/>
            <a:ext cx="1639019" cy="13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QUOI ?</a:t>
            </a:r>
          </a:p>
          <a:p>
            <a:pPr algn="ctr"/>
            <a:r>
              <a:rPr lang="fr-FR" dirty="0" smtClean="0"/>
              <a:t>Objectif</a:t>
            </a:r>
            <a:endParaRPr lang="fr-FR" dirty="0"/>
          </a:p>
        </p:txBody>
      </p:sp>
      <p:sp>
        <p:nvSpPr>
          <p:cNvPr id="14" name="Rectangle 13"/>
          <p:cNvSpPr/>
          <p:nvPr/>
        </p:nvSpPr>
        <p:spPr>
          <a:xfrm>
            <a:off x="6263319" y="1178790"/>
            <a:ext cx="1639019" cy="13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AVEC QUOI ?</a:t>
            </a:r>
          </a:p>
          <a:p>
            <a:pPr algn="ctr"/>
            <a:r>
              <a:rPr lang="fr-FR" dirty="0" smtClean="0"/>
              <a:t>Outils</a:t>
            </a:r>
            <a:endParaRPr lang="fr-FR" dirty="0"/>
          </a:p>
        </p:txBody>
      </p:sp>
      <p:sp>
        <p:nvSpPr>
          <p:cNvPr id="15" name="Rectangle 14"/>
          <p:cNvSpPr/>
          <p:nvPr/>
        </p:nvSpPr>
        <p:spPr>
          <a:xfrm>
            <a:off x="8488392" y="1328605"/>
            <a:ext cx="1639019" cy="13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OU ?</a:t>
            </a:r>
          </a:p>
          <a:p>
            <a:pPr algn="ctr"/>
            <a:r>
              <a:rPr lang="fr-FR" dirty="0" smtClean="0"/>
              <a:t>Environnement / Espaces</a:t>
            </a:r>
            <a:endParaRPr lang="fr-FR" dirty="0"/>
          </a:p>
        </p:txBody>
      </p:sp>
      <p:sp>
        <p:nvSpPr>
          <p:cNvPr id="16" name="Rectangle 15"/>
          <p:cNvSpPr/>
          <p:nvPr/>
        </p:nvSpPr>
        <p:spPr>
          <a:xfrm>
            <a:off x="9040483" y="3001992"/>
            <a:ext cx="2639683" cy="139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QUAND ?</a:t>
            </a:r>
          </a:p>
          <a:p>
            <a:pPr algn="ctr"/>
            <a:r>
              <a:rPr lang="fr-FR" dirty="0" smtClean="0"/>
              <a:t>Aménagement du temps</a:t>
            </a:r>
            <a:endParaRPr lang="fr-FR" dirty="0"/>
          </a:p>
        </p:txBody>
      </p:sp>
      <p:sp>
        <p:nvSpPr>
          <p:cNvPr id="11" name="Rectangle à coins arrondis 10"/>
          <p:cNvSpPr/>
          <p:nvPr/>
        </p:nvSpPr>
        <p:spPr>
          <a:xfrm>
            <a:off x="837955" y="4934309"/>
            <a:ext cx="4673131" cy="113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Conséquences pour l’agent(e) :</a:t>
            </a:r>
          </a:p>
          <a:p>
            <a:pPr algn="ctr"/>
            <a:r>
              <a:rPr lang="fr-FR" dirty="0" smtClean="0"/>
              <a:t>Problèmes de santé, TMS, stress</a:t>
            </a:r>
          </a:p>
          <a:p>
            <a:pPr algn="ctr"/>
            <a:r>
              <a:rPr lang="fr-FR" dirty="0" smtClean="0"/>
              <a:t>Accidents de travail, Maladies pro, Reconnaissance du travail et de la personne</a:t>
            </a:r>
            <a:endParaRPr lang="fr-FR" dirty="0"/>
          </a:p>
        </p:txBody>
      </p:sp>
      <p:sp>
        <p:nvSpPr>
          <p:cNvPr id="18" name="Rectangle à coins arrondis 17"/>
          <p:cNvSpPr/>
          <p:nvPr/>
        </p:nvSpPr>
        <p:spPr>
          <a:xfrm>
            <a:off x="6018852" y="4927975"/>
            <a:ext cx="4673131" cy="113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Conséquences pour l’employeur:</a:t>
            </a:r>
          </a:p>
          <a:p>
            <a:pPr algn="ctr"/>
            <a:r>
              <a:rPr lang="fr-FR" dirty="0" smtClean="0"/>
              <a:t>Qualité, Quantité, Absentéisme, Incidents, Recrutements</a:t>
            </a:r>
            <a:endParaRPr lang="fr-FR" dirty="0"/>
          </a:p>
        </p:txBody>
      </p:sp>
      <p:cxnSp>
        <p:nvCxnSpPr>
          <p:cNvPr id="4" name="Connecteur droit avec flèche 3"/>
          <p:cNvCxnSpPr/>
          <p:nvPr/>
        </p:nvCxnSpPr>
        <p:spPr>
          <a:xfrm>
            <a:off x="2602573" y="3228392"/>
            <a:ext cx="571948" cy="27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154664" y="2729195"/>
            <a:ext cx="334985" cy="499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783583" y="2579751"/>
            <a:ext cx="0" cy="35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4" idx="2"/>
          </p:cNvCxnSpPr>
          <p:nvPr/>
        </p:nvCxnSpPr>
        <p:spPr>
          <a:xfrm flipH="1">
            <a:off x="7008656" y="2576270"/>
            <a:ext cx="74173" cy="34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7902338" y="2732151"/>
            <a:ext cx="747229" cy="35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8508249" y="3368351"/>
            <a:ext cx="532235" cy="190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3672519" y="4483747"/>
            <a:ext cx="707314" cy="444228"/>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7214397" y="4485552"/>
            <a:ext cx="687941" cy="438812"/>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927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rganigramme : Connecteur 15"/>
          <p:cNvSpPr/>
          <p:nvPr/>
        </p:nvSpPr>
        <p:spPr>
          <a:xfrm>
            <a:off x="4433976" y="1224950"/>
            <a:ext cx="2260121" cy="21048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Physiologie</a:t>
            </a:r>
            <a:endParaRPr lang="fr-FR" dirty="0"/>
          </a:p>
        </p:txBody>
      </p:sp>
      <p:sp>
        <p:nvSpPr>
          <p:cNvPr id="15" name="Organigramme : Connecteur 14"/>
          <p:cNvSpPr/>
          <p:nvPr/>
        </p:nvSpPr>
        <p:spPr>
          <a:xfrm>
            <a:off x="2863970" y="2173085"/>
            <a:ext cx="2260121" cy="21048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Psychologie</a:t>
            </a:r>
            <a:endParaRPr lang="fr-FR" dirty="0"/>
          </a:p>
        </p:txBody>
      </p:sp>
      <p:sp>
        <p:nvSpPr>
          <p:cNvPr id="14" name="Organigramme : Connecteur 13"/>
          <p:cNvSpPr/>
          <p:nvPr/>
        </p:nvSpPr>
        <p:spPr>
          <a:xfrm>
            <a:off x="3053752" y="3587814"/>
            <a:ext cx="2260121" cy="21048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Sociologie</a:t>
            </a:r>
            <a:endParaRPr lang="fr-FR" dirty="0"/>
          </a:p>
        </p:txBody>
      </p:sp>
      <p:sp>
        <p:nvSpPr>
          <p:cNvPr id="13" name="Organigramme : Connecteur 12"/>
          <p:cNvSpPr/>
          <p:nvPr/>
        </p:nvSpPr>
        <p:spPr>
          <a:xfrm>
            <a:off x="4830792" y="4071666"/>
            <a:ext cx="2260121" cy="21048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Ingénierie / Outil, Technologie</a:t>
            </a:r>
            <a:endParaRPr lang="fr-FR" dirty="0"/>
          </a:p>
        </p:txBody>
      </p:sp>
      <p:sp>
        <p:nvSpPr>
          <p:cNvPr id="11" name="Organigramme : Connecteur 10"/>
          <p:cNvSpPr/>
          <p:nvPr/>
        </p:nvSpPr>
        <p:spPr>
          <a:xfrm>
            <a:off x="6694097" y="3329796"/>
            <a:ext cx="2260121" cy="210484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Management / Organisation</a:t>
            </a:r>
            <a:endParaRPr lang="fr-FR" dirty="0"/>
          </a:p>
        </p:txBody>
      </p:sp>
      <p:sp>
        <p:nvSpPr>
          <p:cNvPr id="10" name="Organigramme : Connecteur 9"/>
          <p:cNvSpPr/>
          <p:nvPr/>
        </p:nvSpPr>
        <p:spPr>
          <a:xfrm>
            <a:off x="6400800" y="1570784"/>
            <a:ext cx="2294626" cy="205231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Santé et risques</a:t>
            </a:r>
            <a:endParaRPr lang="fr-FR" dirty="0"/>
          </a:p>
        </p:txBody>
      </p:sp>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549215" y="594382"/>
            <a:ext cx="7921925" cy="760025"/>
          </a:xfrm>
        </p:spPr>
        <p:txBody>
          <a:bodyPr>
            <a:noAutofit/>
          </a:bodyPr>
          <a:lstStyle/>
          <a:p>
            <a:r>
              <a:rPr lang="fr-FR" sz="3700" dirty="0" smtClean="0"/>
              <a:t>L’Ergonomie préventive : Interdisciplinarité</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378004"/>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354407"/>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9" name="Organigramme : Connecteur 8"/>
          <p:cNvSpPr/>
          <p:nvPr/>
        </p:nvSpPr>
        <p:spPr>
          <a:xfrm>
            <a:off x="4917057" y="2656937"/>
            <a:ext cx="2173856" cy="1949570"/>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ERGONOMIE</a:t>
            </a:r>
            <a:endParaRPr lang="fr-FR" dirty="0"/>
          </a:p>
        </p:txBody>
      </p:sp>
      <p:sp>
        <p:nvSpPr>
          <p:cNvPr id="12" name="Ellipse 11"/>
          <p:cNvSpPr/>
          <p:nvPr/>
        </p:nvSpPr>
        <p:spPr>
          <a:xfrm>
            <a:off x="7065031" y="3256113"/>
            <a:ext cx="1406106" cy="73396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RPS / STRESS</a:t>
            </a:r>
            <a:endParaRPr lang="fr-FR" dirty="0"/>
          </a:p>
        </p:txBody>
      </p:sp>
      <p:sp>
        <p:nvSpPr>
          <p:cNvPr id="18" name="Ellipse 17"/>
          <p:cNvSpPr/>
          <p:nvPr/>
        </p:nvSpPr>
        <p:spPr>
          <a:xfrm rot="3544811">
            <a:off x="6194815" y="4791974"/>
            <a:ext cx="1751493" cy="73396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STRATEGIE</a:t>
            </a:r>
            <a:endParaRPr lang="fr-FR" dirty="0"/>
          </a:p>
        </p:txBody>
      </p:sp>
      <p:sp>
        <p:nvSpPr>
          <p:cNvPr id="19" name="Ellipse 18"/>
          <p:cNvSpPr/>
          <p:nvPr/>
        </p:nvSpPr>
        <p:spPr>
          <a:xfrm rot="17663517">
            <a:off x="4275745" y="4682215"/>
            <a:ext cx="1334050" cy="4938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USAGES</a:t>
            </a:r>
            <a:endParaRPr lang="fr-FR" dirty="0"/>
          </a:p>
        </p:txBody>
      </p:sp>
      <p:sp>
        <p:nvSpPr>
          <p:cNvPr id="20" name="Ellipse 19"/>
          <p:cNvSpPr/>
          <p:nvPr/>
        </p:nvSpPr>
        <p:spPr>
          <a:xfrm>
            <a:off x="3053752" y="3460600"/>
            <a:ext cx="1889018" cy="73396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PSYCHO SOCIO</a:t>
            </a:r>
            <a:endParaRPr lang="fr-FR" dirty="0"/>
          </a:p>
        </p:txBody>
      </p:sp>
      <p:sp>
        <p:nvSpPr>
          <p:cNvPr id="21" name="Ellipse 20"/>
          <p:cNvSpPr/>
          <p:nvPr/>
        </p:nvSpPr>
        <p:spPr>
          <a:xfrm rot="2769108">
            <a:off x="3686017" y="2149253"/>
            <a:ext cx="1708704" cy="73396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PSYCHO PHYSIO</a:t>
            </a:r>
            <a:endParaRPr lang="fr-FR" dirty="0"/>
          </a:p>
        </p:txBody>
      </p:sp>
      <p:sp>
        <p:nvSpPr>
          <p:cNvPr id="22" name="Ellipse 21"/>
          <p:cNvSpPr/>
          <p:nvPr/>
        </p:nvSpPr>
        <p:spPr>
          <a:xfrm rot="17619579">
            <a:off x="6073556" y="1798441"/>
            <a:ext cx="1406106" cy="73396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TMS</a:t>
            </a:r>
            <a:endParaRPr lang="fr-FR" dirty="0"/>
          </a:p>
        </p:txBody>
      </p:sp>
    </p:spTree>
    <p:extLst>
      <p:ext uri="{BB962C8B-B14F-4D97-AF65-F5344CB8AC3E}">
        <p14:creationId xmlns:p14="http://schemas.microsoft.com/office/powerpoint/2010/main" val="63805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766072"/>
            <a:ext cx="8508521" cy="760025"/>
          </a:xfrm>
        </p:spPr>
        <p:txBody>
          <a:bodyPr>
            <a:noAutofit/>
          </a:bodyPr>
          <a:lstStyle/>
          <a:p>
            <a:r>
              <a:rPr lang="fr-FR" sz="3700" dirty="0" smtClean="0"/>
              <a:t>Comparaison des 3 ergonomies</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28446" y="2398143"/>
            <a:ext cx="6127630" cy="3347049"/>
          </a:xfrm>
        </p:spPr>
        <p:txBody>
          <a:bodyPr>
            <a:normAutofit/>
          </a:bodyPr>
          <a:lstStyle/>
          <a:p>
            <a:pPr marL="571500" indent="-571500" algn="just">
              <a:buFontTx/>
              <a:buChar char="-"/>
            </a:pPr>
            <a:endParaRPr lang="fr-FR" b="0" dirty="0" smtClean="0">
              <a:solidFill>
                <a:schemeClr val="tx1">
                  <a:lumMod val="85000"/>
                  <a:lumOff val="15000"/>
                </a:schemeClr>
              </a:solidFill>
            </a:endParaRPr>
          </a:p>
          <a:p>
            <a:pPr marL="571500" indent="-571500" algn="just">
              <a:buFontTx/>
              <a:buChar char="-"/>
            </a:pPr>
            <a:endParaRPr lang="fr-FR" b="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526097"/>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graphicFrame>
        <p:nvGraphicFramePr>
          <p:cNvPr id="8" name="Tableau 7"/>
          <p:cNvGraphicFramePr>
            <a:graphicFrameLocks noGrp="1"/>
          </p:cNvGraphicFramePr>
          <p:nvPr>
            <p:extLst>
              <p:ext uri="{D42A27DB-BD31-4B8C-83A1-F6EECF244321}">
                <p14:modId xmlns:p14="http://schemas.microsoft.com/office/powerpoint/2010/main" val="3851784146"/>
              </p:ext>
            </p:extLst>
          </p:nvPr>
        </p:nvGraphicFramePr>
        <p:xfrm>
          <a:off x="979578" y="1638362"/>
          <a:ext cx="10390037" cy="4981697"/>
        </p:xfrm>
        <a:graphic>
          <a:graphicData uri="http://schemas.openxmlformats.org/drawingml/2006/table">
            <a:tbl>
              <a:tblPr firstRow="1" bandRow="1">
                <a:tableStyleId>{5C22544A-7EE6-4342-B048-85BDC9FD1C3A}</a:tableStyleId>
              </a:tblPr>
              <a:tblGrid>
                <a:gridCol w="1418565">
                  <a:extLst>
                    <a:ext uri="{9D8B030D-6E8A-4147-A177-3AD203B41FA5}">
                      <a16:colId xmlns:a16="http://schemas.microsoft.com/office/drawing/2014/main" val="3618596889"/>
                    </a:ext>
                  </a:extLst>
                </a:gridCol>
                <a:gridCol w="2639683">
                  <a:extLst>
                    <a:ext uri="{9D8B030D-6E8A-4147-A177-3AD203B41FA5}">
                      <a16:colId xmlns:a16="http://schemas.microsoft.com/office/drawing/2014/main" val="206439171"/>
                    </a:ext>
                  </a:extLst>
                </a:gridCol>
                <a:gridCol w="3174521">
                  <a:extLst>
                    <a:ext uri="{9D8B030D-6E8A-4147-A177-3AD203B41FA5}">
                      <a16:colId xmlns:a16="http://schemas.microsoft.com/office/drawing/2014/main" val="746080009"/>
                    </a:ext>
                  </a:extLst>
                </a:gridCol>
                <a:gridCol w="3157268">
                  <a:extLst>
                    <a:ext uri="{9D8B030D-6E8A-4147-A177-3AD203B41FA5}">
                      <a16:colId xmlns:a16="http://schemas.microsoft.com/office/drawing/2014/main" val="98725944"/>
                    </a:ext>
                  </a:extLst>
                </a:gridCol>
              </a:tblGrid>
              <a:tr h="587497">
                <a:tc>
                  <a:txBody>
                    <a:bodyPr/>
                    <a:lstStyle/>
                    <a:p>
                      <a:pPr algn="ctr"/>
                      <a:r>
                        <a:rPr lang="fr-FR" dirty="0" smtClean="0"/>
                        <a:t>Critères</a:t>
                      </a:r>
                      <a:endParaRPr lang="fr-FR" dirty="0"/>
                    </a:p>
                  </a:txBody>
                  <a:tcPr/>
                </a:tc>
                <a:tc>
                  <a:txBody>
                    <a:bodyPr/>
                    <a:lstStyle/>
                    <a:p>
                      <a:pPr algn="ctr"/>
                      <a:r>
                        <a:rPr lang="fr-FR" dirty="0" smtClean="0"/>
                        <a:t>Ergonomie corrective</a:t>
                      </a:r>
                      <a:endParaRPr lang="fr-FR" dirty="0"/>
                    </a:p>
                  </a:txBody>
                  <a:tcPr/>
                </a:tc>
                <a:tc>
                  <a:txBody>
                    <a:bodyPr/>
                    <a:lstStyle/>
                    <a:p>
                      <a:pPr algn="ctr"/>
                      <a:r>
                        <a:rPr lang="fr-FR" dirty="0" smtClean="0"/>
                        <a:t>Ergonomie de conception</a:t>
                      </a:r>
                      <a:endParaRPr lang="fr-FR" dirty="0"/>
                    </a:p>
                  </a:txBody>
                  <a:tcPr/>
                </a:tc>
                <a:tc>
                  <a:txBody>
                    <a:bodyPr/>
                    <a:lstStyle/>
                    <a:p>
                      <a:pPr algn="ctr"/>
                      <a:r>
                        <a:rPr lang="fr-FR" dirty="0" smtClean="0"/>
                        <a:t>Ergonomie préventive</a:t>
                      </a:r>
                      <a:endParaRPr lang="fr-FR" dirty="0"/>
                    </a:p>
                  </a:txBody>
                  <a:tcPr/>
                </a:tc>
                <a:extLst>
                  <a:ext uri="{0D108BD9-81ED-4DB2-BD59-A6C34878D82A}">
                    <a16:rowId xmlns:a16="http://schemas.microsoft.com/office/drawing/2014/main" val="1632753467"/>
                  </a:ext>
                </a:extLst>
              </a:tr>
              <a:tr h="370840">
                <a:tc>
                  <a:txBody>
                    <a:bodyPr/>
                    <a:lstStyle/>
                    <a:p>
                      <a:r>
                        <a:rPr lang="fr-FR" b="1" dirty="0" smtClean="0"/>
                        <a:t>Temporalité</a:t>
                      </a:r>
                      <a:endParaRPr lang="fr-FR" b="1" dirty="0"/>
                    </a:p>
                  </a:txBody>
                  <a:tcPr/>
                </a:tc>
                <a:tc>
                  <a:txBody>
                    <a:bodyPr/>
                    <a:lstStyle/>
                    <a:p>
                      <a:r>
                        <a:rPr lang="fr-FR" dirty="0" smtClean="0"/>
                        <a:t>Passé et présent</a:t>
                      </a:r>
                      <a:endParaRPr lang="fr-FR" dirty="0"/>
                    </a:p>
                  </a:txBody>
                  <a:tcPr/>
                </a:tc>
                <a:tc>
                  <a:txBody>
                    <a:bodyPr/>
                    <a:lstStyle/>
                    <a:p>
                      <a:r>
                        <a:rPr lang="fr-FR" dirty="0" smtClean="0"/>
                        <a:t>Présent et futur immédiat</a:t>
                      </a:r>
                      <a:endParaRPr lang="fr-FR" dirty="0"/>
                    </a:p>
                  </a:txBody>
                  <a:tcPr/>
                </a:tc>
                <a:tc>
                  <a:txBody>
                    <a:bodyPr/>
                    <a:lstStyle/>
                    <a:p>
                      <a:r>
                        <a:rPr lang="fr-FR" dirty="0" smtClean="0"/>
                        <a:t>Futur immédiat</a:t>
                      </a:r>
                      <a:endParaRPr lang="fr-FR" dirty="0"/>
                    </a:p>
                  </a:txBody>
                  <a:tcPr/>
                </a:tc>
                <a:extLst>
                  <a:ext uri="{0D108BD9-81ED-4DB2-BD59-A6C34878D82A}">
                    <a16:rowId xmlns:a16="http://schemas.microsoft.com/office/drawing/2014/main" val="2453159594"/>
                  </a:ext>
                </a:extLst>
              </a:tr>
              <a:tr h="370840">
                <a:tc>
                  <a:txBody>
                    <a:bodyPr/>
                    <a:lstStyle/>
                    <a:p>
                      <a:r>
                        <a:rPr lang="fr-FR" b="1" dirty="0" smtClean="0"/>
                        <a:t>Méthodes</a:t>
                      </a:r>
                      <a:endParaRPr lang="fr-FR" b="1" dirty="0"/>
                    </a:p>
                  </a:txBody>
                  <a:tcPr/>
                </a:tc>
                <a:tc>
                  <a:txBody>
                    <a:bodyPr/>
                    <a:lstStyle/>
                    <a:p>
                      <a:r>
                        <a:rPr lang="fr-FR" dirty="0" smtClean="0"/>
                        <a:t>Analyse de tâche, des erreurs, des dysfonctionnements</a:t>
                      </a:r>
                      <a:endParaRPr lang="fr-FR" dirty="0"/>
                    </a:p>
                  </a:txBody>
                  <a:tcPr/>
                </a:tc>
                <a:tc>
                  <a:txBody>
                    <a:bodyPr/>
                    <a:lstStyle/>
                    <a:p>
                      <a:r>
                        <a:rPr lang="fr-FR" dirty="0" smtClean="0"/>
                        <a:t>Scénarios, simulation, prototypage, test</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Scénarios, simulation, prototypage, test + créativité, veille technologique</a:t>
                      </a:r>
                    </a:p>
                    <a:p>
                      <a:endParaRPr lang="fr-FR" dirty="0"/>
                    </a:p>
                  </a:txBody>
                  <a:tcPr/>
                </a:tc>
                <a:extLst>
                  <a:ext uri="{0D108BD9-81ED-4DB2-BD59-A6C34878D82A}">
                    <a16:rowId xmlns:a16="http://schemas.microsoft.com/office/drawing/2014/main" val="764099715"/>
                  </a:ext>
                </a:extLst>
              </a:tr>
              <a:tr h="370840">
                <a:tc>
                  <a:txBody>
                    <a:bodyPr/>
                    <a:lstStyle/>
                    <a:p>
                      <a:r>
                        <a:rPr lang="fr-FR" b="1" dirty="0" smtClean="0"/>
                        <a:t>Place du facteur humain</a:t>
                      </a:r>
                      <a:endParaRPr lang="fr-FR" b="1" dirty="0"/>
                    </a:p>
                  </a:txBody>
                  <a:tcPr/>
                </a:tc>
                <a:tc>
                  <a:txBody>
                    <a:bodyPr/>
                    <a:lstStyle/>
                    <a:p>
                      <a:r>
                        <a:rPr lang="fr-FR" dirty="0" smtClean="0"/>
                        <a:t>A récupérer dans les situations à améliorer</a:t>
                      </a:r>
                      <a:endParaRPr lang="fr-FR" dirty="0"/>
                    </a:p>
                  </a:txBody>
                  <a:tcPr/>
                </a:tc>
                <a:tc>
                  <a:txBody>
                    <a:bodyPr/>
                    <a:lstStyle/>
                    <a:p>
                      <a:r>
                        <a:rPr lang="fr-FR" dirty="0" smtClean="0"/>
                        <a:t>A intégrer dans la conception</a:t>
                      </a:r>
                      <a:endParaRPr lang="fr-FR" dirty="0"/>
                    </a:p>
                  </a:txBody>
                  <a:tcPr/>
                </a:tc>
                <a:tc>
                  <a:txBody>
                    <a:bodyPr/>
                    <a:lstStyle/>
                    <a:p>
                      <a:r>
                        <a:rPr lang="fr-FR" dirty="0" smtClean="0"/>
                        <a:t>A mettre au service de la création</a:t>
                      </a:r>
                      <a:endParaRPr lang="fr-FR" dirty="0"/>
                    </a:p>
                  </a:txBody>
                  <a:tcPr/>
                </a:tc>
                <a:extLst>
                  <a:ext uri="{0D108BD9-81ED-4DB2-BD59-A6C34878D82A}">
                    <a16:rowId xmlns:a16="http://schemas.microsoft.com/office/drawing/2014/main" val="735950958"/>
                  </a:ext>
                </a:extLst>
              </a:tr>
              <a:tr h="370840">
                <a:tc>
                  <a:txBody>
                    <a:bodyPr/>
                    <a:lstStyle/>
                    <a:p>
                      <a:r>
                        <a:rPr lang="fr-FR" b="1" dirty="0" smtClean="0"/>
                        <a:t>Potentiel d’innovation</a:t>
                      </a:r>
                      <a:endParaRPr lang="fr-FR" b="1" dirty="0"/>
                    </a:p>
                  </a:txBody>
                  <a:tcPr/>
                </a:tc>
                <a:tc>
                  <a:txBody>
                    <a:bodyPr/>
                    <a:lstStyle/>
                    <a:p>
                      <a:r>
                        <a:rPr lang="fr-FR" dirty="0" smtClean="0"/>
                        <a:t>De faible à moyen, selon la situation à corriger</a:t>
                      </a:r>
                      <a:endParaRPr lang="fr-FR" dirty="0"/>
                    </a:p>
                  </a:txBody>
                  <a:tcPr/>
                </a:tc>
                <a:tc>
                  <a:txBody>
                    <a:bodyPr/>
                    <a:lstStyle/>
                    <a:p>
                      <a:r>
                        <a:rPr lang="fr-FR" dirty="0" smtClean="0"/>
                        <a:t>De moyen à fort, selon la demande initiale</a:t>
                      </a:r>
                      <a:endParaRPr lang="fr-FR" dirty="0"/>
                    </a:p>
                  </a:txBody>
                  <a:tcPr/>
                </a:tc>
                <a:tc>
                  <a:txBody>
                    <a:bodyPr/>
                    <a:lstStyle/>
                    <a:p>
                      <a:r>
                        <a:rPr lang="fr-FR" dirty="0" smtClean="0"/>
                        <a:t>Fort selon les besoins à satisfaire</a:t>
                      </a:r>
                      <a:endParaRPr lang="fr-FR" dirty="0"/>
                    </a:p>
                  </a:txBody>
                  <a:tcPr/>
                </a:tc>
                <a:extLst>
                  <a:ext uri="{0D108BD9-81ED-4DB2-BD59-A6C34878D82A}">
                    <a16:rowId xmlns:a16="http://schemas.microsoft.com/office/drawing/2014/main" val="2586011568"/>
                  </a:ext>
                </a:extLst>
              </a:tr>
              <a:tr h="370840">
                <a:tc>
                  <a:txBody>
                    <a:bodyPr/>
                    <a:lstStyle/>
                    <a:p>
                      <a:r>
                        <a:rPr lang="fr-FR" b="1" dirty="0" smtClean="0"/>
                        <a:t>Domaines d’application</a:t>
                      </a:r>
                      <a:endParaRPr lang="fr-FR" b="1" dirty="0"/>
                    </a:p>
                  </a:txBody>
                  <a:tcPr/>
                </a:tc>
                <a:tc>
                  <a:txBody>
                    <a:bodyPr/>
                    <a:lstStyle/>
                    <a:p>
                      <a:r>
                        <a:rPr lang="fr-FR" dirty="0" smtClean="0"/>
                        <a:t>Tous domaine de la vie</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Tous domaine de la vie</a:t>
                      </a: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Tous domaine de la vie</a:t>
                      </a:r>
                    </a:p>
                    <a:p>
                      <a:endParaRPr lang="fr-FR" dirty="0"/>
                    </a:p>
                  </a:txBody>
                  <a:tcPr/>
                </a:tc>
                <a:extLst>
                  <a:ext uri="{0D108BD9-81ED-4DB2-BD59-A6C34878D82A}">
                    <a16:rowId xmlns:a16="http://schemas.microsoft.com/office/drawing/2014/main" val="2605423533"/>
                  </a:ext>
                </a:extLst>
              </a:tr>
              <a:tr h="370840">
                <a:tc>
                  <a:txBody>
                    <a:bodyPr/>
                    <a:lstStyle/>
                    <a:p>
                      <a:r>
                        <a:rPr lang="fr-FR" b="1" dirty="0" smtClean="0"/>
                        <a:t>Activités-types</a:t>
                      </a:r>
                      <a:endParaRPr lang="fr-FR" b="1" dirty="0"/>
                    </a:p>
                  </a:txBody>
                  <a:tcPr/>
                </a:tc>
                <a:tc>
                  <a:txBody>
                    <a:bodyPr/>
                    <a:lstStyle/>
                    <a:p>
                      <a:r>
                        <a:rPr lang="fr-FR" dirty="0" smtClean="0"/>
                        <a:t>Diagnostic, modifications, réagencements</a:t>
                      </a:r>
                      <a:endParaRPr lang="fr-FR" dirty="0"/>
                    </a:p>
                  </a:txBody>
                  <a:tcPr/>
                </a:tc>
                <a:tc>
                  <a:txBody>
                    <a:bodyPr/>
                    <a:lstStyle/>
                    <a:p>
                      <a:r>
                        <a:rPr lang="fr-FR" dirty="0" smtClean="0"/>
                        <a:t>Conception, développement, aménagement</a:t>
                      </a:r>
                      <a:endParaRPr lang="fr-FR" dirty="0"/>
                    </a:p>
                  </a:txBody>
                  <a:tcPr/>
                </a:tc>
                <a:tc>
                  <a:txBody>
                    <a:bodyPr/>
                    <a:lstStyle/>
                    <a:p>
                      <a:r>
                        <a:rPr lang="fr-FR" dirty="0" smtClean="0"/>
                        <a:t>Prospection, création, innovation</a:t>
                      </a:r>
                      <a:endParaRPr lang="fr-FR" dirty="0"/>
                    </a:p>
                  </a:txBody>
                  <a:tcPr/>
                </a:tc>
                <a:extLst>
                  <a:ext uri="{0D108BD9-81ED-4DB2-BD59-A6C34878D82A}">
                    <a16:rowId xmlns:a16="http://schemas.microsoft.com/office/drawing/2014/main" val="3820042851"/>
                  </a:ext>
                </a:extLst>
              </a:tr>
            </a:tbl>
          </a:graphicData>
        </a:graphic>
      </p:graphicFrame>
      <p:pic>
        <p:nvPicPr>
          <p:cNvPr id="4" name="Picture 2" descr="Vecteur gratuit illustration de concept de personnes de curiosit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397" y="107890"/>
            <a:ext cx="1474339" cy="147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66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974395"/>
            <a:ext cx="6973019" cy="760025"/>
          </a:xfrm>
        </p:spPr>
        <p:txBody>
          <a:bodyPr>
            <a:noAutofit/>
          </a:bodyPr>
          <a:lstStyle/>
          <a:p>
            <a:r>
              <a:rPr lang="fr-FR" sz="3700" dirty="0" smtClean="0"/>
              <a:t>L’Ergonomie préventive ou prospective</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28446" y="2398143"/>
            <a:ext cx="6127630" cy="3347049"/>
          </a:xfrm>
        </p:spPr>
        <p:txBody>
          <a:bodyPr>
            <a:normAutofit lnSpcReduction="10000"/>
          </a:bodyPr>
          <a:lstStyle/>
          <a:p>
            <a:pPr marL="571500" indent="-571500" algn="just">
              <a:buFontTx/>
              <a:buChar char="-"/>
            </a:pPr>
            <a:r>
              <a:rPr lang="fr-FR" b="0" dirty="0" smtClean="0">
                <a:solidFill>
                  <a:schemeClr val="tx1">
                    <a:lumMod val="85000"/>
                    <a:lumOff val="15000"/>
                  </a:schemeClr>
                </a:solidFill>
              </a:rPr>
              <a:t>Prospection des futurs besoins</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Construction de futurs besoins</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Création de futurs artéfacts (matériel modélisé par l’homme)</a:t>
            </a:r>
          </a:p>
          <a:p>
            <a:pPr marL="571500" indent="-571500" algn="just">
              <a:buFontTx/>
              <a:buChar char="-"/>
            </a:pPr>
            <a:endParaRPr lang="fr-FR" b="0" dirty="0" smtClean="0">
              <a:solidFill>
                <a:schemeClr val="tx1">
                  <a:lumMod val="85000"/>
                  <a:lumOff val="15000"/>
                </a:schemeClr>
              </a:solidFill>
            </a:endParaRPr>
          </a:p>
          <a:p>
            <a:pPr marL="571500" indent="-571500" algn="just">
              <a:buFontTx/>
              <a:buChar char="-"/>
            </a:pPr>
            <a:endParaRPr lang="fr-FR" b="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pic>
        <p:nvPicPr>
          <p:cNvPr id="2050" name="Picture 2" descr="Vecteur gratuit Équipe de gestionnaires de crise résolvant des problèmes d'homme d'affaires. les employés avec un enchevêtrement démêlant ampoule. illustration vectorielle pour le travail d'équipe, solution, concept de gestion"/>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3530" r="23530"/>
          <a:stretch>
            <a:fillRect/>
          </a:stretch>
        </p:blipFill>
        <p:spPr bwMode="auto">
          <a:xfrm>
            <a:off x="7797800" y="1774014"/>
            <a:ext cx="3195638" cy="377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24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680244"/>
            <a:ext cx="7542363" cy="760025"/>
          </a:xfrm>
        </p:spPr>
        <p:txBody>
          <a:bodyPr>
            <a:noAutofit/>
          </a:bodyPr>
          <a:lstStyle/>
          <a:p>
            <a:r>
              <a:rPr lang="fr-FR" sz="3700" dirty="0" smtClean="0"/>
              <a:t>L’Ergonomie préventive : les fondements</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18380" y="1289229"/>
            <a:ext cx="6127630" cy="1176604"/>
          </a:xfrm>
        </p:spPr>
        <p:txBody>
          <a:bodyPr>
            <a:noAutofit/>
          </a:bodyPr>
          <a:lstStyle/>
          <a:p>
            <a:pPr algn="just"/>
            <a:r>
              <a:rPr lang="fr-FR" sz="2800" dirty="0" smtClean="0">
                <a:solidFill>
                  <a:schemeClr val="tx1">
                    <a:lumMod val="85000"/>
                    <a:lumOff val="15000"/>
                  </a:schemeClr>
                </a:solidFill>
              </a:rPr>
              <a:t>LE FONDEMENT PROSPECTIF</a:t>
            </a:r>
            <a:endParaRPr lang="fr-FR" sz="280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57285D56-0170-6741-85C8-5A1A3AEE4243}"/>
              </a:ext>
            </a:extLst>
          </p:cNvPr>
          <p:cNvSpPr txBox="1">
            <a:spLocks/>
          </p:cNvSpPr>
          <p:nvPr/>
        </p:nvSpPr>
        <p:spPr>
          <a:xfrm>
            <a:off x="221411" y="2467511"/>
            <a:ext cx="6127630" cy="334704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2">
                    <a:lumMod val="9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just">
              <a:buFontTx/>
              <a:buChar char="-"/>
            </a:pPr>
            <a:r>
              <a:rPr lang="fr-FR" b="0" dirty="0" smtClean="0">
                <a:solidFill>
                  <a:schemeClr val="tx1">
                    <a:lumMod val="85000"/>
                    <a:lumOff val="15000"/>
                  </a:schemeClr>
                </a:solidFill>
              </a:rPr>
              <a:t>Démarche réflexive</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Appui sur des données sociales (travail, santé…)</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Création d’hypothèses d’évolution</a:t>
            </a:r>
          </a:p>
          <a:p>
            <a:pPr marL="571500" indent="-571500" algn="just">
              <a:buFontTx/>
              <a:buChar char="-"/>
            </a:pPr>
            <a:endParaRPr lang="fr-FR" b="0" dirty="0" smtClean="0">
              <a:solidFill>
                <a:schemeClr val="tx1">
                  <a:lumMod val="85000"/>
                  <a:lumOff val="15000"/>
                </a:schemeClr>
              </a:solidFill>
            </a:endParaRPr>
          </a:p>
          <a:p>
            <a:pPr marL="571500" indent="-571500" algn="just">
              <a:buFontTx/>
              <a:buChar char="-"/>
            </a:pPr>
            <a:endParaRPr lang="fr-FR" b="0" dirty="0">
              <a:solidFill>
                <a:schemeClr val="tx1">
                  <a:lumMod val="85000"/>
                  <a:lumOff val="15000"/>
                </a:schemeClr>
              </a:solidFill>
            </a:endParaRPr>
          </a:p>
        </p:txBody>
      </p:sp>
      <p:pic>
        <p:nvPicPr>
          <p:cNvPr id="8" name="Image 7"/>
          <p:cNvPicPr>
            <a:picLocks noChangeAspect="1"/>
          </p:cNvPicPr>
          <p:nvPr/>
        </p:nvPicPr>
        <p:blipFill>
          <a:blip r:embed="rId3"/>
          <a:stretch>
            <a:fillRect/>
          </a:stretch>
        </p:blipFill>
        <p:spPr>
          <a:xfrm>
            <a:off x="7970808" y="1289229"/>
            <a:ext cx="3701631" cy="3701631"/>
          </a:xfrm>
          <a:prstGeom prst="rect">
            <a:avLst/>
          </a:prstGeom>
        </p:spPr>
      </p:pic>
    </p:spTree>
    <p:extLst>
      <p:ext uri="{BB962C8B-B14F-4D97-AF65-F5344CB8AC3E}">
        <p14:creationId xmlns:p14="http://schemas.microsoft.com/office/powerpoint/2010/main" val="1156733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680244"/>
            <a:ext cx="7542363" cy="760025"/>
          </a:xfrm>
        </p:spPr>
        <p:txBody>
          <a:bodyPr>
            <a:noAutofit/>
          </a:bodyPr>
          <a:lstStyle/>
          <a:p>
            <a:r>
              <a:rPr lang="fr-FR" sz="3700" dirty="0" smtClean="0"/>
              <a:t>L’Ergonomie préventive : les fondements</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18380" y="1289229"/>
            <a:ext cx="6127630" cy="1176604"/>
          </a:xfrm>
        </p:spPr>
        <p:txBody>
          <a:bodyPr>
            <a:noAutofit/>
          </a:bodyPr>
          <a:lstStyle/>
          <a:p>
            <a:pPr algn="just"/>
            <a:r>
              <a:rPr lang="fr-FR" sz="2800" dirty="0" smtClean="0">
                <a:solidFill>
                  <a:schemeClr val="tx1">
                    <a:lumMod val="85000"/>
                    <a:lumOff val="15000"/>
                  </a:schemeClr>
                </a:solidFill>
              </a:rPr>
              <a:t>LE FONDEMENT CREATIF</a:t>
            </a:r>
            <a:endParaRPr lang="fr-FR" sz="280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57285D56-0170-6741-85C8-5A1A3AEE4243}"/>
              </a:ext>
            </a:extLst>
          </p:cNvPr>
          <p:cNvSpPr txBox="1">
            <a:spLocks/>
          </p:cNvSpPr>
          <p:nvPr/>
        </p:nvSpPr>
        <p:spPr>
          <a:xfrm>
            <a:off x="221411" y="2903095"/>
            <a:ext cx="6748732" cy="22404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2">
                    <a:lumMod val="9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just">
              <a:buFontTx/>
              <a:buChar char="-"/>
            </a:pPr>
            <a:r>
              <a:rPr lang="fr-FR" b="0" dirty="0" smtClean="0">
                <a:solidFill>
                  <a:schemeClr val="tx1">
                    <a:lumMod val="85000"/>
                    <a:lumOff val="15000"/>
                  </a:schemeClr>
                </a:solidFill>
              </a:rPr>
              <a:t>Imagination de nouveaux concepts</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Techniques de simulation d’idées</a:t>
            </a:r>
          </a:p>
          <a:p>
            <a:pPr algn="just"/>
            <a:endParaRPr lang="fr-FR" b="0" dirty="0" smtClean="0">
              <a:solidFill>
                <a:schemeClr val="tx1">
                  <a:lumMod val="85000"/>
                  <a:lumOff val="15000"/>
                </a:schemeClr>
              </a:solidFill>
            </a:endParaRPr>
          </a:p>
          <a:p>
            <a:pPr algn="just"/>
            <a:endParaRPr lang="fr-FR" b="0" dirty="0" smtClean="0">
              <a:solidFill>
                <a:schemeClr val="tx1">
                  <a:lumMod val="85000"/>
                  <a:lumOff val="15000"/>
                </a:schemeClr>
              </a:solidFill>
            </a:endParaRPr>
          </a:p>
          <a:p>
            <a:pPr marL="571500" indent="-571500" algn="just">
              <a:buFontTx/>
              <a:buChar char="-"/>
            </a:pPr>
            <a:endParaRPr lang="fr-FR" b="0" dirty="0">
              <a:solidFill>
                <a:schemeClr val="tx1">
                  <a:lumMod val="85000"/>
                  <a:lumOff val="15000"/>
                </a:schemeClr>
              </a:solidFill>
            </a:endParaRPr>
          </a:p>
        </p:txBody>
      </p:sp>
      <p:pic>
        <p:nvPicPr>
          <p:cNvPr id="4098" name="Picture 2" descr="Vecteur gratuit illustration de concept de processus de cré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798" y="1690717"/>
            <a:ext cx="3933346" cy="393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51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680244"/>
            <a:ext cx="7542363" cy="760025"/>
          </a:xfrm>
        </p:spPr>
        <p:txBody>
          <a:bodyPr>
            <a:noAutofit/>
          </a:bodyPr>
          <a:lstStyle/>
          <a:p>
            <a:r>
              <a:rPr lang="fr-FR" sz="3700" dirty="0" smtClean="0"/>
              <a:t>L’Ergonomie préventive : les fondements</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18380" y="1289229"/>
            <a:ext cx="6127630" cy="1176604"/>
          </a:xfrm>
        </p:spPr>
        <p:txBody>
          <a:bodyPr>
            <a:noAutofit/>
          </a:bodyPr>
          <a:lstStyle/>
          <a:p>
            <a:pPr algn="just"/>
            <a:r>
              <a:rPr lang="fr-FR" sz="2800" dirty="0" smtClean="0">
                <a:solidFill>
                  <a:schemeClr val="tx1">
                    <a:lumMod val="85000"/>
                    <a:lumOff val="15000"/>
                  </a:schemeClr>
                </a:solidFill>
              </a:rPr>
              <a:t>LE FONDEMENT ERGONOMIQUE</a:t>
            </a:r>
            <a:endParaRPr lang="fr-FR" sz="280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57285D56-0170-6741-85C8-5A1A3AEE4243}"/>
              </a:ext>
            </a:extLst>
          </p:cNvPr>
          <p:cNvSpPr txBox="1">
            <a:spLocks/>
          </p:cNvSpPr>
          <p:nvPr/>
        </p:nvSpPr>
        <p:spPr>
          <a:xfrm>
            <a:off x="221410" y="2644303"/>
            <a:ext cx="8784367" cy="33470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2">
                    <a:lumMod val="9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just">
              <a:buFontTx/>
              <a:buChar char="-"/>
            </a:pPr>
            <a:r>
              <a:rPr lang="fr-FR" b="0" dirty="0" smtClean="0">
                <a:solidFill>
                  <a:schemeClr val="tx1">
                    <a:lumMod val="85000"/>
                    <a:lumOff val="15000"/>
                  </a:schemeClr>
                </a:solidFill>
              </a:rPr>
              <a:t>Analyse des contextes</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Conception de prototypes</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Application des normes (accessibilité, circulation…)</a:t>
            </a:r>
          </a:p>
          <a:p>
            <a:pPr algn="just"/>
            <a:endParaRPr lang="fr-FR" b="0" dirty="0" smtClean="0">
              <a:solidFill>
                <a:schemeClr val="tx1">
                  <a:lumMod val="85000"/>
                  <a:lumOff val="15000"/>
                </a:schemeClr>
              </a:solidFill>
            </a:endParaRPr>
          </a:p>
          <a:p>
            <a:pPr algn="just"/>
            <a:endParaRPr lang="fr-FR" b="0" dirty="0" smtClean="0">
              <a:solidFill>
                <a:schemeClr val="tx1">
                  <a:lumMod val="85000"/>
                  <a:lumOff val="15000"/>
                </a:schemeClr>
              </a:solidFill>
            </a:endParaRPr>
          </a:p>
          <a:p>
            <a:pPr marL="571500" indent="-571500" algn="just">
              <a:buFontTx/>
              <a:buChar char="-"/>
            </a:pPr>
            <a:endParaRPr lang="fr-FR" b="0" dirty="0">
              <a:solidFill>
                <a:schemeClr val="tx1">
                  <a:lumMod val="85000"/>
                  <a:lumOff val="15000"/>
                </a:schemeClr>
              </a:solidFill>
            </a:endParaRPr>
          </a:p>
        </p:txBody>
      </p:sp>
      <p:pic>
        <p:nvPicPr>
          <p:cNvPr id="6146" name="Picture 2" descr="Vecteur gratuit conception de jeu de tampons en caoutcho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59" y="1289229"/>
            <a:ext cx="5240705" cy="34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0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6" y="1470357"/>
            <a:ext cx="4724400" cy="760025"/>
          </a:xfrm>
        </p:spPr>
        <p:txBody>
          <a:bodyPr>
            <a:normAutofit fontScale="77500" lnSpcReduction="20000"/>
          </a:bodyPr>
          <a:lstStyle/>
          <a:p>
            <a:r>
              <a:rPr lang="fr-FR" dirty="0" smtClean="0"/>
              <a:t>Que veut dire Ergonomie ?</a:t>
            </a:r>
            <a:endParaRPr lang="fr-FR"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28445" y="2731565"/>
            <a:ext cx="6317411" cy="3073812"/>
          </a:xfrm>
        </p:spPr>
        <p:txBody>
          <a:bodyPr>
            <a:noAutofit/>
          </a:bodyPr>
          <a:lstStyle/>
          <a:p>
            <a:r>
              <a:rPr lang="fr-FR" sz="2400" b="0" dirty="0">
                <a:solidFill>
                  <a:schemeClr val="tx1">
                    <a:lumMod val="85000"/>
                    <a:lumOff val="15000"/>
                  </a:schemeClr>
                </a:solidFill>
                <a:latin typeface="+mn-lt"/>
              </a:rPr>
              <a:t>L’</a:t>
            </a:r>
            <a:r>
              <a:rPr lang="fr-FR" sz="2400" dirty="0">
                <a:solidFill>
                  <a:schemeClr val="tx1">
                    <a:lumMod val="85000"/>
                    <a:lumOff val="15000"/>
                  </a:schemeClr>
                </a:solidFill>
                <a:latin typeface="+mn-lt"/>
              </a:rPr>
              <a:t>ergonomie</a:t>
            </a:r>
            <a:r>
              <a:rPr lang="fr-FR" sz="2400" b="0" dirty="0">
                <a:solidFill>
                  <a:schemeClr val="tx1">
                    <a:lumMod val="85000"/>
                    <a:lumOff val="15000"/>
                  </a:schemeClr>
                </a:solidFill>
                <a:latin typeface="+mn-lt"/>
              </a:rPr>
              <a:t> consiste à adapter le travail à l’homme. </a:t>
            </a:r>
            <a:endParaRPr lang="fr-FR" sz="2400" b="0" dirty="0" smtClean="0">
              <a:solidFill>
                <a:schemeClr val="tx1">
                  <a:lumMod val="85000"/>
                  <a:lumOff val="15000"/>
                </a:schemeClr>
              </a:solidFill>
              <a:latin typeface="+mn-lt"/>
            </a:endParaRPr>
          </a:p>
          <a:p>
            <a:endParaRPr lang="fr-FR" sz="2400" b="0" dirty="0">
              <a:solidFill>
                <a:schemeClr val="tx1">
                  <a:lumMod val="85000"/>
                  <a:lumOff val="15000"/>
                </a:schemeClr>
              </a:solidFill>
              <a:latin typeface="+mn-lt"/>
            </a:endParaRPr>
          </a:p>
          <a:p>
            <a:r>
              <a:rPr lang="fr-FR" sz="2400" b="0" dirty="0" smtClean="0">
                <a:solidFill>
                  <a:schemeClr val="tx1">
                    <a:lumMod val="85000"/>
                    <a:lumOff val="15000"/>
                  </a:schemeClr>
                </a:solidFill>
                <a:latin typeface="+mn-lt"/>
              </a:rPr>
              <a:t>Il </a:t>
            </a:r>
            <a:r>
              <a:rPr lang="fr-FR" sz="2400" b="0" dirty="0">
                <a:solidFill>
                  <a:schemeClr val="tx1">
                    <a:lumMod val="85000"/>
                    <a:lumOff val="15000"/>
                  </a:schemeClr>
                </a:solidFill>
                <a:latin typeface="+mn-lt"/>
              </a:rPr>
              <a:t>s’agit d’une discipline scientifique qui vise la compréhension des interactions entre l’homme et son environnement de travail, afin d’optimiser le bien-être de celui-ci</a:t>
            </a:r>
            <a:r>
              <a:rPr lang="fr-FR" sz="2400" b="0" dirty="0" smtClean="0">
                <a:solidFill>
                  <a:schemeClr val="tx1">
                    <a:lumMod val="85000"/>
                    <a:lumOff val="15000"/>
                  </a:schemeClr>
                </a:solidFill>
                <a:latin typeface="+mn-lt"/>
              </a:rPr>
              <a:t>. (Société de l’Ergonomie de la langue française).</a:t>
            </a:r>
            <a:endParaRPr lang="fr-FR" sz="2400" dirty="0">
              <a:solidFill>
                <a:schemeClr val="tx1">
                  <a:lumMod val="85000"/>
                  <a:lumOff val="15000"/>
                </a:schemeClr>
              </a:solidFill>
              <a:latin typeface="+mn-lt"/>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1137672"/>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2326104"/>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pic>
        <p:nvPicPr>
          <p:cNvPr id="1028" name="Picture 4" descr="Vecteur gratuit illustration vectorielle de design industriel concept abstrait. la conception de l'utilisabilité du produit, le développement de l'ergonomie, l'ingénierie du concept, de la fonction et de l'apparence, améliorent la métaphore abstraite de la production de masse."/>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22020" b="22020"/>
          <a:stretch>
            <a:fillRect/>
          </a:stretch>
        </p:blipFill>
        <p:spPr bwMode="auto">
          <a:xfrm>
            <a:off x="6488113" y="1863307"/>
            <a:ext cx="5100637" cy="307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5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549215" y="300231"/>
            <a:ext cx="7542363" cy="760025"/>
          </a:xfrm>
        </p:spPr>
        <p:txBody>
          <a:bodyPr>
            <a:noAutofit/>
          </a:bodyPr>
          <a:lstStyle/>
          <a:p>
            <a:r>
              <a:rPr lang="fr-FR" sz="3700" dirty="0" smtClean="0"/>
              <a:t>Exemples</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29174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919657"/>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p:cNvGraphicFramePr>
            <a:graphicFrameLocks noGrp="1"/>
          </p:cNvGraphicFramePr>
          <p:nvPr>
            <p:extLst>
              <p:ext uri="{D42A27DB-BD31-4B8C-83A1-F6EECF244321}">
                <p14:modId xmlns:p14="http://schemas.microsoft.com/office/powerpoint/2010/main" val="3702313020"/>
              </p:ext>
            </p:extLst>
          </p:nvPr>
        </p:nvGraphicFramePr>
        <p:xfrm>
          <a:off x="120770" y="1362317"/>
          <a:ext cx="11921704" cy="4655711"/>
        </p:xfrm>
        <a:graphic>
          <a:graphicData uri="http://schemas.openxmlformats.org/drawingml/2006/table">
            <a:tbl>
              <a:tblPr firstRow="1" bandRow="1">
                <a:tableStyleId>{5C22544A-7EE6-4342-B048-85BDC9FD1C3A}</a:tableStyleId>
              </a:tblPr>
              <a:tblGrid>
                <a:gridCol w="1627685">
                  <a:extLst>
                    <a:ext uri="{9D8B030D-6E8A-4147-A177-3AD203B41FA5}">
                      <a16:colId xmlns:a16="http://schemas.microsoft.com/office/drawing/2014/main" val="3618596889"/>
                    </a:ext>
                  </a:extLst>
                </a:gridCol>
                <a:gridCol w="3028817">
                  <a:extLst>
                    <a:ext uri="{9D8B030D-6E8A-4147-A177-3AD203B41FA5}">
                      <a16:colId xmlns:a16="http://schemas.microsoft.com/office/drawing/2014/main" val="206439171"/>
                    </a:ext>
                  </a:extLst>
                </a:gridCol>
                <a:gridCol w="3642499">
                  <a:extLst>
                    <a:ext uri="{9D8B030D-6E8A-4147-A177-3AD203B41FA5}">
                      <a16:colId xmlns:a16="http://schemas.microsoft.com/office/drawing/2014/main" val="746080009"/>
                    </a:ext>
                  </a:extLst>
                </a:gridCol>
                <a:gridCol w="3622703">
                  <a:extLst>
                    <a:ext uri="{9D8B030D-6E8A-4147-A177-3AD203B41FA5}">
                      <a16:colId xmlns:a16="http://schemas.microsoft.com/office/drawing/2014/main" val="98725944"/>
                    </a:ext>
                  </a:extLst>
                </a:gridCol>
              </a:tblGrid>
              <a:tr h="1131987">
                <a:tc>
                  <a:txBody>
                    <a:bodyPr/>
                    <a:lstStyle/>
                    <a:p>
                      <a:pPr algn="ctr"/>
                      <a:r>
                        <a:rPr lang="fr-FR" dirty="0" smtClean="0"/>
                        <a:t>Critères</a:t>
                      </a:r>
                      <a:endParaRPr lang="fr-FR" dirty="0"/>
                    </a:p>
                  </a:txBody>
                  <a:tcPr/>
                </a:tc>
                <a:tc>
                  <a:txBody>
                    <a:bodyPr/>
                    <a:lstStyle/>
                    <a:p>
                      <a:pPr algn="ctr"/>
                      <a:r>
                        <a:rPr lang="fr-FR" dirty="0" smtClean="0"/>
                        <a:t>Ergonomie corrective</a:t>
                      </a:r>
                      <a:endParaRPr lang="fr-FR" dirty="0"/>
                    </a:p>
                  </a:txBody>
                  <a:tcPr/>
                </a:tc>
                <a:tc>
                  <a:txBody>
                    <a:bodyPr/>
                    <a:lstStyle/>
                    <a:p>
                      <a:pPr algn="ctr"/>
                      <a:r>
                        <a:rPr lang="fr-FR" dirty="0" smtClean="0"/>
                        <a:t>Ergonomie de conception</a:t>
                      </a:r>
                      <a:endParaRPr lang="fr-FR" dirty="0"/>
                    </a:p>
                  </a:txBody>
                  <a:tcPr/>
                </a:tc>
                <a:tc>
                  <a:txBody>
                    <a:bodyPr/>
                    <a:lstStyle/>
                    <a:p>
                      <a:pPr algn="ctr"/>
                      <a:r>
                        <a:rPr lang="fr-FR" dirty="0" smtClean="0"/>
                        <a:t>Ergonomie préventive</a:t>
                      </a:r>
                      <a:endParaRPr lang="fr-FR" dirty="0"/>
                    </a:p>
                  </a:txBody>
                  <a:tcPr/>
                </a:tc>
                <a:extLst>
                  <a:ext uri="{0D108BD9-81ED-4DB2-BD59-A6C34878D82A}">
                    <a16:rowId xmlns:a16="http://schemas.microsoft.com/office/drawing/2014/main" val="1632753467"/>
                  </a:ext>
                </a:extLst>
              </a:tr>
              <a:tr h="1761862">
                <a:tc>
                  <a:txBody>
                    <a:bodyPr/>
                    <a:lstStyle/>
                    <a:p>
                      <a:r>
                        <a:rPr lang="fr-FR" b="1" dirty="0" smtClean="0"/>
                        <a:t>Statut de l’intervention</a:t>
                      </a:r>
                      <a:endParaRPr lang="fr-FR" b="1" dirty="0"/>
                    </a:p>
                  </a:txBody>
                  <a:tcPr/>
                </a:tc>
                <a:tc>
                  <a:txBody>
                    <a:bodyPr/>
                    <a:lstStyle/>
                    <a:p>
                      <a:r>
                        <a:rPr lang="fr-FR" dirty="0" smtClean="0"/>
                        <a:t>Réactive au départ et proactive pour rechercher des solutions</a:t>
                      </a:r>
                      <a:endParaRPr lang="fr-FR" dirty="0"/>
                    </a:p>
                  </a:txBody>
                  <a:tcPr/>
                </a:tc>
                <a:tc>
                  <a:txBody>
                    <a:bodyPr/>
                    <a:lstStyle/>
                    <a:p>
                      <a:r>
                        <a:rPr lang="fr-FR" dirty="0" smtClean="0"/>
                        <a:t>Réactive au départ et proactive pour faire de la conception</a:t>
                      </a:r>
                      <a:endParaRPr lang="fr-FR" dirty="0"/>
                    </a:p>
                  </a:txBody>
                  <a:tcPr/>
                </a:tc>
                <a:tc>
                  <a:txBody>
                    <a:bodyPr/>
                    <a:lstStyle/>
                    <a:p>
                      <a:r>
                        <a:rPr lang="fr-FR" dirty="0" smtClean="0"/>
                        <a:t>Proactive pour initier et créer</a:t>
                      </a:r>
                      <a:endParaRPr lang="fr-FR" dirty="0"/>
                    </a:p>
                  </a:txBody>
                  <a:tcPr/>
                </a:tc>
                <a:extLst>
                  <a:ext uri="{0D108BD9-81ED-4DB2-BD59-A6C34878D82A}">
                    <a16:rowId xmlns:a16="http://schemas.microsoft.com/office/drawing/2014/main" val="2453159594"/>
                  </a:ext>
                </a:extLst>
              </a:tr>
              <a:tr h="1761862">
                <a:tc>
                  <a:txBody>
                    <a:bodyPr/>
                    <a:lstStyle/>
                    <a:p>
                      <a:r>
                        <a:rPr lang="fr-FR" b="1" dirty="0" smtClean="0"/>
                        <a:t>Exemples d’intervention</a:t>
                      </a:r>
                      <a:endParaRPr lang="fr-FR" b="1" dirty="0"/>
                    </a:p>
                  </a:txBody>
                  <a:tcPr/>
                </a:tc>
                <a:tc>
                  <a:txBody>
                    <a:bodyPr/>
                    <a:lstStyle/>
                    <a:p>
                      <a:r>
                        <a:rPr lang="fr-FR" dirty="0" smtClean="0"/>
                        <a:t>Troubles</a:t>
                      </a:r>
                      <a:r>
                        <a:rPr lang="fr-FR" baseline="0" dirty="0" smtClean="0"/>
                        <a:t> Musculo Squelettiques d’un agent sur poste administratif</a:t>
                      </a:r>
                      <a:endParaRPr lang="fr-FR" dirty="0"/>
                    </a:p>
                  </a:txBody>
                  <a:tcPr/>
                </a:tc>
                <a:tc>
                  <a:txBody>
                    <a:bodyPr/>
                    <a:lstStyle/>
                    <a:p>
                      <a:r>
                        <a:rPr lang="fr-FR" dirty="0" smtClean="0"/>
                        <a:t>Création d’une banque d’accueil pour le secrétariat de mairie</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Création d’un espace d’accueil /attente</a:t>
                      </a:r>
                    </a:p>
                    <a:p>
                      <a:endParaRPr lang="fr-FR" dirty="0"/>
                    </a:p>
                  </a:txBody>
                  <a:tcPr/>
                </a:tc>
                <a:extLst>
                  <a:ext uri="{0D108BD9-81ED-4DB2-BD59-A6C34878D82A}">
                    <a16:rowId xmlns:a16="http://schemas.microsoft.com/office/drawing/2014/main" val="764099715"/>
                  </a:ext>
                </a:extLst>
              </a:tr>
            </a:tbl>
          </a:graphicData>
        </a:graphic>
      </p:graphicFrame>
    </p:spTree>
    <p:extLst>
      <p:ext uri="{BB962C8B-B14F-4D97-AF65-F5344CB8AC3E}">
        <p14:creationId xmlns:p14="http://schemas.microsoft.com/office/powerpoint/2010/main" val="4122703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485026"/>
            <a:ext cx="8560280" cy="760025"/>
          </a:xfrm>
        </p:spPr>
        <p:txBody>
          <a:bodyPr>
            <a:noAutofit/>
          </a:bodyPr>
          <a:lstStyle/>
          <a:p>
            <a:r>
              <a:rPr lang="fr-FR" sz="3700" dirty="0" smtClean="0"/>
              <a:t>Pourquoi se soucier de l’ergonomie préventive ?</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373634"/>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350503"/>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57285D56-0170-6741-85C8-5A1A3AEE4243}"/>
              </a:ext>
            </a:extLst>
          </p:cNvPr>
          <p:cNvSpPr txBox="1">
            <a:spLocks/>
          </p:cNvSpPr>
          <p:nvPr/>
        </p:nvSpPr>
        <p:spPr>
          <a:xfrm>
            <a:off x="221411" y="2467511"/>
            <a:ext cx="6127630" cy="33470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2">
                    <a:lumMod val="9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b="0" dirty="0">
              <a:solidFill>
                <a:schemeClr val="tx1">
                  <a:lumMod val="85000"/>
                  <a:lumOff val="15000"/>
                </a:schemeClr>
              </a:solidFill>
            </a:endParaRPr>
          </a:p>
        </p:txBody>
      </p:sp>
      <p:sp>
        <p:nvSpPr>
          <p:cNvPr id="3" name="ZoneTexte 2"/>
          <p:cNvSpPr txBox="1"/>
          <p:nvPr/>
        </p:nvSpPr>
        <p:spPr>
          <a:xfrm>
            <a:off x="4598914" y="3319796"/>
            <a:ext cx="2743200" cy="954107"/>
          </a:xfrm>
          <a:prstGeom prst="rect">
            <a:avLst/>
          </a:prstGeom>
          <a:noFill/>
          <a:ln w="76200">
            <a:solidFill>
              <a:srgbClr val="FF0000"/>
            </a:solidFill>
          </a:ln>
        </p:spPr>
        <p:txBody>
          <a:bodyPr wrap="square" rtlCol="0">
            <a:spAutoFit/>
          </a:bodyPr>
          <a:lstStyle/>
          <a:p>
            <a:pPr algn="ctr"/>
            <a:r>
              <a:rPr lang="fr-FR" sz="2800" b="1" dirty="0" smtClean="0"/>
              <a:t>ERGONOMIE PREVENTIVE</a:t>
            </a:r>
            <a:endParaRPr lang="fr-FR" sz="2800" b="1" dirty="0"/>
          </a:p>
        </p:txBody>
      </p:sp>
      <p:sp>
        <p:nvSpPr>
          <p:cNvPr id="4" name="Rectangle à coins arrondis 3"/>
          <p:cNvSpPr/>
          <p:nvPr/>
        </p:nvSpPr>
        <p:spPr>
          <a:xfrm>
            <a:off x="8132870" y="1960734"/>
            <a:ext cx="2467155" cy="1000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Evolution du travail</a:t>
            </a:r>
            <a:endParaRPr lang="fr-FR" dirty="0"/>
          </a:p>
        </p:txBody>
      </p:sp>
      <p:sp>
        <p:nvSpPr>
          <p:cNvPr id="12" name="Rectangle à coins arrondis 11"/>
          <p:cNvSpPr/>
          <p:nvPr/>
        </p:nvSpPr>
        <p:spPr>
          <a:xfrm>
            <a:off x="1650519" y="2156604"/>
            <a:ext cx="2467155" cy="10006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Santé au Travail</a:t>
            </a:r>
            <a:endParaRPr lang="fr-FR" dirty="0"/>
          </a:p>
        </p:txBody>
      </p:sp>
      <p:sp>
        <p:nvSpPr>
          <p:cNvPr id="13" name="Rectangle à coins arrondis 12"/>
          <p:cNvSpPr/>
          <p:nvPr/>
        </p:nvSpPr>
        <p:spPr>
          <a:xfrm>
            <a:off x="1650520" y="4356340"/>
            <a:ext cx="2467155" cy="100066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Obligations légales</a:t>
            </a:r>
            <a:endParaRPr lang="fr-FR" dirty="0"/>
          </a:p>
        </p:txBody>
      </p:sp>
      <p:sp>
        <p:nvSpPr>
          <p:cNvPr id="14" name="Rectangle à coins arrondis 13"/>
          <p:cNvSpPr/>
          <p:nvPr/>
        </p:nvSpPr>
        <p:spPr>
          <a:xfrm>
            <a:off x="8229600" y="4356340"/>
            <a:ext cx="2467155" cy="100066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Evolution de la main d’</a:t>
            </a:r>
            <a:r>
              <a:rPr lang="fr-FR" dirty="0" err="1" smtClean="0"/>
              <a:t>oeuvre</a:t>
            </a:r>
            <a:endParaRPr lang="fr-FR" dirty="0"/>
          </a:p>
        </p:txBody>
      </p:sp>
      <p:sp>
        <p:nvSpPr>
          <p:cNvPr id="8" name="ZoneTexte 7"/>
          <p:cNvSpPr txBox="1"/>
          <p:nvPr/>
        </p:nvSpPr>
        <p:spPr>
          <a:xfrm>
            <a:off x="10545520" y="1437696"/>
            <a:ext cx="1702279" cy="923330"/>
          </a:xfrm>
          <a:prstGeom prst="rect">
            <a:avLst/>
          </a:prstGeom>
          <a:noFill/>
        </p:spPr>
        <p:txBody>
          <a:bodyPr wrap="square" rtlCol="0">
            <a:spAutoFit/>
          </a:bodyPr>
          <a:lstStyle/>
          <a:p>
            <a:r>
              <a:rPr lang="fr-FR" dirty="0" smtClean="0">
                <a:solidFill>
                  <a:schemeClr val="accent1"/>
                </a:solidFill>
              </a:rPr>
              <a:t>Intensification et densification du travail</a:t>
            </a:r>
            <a:endParaRPr lang="fr-FR" dirty="0">
              <a:solidFill>
                <a:schemeClr val="accent1"/>
              </a:solidFill>
            </a:endParaRPr>
          </a:p>
        </p:txBody>
      </p:sp>
      <p:sp>
        <p:nvSpPr>
          <p:cNvPr id="16" name="ZoneTexte 15"/>
          <p:cNvSpPr txBox="1"/>
          <p:nvPr/>
        </p:nvSpPr>
        <p:spPr>
          <a:xfrm>
            <a:off x="10600025" y="2545955"/>
            <a:ext cx="1702279" cy="646331"/>
          </a:xfrm>
          <a:prstGeom prst="rect">
            <a:avLst/>
          </a:prstGeom>
          <a:noFill/>
        </p:spPr>
        <p:txBody>
          <a:bodyPr wrap="square" rtlCol="0">
            <a:spAutoFit/>
          </a:bodyPr>
          <a:lstStyle/>
          <a:p>
            <a:r>
              <a:rPr lang="fr-FR" dirty="0" smtClean="0">
                <a:solidFill>
                  <a:schemeClr val="accent1"/>
                </a:solidFill>
              </a:rPr>
              <a:t>Horaires atypiques</a:t>
            </a:r>
            <a:endParaRPr lang="fr-FR" dirty="0">
              <a:solidFill>
                <a:schemeClr val="accent1"/>
              </a:solidFill>
            </a:endParaRPr>
          </a:p>
        </p:txBody>
      </p:sp>
      <p:sp>
        <p:nvSpPr>
          <p:cNvPr id="17" name="ZoneTexte 16"/>
          <p:cNvSpPr txBox="1"/>
          <p:nvPr/>
        </p:nvSpPr>
        <p:spPr>
          <a:xfrm>
            <a:off x="8796067" y="1553327"/>
            <a:ext cx="1702279" cy="369332"/>
          </a:xfrm>
          <a:prstGeom prst="rect">
            <a:avLst/>
          </a:prstGeom>
          <a:noFill/>
        </p:spPr>
        <p:txBody>
          <a:bodyPr wrap="square" rtlCol="0">
            <a:spAutoFit/>
          </a:bodyPr>
          <a:lstStyle/>
          <a:p>
            <a:r>
              <a:rPr lang="fr-FR" dirty="0" smtClean="0">
                <a:solidFill>
                  <a:schemeClr val="accent1"/>
                </a:solidFill>
              </a:rPr>
              <a:t>Télétravail</a:t>
            </a:r>
            <a:endParaRPr lang="fr-FR" dirty="0">
              <a:solidFill>
                <a:schemeClr val="accent1"/>
              </a:solidFill>
            </a:endParaRPr>
          </a:p>
        </p:txBody>
      </p:sp>
      <p:sp>
        <p:nvSpPr>
          <p:cNvPr id="18" name="ZoneTexte 17"/>
          <p:cNvSpPr txBox="1"/>
          <p:nvPr/>
        </p:nvSpPr>
        <p:spPr>
          <a:xfrm>
            <a:off x="6814867" y="1350503"/>
            <a:ext cx="1702279" cy="923330"/>
          </a:xfrm>
          <a:prstGeom prst="rect">
            <a:avLst/>
          </a:prstGeom>
          <a:noFill/>
        </p:spPr>
        <p:txBody>
          <a:bodyPr wrap="square" rtlCol="0">
            <a:spAutoFit/>
          </a:bodyPr>
          <a:lstStyle/>
          <a:p>
            <a:r>
              <a:rPr lang="fr-FR" dirty="0" smtClean="0">
                <a:solidFill>
                  <a:schemeClr val="accent1"/>
                </a:solidFill>
              </a:rPr>
              <a:t>Augmentation du travail mental</a:t>
            </a:r>
            <a:endParaRPr lang="fr-FR" dirty="0">
              <a:solidFill>
                <a:schemeClr val="accent1"/>
              </a:solidFill>
            </a:endParaRPr>
          </a:p>
        </p:txBody>
      </p:sp>
      <p:sp>
        <p:nvSpPr>
          <p:cNvPr id="19" name="ZoneTexte 18"/>
          <p:cNvSpPr txBox="1"/>
          <p:nvPr/>
        </p:nvSpPr>
        <p:spPr>
          <a:xfrm>
            <a:off x="6772253" y="2676307"/>
            <a:ext cx="1702279" cy="646331"/>
          </a:xfrm>
          <a:prstGeom prst="rect">
            <a:avLst/>
          </a:prstGeom>
          <a:noFill/>
        </p:spPr>
        <p:txBody>
          <a:bodyPr wrap="square" rtlCol="0">
            <a:spAutoFit/>
          </a:bodyPr>
          <a:lstStyle/>
          <a:p>
            <a:r>
              <a:rPr lang="fr-FR" dirty="0" smtClean="0">
                <a:solidFill>
                  <a:schemeClr val="accent1"/>
                </a:solidFill>
              </a:rPr>
              <a:t>Flexibilité, Temps partiel</a:t>
            </a:r>
            <a:endParaRPr lang="fr-FR" dirty="0">
              <a:solidFill>
                <a:schemeClr val="accent1"/>
              </a:solidFill>
            </a:endParaRPr>
          </a:p>
        </p:txBody>
      </p:sp>
      <p:sp>
        <p:nvSpPr>
          <p:cNvPr id="20" name="ZoneTexte 19"/>
          <p:cNvSpPr txBox="1"/>
          <p:nvPr/>
        </p:nvSpPr>
        <p:spPr>
          <a:xfrm>
            <a:off x="10600024" y="3907912"/>
            <a:ext cx="1702279" cy="646331"/>
          </a:xfrm>
          <a:prstGeom prst="rect">
            <a:avLst/>
          </a:prstGeom>
          <a:noFill/>
        </p:spPr>
        <p:txBody>
          <a:bodyPr wrap="square" rtlCol="0">
            <a:spAutoFit/>
          </a:bodyPr>
          <a:lstStyle/>
          <a:p>
            <a:r>
              <a:rPr lang="fr-FR" dirty="0" smtClean="0">
                <a:solidFill>
                  <a:schemeClr val="accent2">
                    <a:lumMod val="75000"/>
                  </a:schemeClr>
                </a:solidFill>
              </a:rPr>
              <a:t>Féminisation des métiers</a:t>
            </a:r>
            <a:endParaRPr lang="fr-FR" dirty="0">
              <a:solidFill>
                <a:schemeClr val="accent2">
                  <a:lumMod val="75000"/>
                </a:schemeClr>
              </a:solidFill>
            </a:endParaRPr>
          </a:p>
        </p:txBody>
      </p:sp>
      <p:sp>
        <p:nvSpPr>
          <p:cNvPr id="21" name="ZoneTexte 20"/>
          <p:cNvSpPr txBox="1"/>
          <p:nvPr/>
        </p:nvSpPr>
        <p:spPr>
          <a:xfrm>
            <a:off x="10637948" y="5166577"/>
            <a:ext cx="1702279" cy="923330"/>
          </a:xfrm>
          <a:prstGeom prst="rect">
            <a:avLst/>
          </a:prstGeom>
          <a:noFill/>
        </p:spPr>
        <p:txBody>
          <a:bodyPr wrap="square" rtlCol="0">
            <a:spAutoFit/>
          </a:bodyPr>
          <a:lstStyle/>
          <a:p>
            <a:r>
              <a:rPr lang="fr-FR" dirty="0" smtClean="0">
                <a:solidFill>
                  <a:schemeClr val="accent2">
                    <a:lumMod val="75000"/>
                  </a:schemeClr>
                </a:solidFill>
              </a:rPr>
              <a:t>Travailleurs en situation de handicap</a:t>
            </a:r>
            <a:endParaRPr lang="fr-FR" dirty="0">
              <a:solidFill>
                <a:schemeClr val="accent2">
                  <a:lumMod val="75000"/>
                </a:schemeClr>
              </a:solidFill>
            </a:endParaRPr>
          </a:p>
        </p:txBody>
      </p:sp>
      <p:sp>
        <p:nvSpPr>
          <p:cNvPr id="22" name="ZoneTexte 21"/>
          <p:cNvSpPr txBox="1"/>
          <p:nvPr/>
        </p:nvSpPr>
        <p:spPr>
          <a:xfrm>
            <a:off x="6726615" y="5267946"/>
            <a:ext cx="2587235" cy="923330"/>
          </a:xfrm>
          <a:prstGeom prst="rect">
            <a:avLst/>
          </a:prstGeom>
          <a:noFill/>
        </p:spPr>
        <p:txBody>
          <a:bodyPr wrap="square" rtlCol="0">
            <a:spAutoFit/>
          </a:bodyPr>
          <a:lstStyle/>
          <a:p>
            <a:r>
              <a:rPr lang="fr-FR" dirty="0" smtClean="0">
                <a:solidFill>
                  <a:schemeClr val="accent2">
                    <a:lumMod val="75000"/>
                  </a:schemeClr>
                </a:solidFill>
              </a:rPr>
              <a:t>Concentration de l’activité professionnelle aux âges intermédiaires</a:t>
            </a:r>
            <a:endParaRPr lang="fr-FR" dirty="0">
              <a:solidFill>
                <a:schemeClr val="accent2">
                  <a:lumMod val="75000"/>
                </a:schemeClr>
              </a:solidFill>
            </a:endParaRPr>
          </a:p>
        </p:txBody>
      </p:sp>
      <p:sp>
        <p:nvSpPr>
          <p:cNvPr id="23" name="ZoneTexte 22"/>
          <p:cNvSpPr txBox="1"/>
          <p:nvPr/>
        </p:nvSpPr>
        <p:spPr>
          <a:xfrm>
            <a:off x="7847162" y="3752556"/>
            <a:ext cx="1702279" cy="646331"/>
          </a:xfrm>
          <a:prstGeom prst="rect">
            <a:avLst/>
          </a:prstGeom>
          <a:noFill/>
        </p:spPr>
        <p:txBody>
          <a:bodyPr wrap="square" rtlCol="0">
            <a:spAutoFit/>
          </a:bodyPr>
          <a:lstStyle/>
          <a:p>
            <a:r>
              <a:rPr lang="fr-FR" dirty="0" smtClean="0">
                <a:solidFill>
                  <a:schemeClr val="accent2">
                    <a:lumMod val="75000"/>
                  </a:schemeClr>
                </a:solidFill>
              </a:rPr>
              <a:t>Allongement de la vie active</a:t>
            </a:r>
            <a:endParaRPr lang="fr-FR" dirty="0">
              <a:solidFill>
                <a:schemeClr val="accent2">
                  <a:lumMod val="75000"/>
                </a:schemeClr>
              </a:solidFill>
            </a:endParaRPr>
          </a:p>
        </p:txBody>
      </p:sp>
      <p:sp>
        <p:nvSpPr>
          <p:cNvPr id="24" name="ZoneTexte 23"/>
          <p:cNvSpPr txBox="1"/>
          <p:nvPr/>
        </p:nvSpPr>
        <p:spPr>
          <a:xfrm>
            <a:off x="4100142" y="4802681"/>
            <a:ext cx="1702279" cy="1200329"/>
          </a:xfrm>
          <a:prstGeom prst="rect">
            <a:avLst/>
          </a:prstGeom>
          <a:noFill/>
        </p:spPr>
        <p:txBody>
          <a:bodyPr wrap="square" rtlCol="0">
            <a:spAutoFit/>
          </a:bodyPr>
          <a:lstStyle/>
          <a:p>
            <a:r>
              <a:rPr lang="fr-FR" dirty="0" smtClean="0">
                <a:solidFill>
                  <a:schemeClr val="accent6">
                    <a:lumMod val="75000"/>
                  </a:schemeClr>
                </a:solidFill>
              </a:rPr>
              <a:t>Obligation d’emploi des travailleurs handicapés</a:t>
            </a:r>
            <a:endParaRPr lang="fr-FR" dirty="0">
              <a:solidFill>
                <a:schemeClr val="accent6">
                  <a:lumMod val="75000"/>
                </a:schemeClr>
              </a:solidFill>
            </a:endParaRPr>
          </a:p>
        </p:txBody>
      </p:sp>
      <p:sp>
        <p:nvSpPr>
          <p:cNvPr id="25" name="ZoneTexte 24"/>
          <p:cNvSpPr txBox="1"/>
          <p:nvPr/>
        </p:nvSpPr>
        <p:spPr>
          <a:xfrm>
            <a:off x="1970240" y="5357004"/>
            <a:ext cx="1702279" cy="923330"/>
          </a:xfrm>
          <a:prstGeom prst="rect">
            <a:avLst/>
          </a:prstGeom>
          <a:noFill/>
        </p:spPr>
        <p:txBody>
          <a:bodyPr wrap="square" rtlCol="0">
            <a:spAutoFit/>
          </a:bodyPr>
          <a:lstStyle/>
          <a:p>
            <a:r>
              <a:rPr lang="fr-FR" dirty="0" smtClean="0">
                <a:solidFill>
                  <a:schemeClr val="accent6">
                    <a:lumMod val="75000"/>
                  </a:schemeClr>
                </a:solidFill>
              </a:rPr>
              <a:t>Thématiques TMS RPS Pénibilité</a:t>
            </a:r>
            <a:endParaRPr lang="fr-FR" dirty="0">
              <a:solidFill>
                <a:schemeClr val="accent6">
                  <a:lumMod val="75000"/>
                </a:schemeClr>
              </a:solidFill>
            </a:endParaRPr>
          </a:p>
        </p:txBody>
      </p:sp>
      <p:sp>
        <p:nvSpPr>
          <p:cNvPr id="26" name="ZoneTexte 25"/>
          <p:cNvSpPr txBox="1"/>
          <p:nvPr/>
        </p:nvSpPr>
        <p:spPr>
          <a:xfrm>
            <a:off x="221411" y="4636902"/>
            <a:ext cx="1702279" cy="923330"/>
          </a:xfrm>
          <a:prstGeom prst="rect">
            <a:avLst/>
          </a:prstGeom>
          <a:noFill/>
        </p:spPr>
        <p:txBody>
          <a:bodyPr wrap="square" rtlCol="0">
            <a:spAutoFit/>
          </a:bodyPr>
          <a:lstStyle/>
          <a:p>
            <a:r>
              <a:rPr lang="fr-FR" dirty="0" smtClean="0">
                <a:solidFill>
                  <a:schemeClr val="accent6">
                    <a:lumMod val="75000"/>
                  </a:schemeClr>
                </a:solidFill>
              </a:rPr>
              <a:t>Obligation générale de santé sécurité</a:t>
            </a:r>
            <a:endParaRPr lang="fr-FR" dirty="0">
              <a:solidFill>
                <a:schemeClr val="accent6">
                  <a:lumMod val="75000"/>
                </a:schemeClr>
              </a:solidFill>
            </a:endParaRPr>
          </a:p>
        </p:txBody>
      </p:sp>
      <p:sp>
        <p:nvSpPr>
          <p:cNvPr id="27" name="ZoneTexte 26"/>
          <p:cNvSpPr txBox="1"/>
          <p:nvPr/>
        </p:nvSpPr>
        <p:spPr>
          <a:xfrm>
            <a:off x="2182484" y="3710334"/>
            <a:ext cx="1702279" cy="646331"/>
          </a:xfrm>
          <a:prstGeom prst="rect">
            <a:avLst/>
          </a:prstGeom>
          <a:noFill/>
        </p:spPr>
        <p:txBody>
          <a:bodyPr wrap="square" rtlCol="0">
            <a:spAutoFit/>
          </a:bodyPr>
          <a:lstStyle/>
          <a:p>
            <a:r>
              <a:rPr lang="fr-FR" dirty="0" smtClean="0">
                <a:solidFill>
                  <a:schemeClr val="accent6">
                    <a:lumMod val="75000"/>
                  </a:schemeClr>
                </a:solidFill>
              </a:rPr>
              <a:t>Maintien dans l’emploi</a:t>
            </a:r>
            <a:endParaRPr lang="fr-FR" dirty="0">
              <a:solidFill>
                <a:schemeClr val="accent6">
                  <a:lumMod val="75000"/>
                </a:schemeClr>
              </a:solidFill>
            </a:endParaRPr>
          </a:p>
        </p:txBody>
      </p:sp>
      <p:sp>
        <p:nvSpPr>
          <p:cNvPr id="28" name="ZoneTexte 27"/>
          <p:cNvSpPr txBox="1"/>
          <p:nvPr/>
        </p:nvSpPr>
        <p:spPr>
          <a:xfrm>
            <a:off x="3405995" y="1535169"/>
            <a:ext cx="1702279" cy="646331"/>
          </a:xfrm>
          <a:prstGeom prst="rect">
            <a:avLst/>
          </a:prstGeom>
          <a:noFill/>
        </p:spPr>
        <p:txBody>
          <a:bodyPr wrap="square" rtlCol="0">
            <a:spAutoFit/>
          </a:bodyPr>
          <a:lstStyle/>
          <a:p>
            <a:r>
              <a:rPr lang="fr-FR" dirty="0" smtClean="0">
                <a:solidFill>
                  <a:srgbClr val="7030A0"/>
                </a:solidFill>
              </a:rPr>
              <a:t>Lutte contre l’absentéisme</a:t>
            </a:r>
            <a:endParaRPr lang="fr-FR" dirty="0">
              <a:solidFill>
                <a:srgbClr val="7030A0"/>
              </a:solidFill>
            </a:endParaRPr>
          </a:p>
        </p:txBody>
      </p:sp>
      <p:sp>
        <p:nvSpPr>
          <p:cNvPr id="29" name="ZoneTexte 28"/>
          <p:cNvSpPr txBox="1"/>
          <p:nvPr/>
        </p:nvSpPr>
        <p:spPr>
          <a:xfrm>
            <a:off x="1072550" y="1718904"/>
            <a:ext cx="1702279" cy="369332"/>
          </a:xfrm>
          <a:prstGeom prst="rect">
            <a:avLst/>
          </a:prstGeom>
          <a:noFill/>
        </p:spPr>
        <p:txBody>
          <a:bodyPr wrap="square" rtlCol="0">
            <a:spAutoFit/>
          </a:bodyPr>
          <a:lstStyle/>
          <a:p>
            <a:r>
              <a:rPr lang="fr-FR" dirty="0" smtClean="0">
                <a:solidFill>
                  <a:srgbClr val="7030A0"/>
                </a:solidFill>
              </a:rPr>
              <a:t>QVCT</a:t>
            </a:r>
            <a:endParaRPr lang="fr-FR" dirty="0">
              <a:solidFill>
                <a:srgbClr val="7030A0"/>
              </a:solidFill>
            </a:endParaRPr>
          </a:p>
        </p:txBody>
      </p:sp>
      <p:sp>
        <p:nvSpPr>
          <p:cNvPr id="30" name="ZoneTexte 29"/>
          <p:cNvSpPr txBox="1"/>
          <p:nvPr/>
        </p:nvSpPr>
        <p:spPr>
          <a:xfrm>
            <a:off x="141700" y="2475446"/>
            <a:ext cx="1702279" cy="646331"/>
          </a:xfrm>
          <a:prstGeom prst="rect">
            <a:avLst/>
          </a:prstGeom>
          <a:noFill/>
        </p:spPr>
        <p:txBody>
          <a:bodyPr wrap="square" rtlCol="0">
            <a:spAutoFit/>
          </a:bodyPr>
          <a:lstStyle/>
          <a:p>
            <a:r>
              <a:rPr lang="fr-FR" dirty="0" smtClean="0">
                <a:solidFill>
                  <a:srgbClr val="7030A0"/>
                </a:solidFill>
              </a:rPr>
              <a:t>Pénibilité TMS RPS</a:t>
            </a:r>
            <a:endParaRPr lang="fr-FR" dirty="0">
              <a:solidFill>
                <a:srgbClr val="7030A0"/>
              </a:solidFill>
            </a:endParaRPr>
          </a:p>
        </p:txBody>
      </p:sp>
    </p:spTree>
    <p:extLst>
      <p:ext uri="{BB962C8B-B14F-4D97-AF65-F5344CB8AC3E}">
        <p14:creationId xmlns:p14="http://schemas.microsoft.com/office/powerpoint/2010/main" val="3090042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680244"/>
            <a:ext cx="7542363" cy="760025"/>
          </a:xfrm>
        </p:spPr>
        <p:txBody>
          <a:bodyPr>
            <a:noAutofit/>
          </a:bodyPr>
          <a:lstStyle/>
          <a:p>
            <a:r>
              <a:rPr lang="fr-FR" sz="3700" dirty="0" smtClean="0"/>
              <a:t>Pourquoi privilégier l’ergonomie préventive ?</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57285D56-0170-6741-85C8-5A1A3AEE4243}"/>
              </a:ext>
            </a:extLst>
          </p:cNvPr>
          <p:cNvSpPr txBox="1">
            <a:spLocks/>
          </p:cNvSpPr>
          <p:nvPr/>
        </p:nvSpPr>
        <p:spPr>
          <a:xfrm>
            <a:off x="221411" y="2467511"/>
            <a:ext cx="6127630" cy="33470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2">
                    <a:lumMod val="9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b="0" dirty="0">
              <a:solidFill>
                <a:schemeClr val="tx1">
                  <a:lumMod val="85000"/>
                  <a:lumOff val="15000"/>
                </a:schemeClr>
              </a:solidFill>
            </a:endParaRPr>
          </a:p>
        </p:txBody>
      </p:sp>
      <p:sp>
        <p:nvSpPr>
          <p:cNvPr id="9" name="Rectangle 8"/>
          <p:cNvSpPr/>
          <p:nvPr/>
        </p:nvSpPr>
        <p:spPr>
          <a:xfrm>
            <a:off x="520731" y="2436483"/>
            <a:ext cx="6308786" cy="1938992"/>
          </a:xfrm>
          <a:prstGeom prst="rect">
            <a:avLst/>
          </a:prstGeom>
        </p:spPr>
        <p:txBody>
          <a:bodyPr wrap="square">
            <a:spAutoFit/>
          </a:bodyPr>
          <a:lstStyle/>
          <a:p>
            <a:pPr marL="342900" indent="-342900">
              <a:buFontTx/>
              <a:buChar char="-"/>
            </a:pPr>
            <a:r>
              <a:rPr lang="fr-FR" sz="2400" dirty="0" smtClean="0"/>
              <a:t>Limiter le taux d’absentéisme et les arrêts de travail liés au TMS </a:t>
            </a:r>
          </a:p>
          <a:p>
            <a:pPr marL="342900" indent="-342900">
              <a:buFontTx/>
              <a:buChar char="-"/>
            </a:pPr>
            <a:endParaRPr lang="fr-FR" sz="2400" dirty="0" smtClean="0"/>
          </a:p>
          <a:p>
            <a:pPr marL="342900" indent="-342900">
              <a:buFontTx/>
              <a:buChar char="-"/>
            </a:pPr>
            <a:r>
              <a:rPr lang="fr-FR" sz="2400" dirty="0" smtClean="0"/>
              <a:t>Favoriser le bien être et l’engagement</a:t>
            </a:r>
          </a:p>
          <a:p>
            <a:pPr marL="342900" indent="-342900">
              <a:buFontTx/>
              <a:buChar char="-"/>
            </a:pPr>
            <a:endParaRPr lang="fr-FR" sz="2400" dirty="0"/>
          </a:p>
        </p:txBody>
      </p:sp>
      <p:sp>
        <p:nvSpPr>
          <p:cNvPr id="11" name="Rectangle 10"/>
          <p:cNvSpPr/>
          <p:nvPr/>
        </p:nvSpPr>
        <p:spPr>
          <a:xfrm>
            <a:off x="3983816" y="4837189"/>
            <a:ext cx="7973983" cy="1200329"/>
          </a:xfrm>
          <a:prstGeom prst="rect">
            <a:avLst/>
          </a:prstGeom>
        </p:spPr>
        <p:txBody>
          <a:bodyPr wrap="square">
            <a:spAutoFit/>
          </a:bodyPr>
          <a:lstStyle/>
          <a:p>
            <a:pPr algn="r"/>
            <a:r>
              <a:rPr lang="fr-FR" sz="2400" b="1" dirty="0" smtClean="0">
                <a:solidFill>
                  <a:srgbClr val="152439"/>
                </a:solidFill>
              </a:rPr>
              <a:t>Miser </a:t>
            </a:r>
            <a:r>
              <a:rPr lang="fr-FR" sz="2400" b="1" dirty="0">
                <a:solidFill>
                  <a:srgbClr val="152439"/>
                </a:solidFill>
              </a:rPr>
              <a:t>sur l’ergonomie préventive</a:t>
            </a:r>
            <a:r>
              <a:rPr lang="fr-FR" sz="2400" dirty="0">
                <a:solidFill>
                  <a:srgbClr val="152439"/>
                </a:solidFill>
              </a:rPr>
              <a:t> avant l’apparition de problématiques identifiées représente un objectif que </a:t>
            </a:r>
            <a:r>
              <a:rPr lang="fr-FR" sz="2400" dirty="0" smtClean="0">
                <a:solidFill>
                  <a:srgbClr val="152439"/>
                </a:solidFill>
              </a:rPr>
              <a:t>tout établissement devrait </a:t>
            </a:r>
            <a:r>
              <a:rPr lang="fr-FR" sz="2400" dirty="0">
                <a:solidFill>
                  <a:srgbClr val="152439"/>
                </a:solidFill>
              </a:rPr>
              <a:t>prendre en considération. </a:t>
            </a:r>
            <a:endParaRPr lang="fr-FR" sz="2400" dirty="0"/>
          </a:p>
        </p:txBody>
      </p:sp>
      <p:pic>
        <p:nvPicPr>
          <p:cNvPr id="3082" name="Picture 10" descr="Vecteur gratuit gens d'affaires méditant en position du lo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394" y="464482"/>
            <a:ext cx="3516944" cy="351694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Vecteur gratuit conception d'arrière-plan d'affai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165" y="4803356"/>
            <a:ext cx="1688860" cy="126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697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680244"/>
            <a:ext cx="8836325" cy="760025"/>
          </a:xfrm>
        </p:spPr>
        <p:txBody>
          <a:bodyPr>
            <a:noAutofit/>
          </a:bodyPr>
          <a:lstStyle/>
          <a:p>
            <a:r>
              <a:rPr lang="fr-FR" sz="3700" dirty="0" smtClean="0"/>
              <a:t>Pourquoi privilégier l’ergonomie préventive ?</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516027"/>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440269"/>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57285D56-0170-6741-85C8-5A1A3AEE4243}"/>
              </a:ext>
            </a:extLst>
          </p:cNvPr>
          <p:cNvSpPr txBox="1">
            <a:spLocks/>
          </p:cNvSpPr>
          <p:nvPr/>
        </p:nvSpPr>
        <p:spPr>
          <a:xfrm>
            <a:off x="221411" y="2467511"/>
            <a:ext cx="6127630" cy="33470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2">
                    <a:lumMod val="9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b="0" dirty="0">
              <a:solidFill>
                <a:schemeClr val="tx1">
                  <a:lumMod val="85000"/>
                  <a:lumOff val="15000"/>
                </a:schemeClr>
              </a:solidFill>
            </a:endParaRPr>
          </a:p>
        </p:txBody>
      </p:sp>
      <p:pic>
        <p:nvPicPr>
          <p:cNvPr id="1026" name="Picture 2" descr="Vecteur gratuit illustration d'une roue dent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519" y="1678709"/>
            <a:ext cx="5005655" cy="451505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412070" y="2290096"/>
            <a:ext cx="2915728" cy="400110"/>
          </a:xfrm>
          <a:prstGeom prst="rect">
            <a:avLst/>
          </a:prstGeom>
          <a:noFill/>
        </p:spPr>
        <p:txBody>
          <a:bodyPr wrap="square" rtlCol="0">
            <a:spAutoFit/>
          </a:bodyPr>
          <a:lstStyle/>
          <a:p>
            <a:r>
              <a:rPr lang="fr-FR" sz="2000" dirty="0" smtClean="0"/>
              <a:t>Formation</a:t>
            </a:r>
            <a:endParaRPr lang="fr-FR" sz="2000" dirty="0"/>
          </a:p>
        </p:txBody>
      </p:sp>
      <p:sp>
        <p:nvSpPr>
          <p:cNvPr id="14" name="ZoneTexte 13"/>
          <p:cNvSpPr txBox="1"/>
          <p:nvPr/>
        </p:nvSpPr>
        <p:spPr>
          <a:xfrm>
            <a:off x="7838538" y="2758610"/>
            <a:ext cx="2915728" cy="707886"/>
          </a:xfrm>
          <a:prstGeom prst="rect">
            <a:avLst/>
          </a:prstGeom>
          <a:noFill/>
        </p:spPr>
        <p:txBody>
          <a:bodyPr wrap="square" rtlCol="0">
            <a:spAutoFit/>
          </a:bodyPr>
          <a:lstStyle/>
          <a:p>
            <a:r>
              <a:rPr lang="fr-FR" sz="2000" dirty="0" smtClean="0"/>
              <a:t>Besoins futurs professionnels</a:t>
            </a:r>
            <a:endParaRPr lang="fr-FR" sz="2000" dirty="0"/>
          </a:p>
        </p:txBody>
      </p:sp>
      <p:sp>
        <p:nvSpPr>
          <p:cNvPr id="15" name="ZoneTexte 14"/>
          <p:cNvSpPr txBox="1"/>
          <p:nvPr/>
        </p:nvSpPr>
        <p:spPr>
          <a:xfrm>
            <a:off x="8394585" y="3527745"/>
            <a:ext cx="2915728" cy="707886"/>
          </a:xfrm>
          <a:prstGeom prst="rect">
            <a:avLst/>
          </a:prstGeom>
          <a:noFill/>
        </p:spPr>
        <p:txBody>
          <a:bodyPr wrap="square" rtlCol="0">
            <a:spAutoFit/>
          </a:bodyPr>
          <a:lstStyle/>
          <a:p>
            <a:r>
              <a:rPr lang="fr-FR" sz="2000" dirty="0" smtClean="0"/>
              <a:t>Aménagements des locaux et d’espaces</a:t>
            </a:r>
            <a:endParaRPr lang="fr-FR" sz="2000" dirty="0"/>
          </a:p>
        </p:txBody>
      </p:sp>
      <p:sp>
        <p:nvSpPr>
          <p:cNvPr id="16" name="ZoneTexte 15"/>
          <p:cNvSpPr txBox="1"/>
          <p:nvPr/>
        </p:nvSpPr>
        <p:spPr>
          <a:xfrm>
            <a:off x="1423053" y="2607944"/>
            <a:ext cx="3423554" cy="1015663"/>
          </a:xfrm>
          <a:prstGeom prst="rect">
            <a:avLst/>
          </a:prstGeom>
          <a:noFill/>
        </p:spPr>
        <p:txBody>
          <a:bodyPr wrap="square" rtlCol="0">
            <a:spAutoFit/>
          </a:bodyPr>
          <a:lstStyle/>
          <a:p>
            <a:r>
              <a:rPr lang="fr-FR" sz="2000" dirty="0" smtClean="0"/>
              <a:t>Ambiances physiques de travail (thermique, sonore, lumineuse…)</a:t>
            </a:r>
            <a:endParaRPr lang="fr-FR" sz="2000" dirty="0"/>
          </a:p>
        </p:txBody>
      </p:sp>
      <p:sp>
        <p:nvSpPr>
          <p:cNvPr id="17" name="ZoneTexte 16"/>
          <p:cNvSpPr txBox="1"/>
          <p:nvPr/>
        </p:nvSpPr>
        <p:spPr>
          <a:xfrm>
            <a:off x="1596427" y="3852867"/>
            <a:ext cx="2915728" cy="400110"/>
          </a:xfrm>
          <a:prstGeom prst="rect">
            <a:avLst/>
          </a:prstGeom>
          <a:noFill/>
        </p:spPr>
        <p:txBody>
          <a:bodyPr wrap="square" rtlCol="0">
            <a:spAutoFit/>
          </a:bodyPr>
          <a:lstStyle/>
          <a:p>
            <a:r>
              <a:rPr lang="fr-FR" sz="2000" dirty="0" smtClean="0"/>
              <a:t>L’organisation du travail</a:t>
            </a:r>
            <a:endParaRPr lang="fr-FR" sz="2000" dirty="0"/>
          </a:p>
        </p:txBody>
      </p:sp>
      <p:sp>
        <p:nvSpPr>
          <p:cNvPr id="18" name="ZoneTexte 17"/>
          <p:cNvSpPr txBox="1"/>
          <p:nvPr/>
        </p:nvSpPr>
        <p:spPr>
          <a:xfrm>
            <a:off x="1827362" y="4488507"/>
            <a:ext cx="2915728" cy="707886"/>
          </a:xfrm>
          <a:prstGeom prst="rect">
            <a:avLst/>
          </a:prstGeom>
          <a:noFill/>
        </p:spPr>
        <p:txBody>
          <a:bodyPr wrap="square" rtlCol="0">
            <a:spAutoFit/>
          </a:bodyPr>
          <a:lstStyle/>
          <a:p>
            <a:r>
              <a:rPr lang="fr-FR" sz="2000" dirty="0" smtClean="0"/>
              <a:t>La conception d’outils, de matériels…</a:t>
            </a:r>
            <a:endParaRPr lang="fr-FR" sz="2000" dirty="0"/>
          </a:p>
        </p:txBody>
      </p:sp>
      <p:sp>
        <p:nvSpPr>
          <p:cNvPr id="19" name="ZoneTexte 18"/>
          <p:cNvSpPr txBox="1"/>
          <p:nvPr/>
        </p:nvSpPr>
        <p:spPr>
          <a:xfrm>
            <a:off x="2411519" y="5309394"/>
            <a:ext cx="3413185" cy="400110"/>
          </a:xfrm>
          <a:prstGeom prst="rect">
            <a:avLst/>
          </a:prstGeom>
          <a:noFill/>
        </p:spPr>
        <p:txBody>
          <a:bodyPr wrap="square" rtlCol="0">
            <a:spAutoFit/>
          </a:bodyPr>
          <a:lstStyle/>
          <a:p>
            <a:r>
              <a:rPr lang="fr-FR" sz="2000" dirty="0" smtClean="0"/>
              <a:t>Les applications informatiques</a:t>
            </a:r>
            <a:endParaRPr lang="fr-FR" sz="2000" dirty="0"/>
          </a:p>
        </p:txBody>
      </p:sp>
      <p:sp>
        <p:nvSpPr>
          <p:cNvPr id="20" name="ZoneTexte 19"/>
          <p:cNvSpPr txBox="1"/>
          <p:nvPr/>
        </p:nvSpPr>
        <p:spPr>
          <a:xfrm>
            <a:off x="6349041" y="5427926"/>
            <a:ext cx="3214777" cy="707886"/>
          </a:xfrm>
          <a:prstGeom prst="rect">
            <a:avLst/>
          </a:prstGeom>
          <a:noFill/>
        </p:spPr>
        <p:txBody>
          <a:bodyPr wrap="square" rtlCol="0">
            <a:spAutoFit/>
          </a:bodyPr>
          <a:lstStyle/>
          <a:p>
            <a:r>
              <a:rPr lang="fr-FR" sz="2000" dirty="0" smtClean="0"/>
              <a:t>La biomécanique de l’individu</a:t>
            </a:r>
            <a:endParaRPr lang="fr-FR" sz="2000" dirty="0"/>
          </a:p>
        </p:txBody>
      </p:sp>
      <p:sp>
        <p:nvSpPr>
          <p:cNvPr id="21" name="ZoneTexte 20"/>
          <p:cNvSpPr txBox="1"/>
          <p:nvPr/>
        </p:nvSpPr>
        <p:spPr>
          <a:xfrm>
            <a:off x="7277819" y="4845502"/>
            <a:ext cx="2915728" cy="400110"/>
          </a:xfrm>
          <a:prstGeom prst="rect">
            <a:avLst/>
          </a:prstGeom>
          <a:noFill/>
        </p:spPr>
        <p:txBody>
          <a:bodyPr wrap="square" rtlCol="0">
            <a:spAutoFit/>
          </a:bodyPr>
          <a:lstStyle/>
          <a:p>
            <a:r>
              <a:rPr lang="fr-FR" sz="2000" dirty="0" smtClean="0"/>
              <a:t>Le maintien dans l’emploi</a:t>
            </a:r>
            <a:endParaRPr lang="fr-FR" sz="2000" dirty="0"/>
          </a:p>
        </p:txBody>
      </p:sp>
      <p:sp>
        <p:nvSpPr>
          <p:cNvPr id="22" name="ZoneTexte 21"/>
          <p:cNvSpPr txBox="1"/>
          <p:nvPr/>
        </p:nvSpPr>
        <p:spPr>
          <a:xfrm>
            <a:off x="7864416" y="4240964"/>
            <a:ext cx="2915728" cy="400110"/>
          </a:xfrm>
          <a:prstGeom prst="rect">
            <a:avLst/>
          </a:prstGeom>
          <a:noFill/>
        </p:spPr>
        <p:txBody>
          <a:bodyPr wrap="square" rtlCol="0">
            <a:spAutoFit/>
          </a:bodyPr>
          <a:lstStyle/>
          <a:p>
            <a:r>
              <a:rPr lang="fr-FR" sz="2000" dirty="0" smtClean="0"/>
              <a:t>Les outils</a:t>
            </a:r>
            <a:endParaRPr lang="fr-FR" sz="2000" dirty="0"/>
          </a:p>
        </p:txBody>
      </p:sp>
      <p:sp>
        <p:nvSpPr>
          <p:cNvPr id="23" name="ZoneTexte 22"/>
          <p:cNvSpPr txBox="1"/>
          <p:nvPr/>
        </p:nvSpPr>
        <p:spPr>
          <a:xfrm>
            <a:off x="4749383" y="1823543"/>
            <a:ext cx="2915728" cy="707886"/>
          </a:xfrm>
          <a:prstGeom prst="rect">
            <a:avLst/>
          </a:prstGeom>
          <a:noFill/>
        </p:spPr>
        <p:txBody>
          <a:bodyPr wrap="square" rtlCol="0">
            <a:spAutoFit/>
          </a:bodyPr>
          <a:lstStyle/>
          <a:p>
            <a:r>
              <a:rPr lang="fr-FR" sz="2000" dirty="0" smtClean="0"/>
              <a:t>Conception de postes de travail</a:t>
            </a:r>
            <a:endParaRPr lang="fr-FR" sz="2000" dirty="0"/>
          </a:p>
        </p:txBody>
      </p:sp>
    </p:spTree>
    <p:extLst>
      <p:ext uri="{BB962C8B-B14F-4D97-AF65-F5344CB8AC3E}">
        <p14:creationId xmlns:p14="http://schemas.microsoft.com/office/powerpoint/2010/main" val="3906120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680244"/>
            <a:ext cx="7542363" cy="1163455"/>
          </a:xfrm>
        </p:spPr>
        <p:txBody>
          <a:bodyPr>
            <a:noAutofit/>
          </a:bodyPr>
          <a:lstStyle/>
          <a:p>
            <a:r>
              <a:rPr lang="fr-FR" sz="3700" dirty="0" smtClean="0"/>
              <a:t>Pourquoi privilégier l’ergonomie préventive ?</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57285D56-0170-6741-85C8-5A1A3AEE4243}"/>
              </a:ext>
            </a:extLst>
          </p:cNvPr>
          <p:cNvSpPr txBox="1">
            <a:spLocks/>
          </p:cNvSpPr>
          <p:nvPr/>
        </p:nvSpPr>
        <p:spPr>
          <a:xfrm>
            <a:off x="221411" y="2467511"/>
            <a:ext cx="6127630" cy="33470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2">
                    <a:lumMod val="9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b="0" dirty="0">
              <a:solidFill>
                <a:schemeClr val="tx1">
                  <a:lumMod val="85000"/>
                  <a:lumOff val="15000"/>
                </a:schemeClr>
              </a:solidFill>
            </a:endParaRPr>
          </a:p>
        </p:txBody>
      </p:sp>
      <p:sp>
        <p:nvSpPr>
          <p:cNvPr id="11" name="Rectangle 10"/>
          <p:cNvSpPr/>
          <p:nvPr/>
        </p:nvSpPr>
        <p:spPr>
          <a:xfrm>
            <a:off x="3983816" y="4837189"/>
            <a:ext cx="7973983" cy="1200329"/>
          </a:xfrm>
          <a:prstGeom prst="rect">
            <a:avLst/>
          </a:prstGeom>
        </p:spPr>
        <p:txBody>
          <a:bodyPr wrap="square">
            <a:spAutoFit/>
          </a:bodyPr>
          <a:lstStyle/>
          <a:p>
            <a:pPr algn="r"/>
            <a:r>
              <a:rPr lang="fr-FR" sz="2400" b="1" dirty="0" smtClean="0">
                <a:solidFill>
                  <a:srgbClr val="152439"/>
                </a:solidFill>
              </a:rPr>
              <a:t>Miser </a:t>
            </a:r>
            <a:r>
              <a:rPr lang="fr-FR" sz="2400" b="1" dirty="0">
                <a:solidFill>
                  <a:srgbClr val="152439"/>
                </a:solidFill>
              </a:rPr>
              <a:t>sur l’ergonomie préventive</a:t>
            </a:r>
            <a:r>
              <a:rPr lang="fr-FR" sz="2400" dirty="0">
                <a:solidFill>
                  <a:srgbClr val="152439"/>
                </a:solidFill>
              </a:rPr>
              <a:t> avant l’apparition de problématiques identifiées représente un objectif que </a:t>
            </a:r>
            <a:r>
              <a:rPr lang="fr-FR" sz="2400" dirty="0" smtClean="0">
                <a:solidFill>
                  <a:srgbClr val="152439"/>
                </a:solidFill>
              </a:rPr>
              <a:t>tout établissement </a:t>
            </a:r>
            <a:r>
              <a:rPr lang="fr-FR" sz="2400" dirty="0">
                <a:solidFill>
                  <a:srgbClr val="152439"/>
                </a:solidFill>
              </a:rPr>
              <a:t>devrait prendre en considération. </a:t>
            </a:r>
            <a:endParaRPr lang="fr-FR" sz="2400" dirty="0"/>
          </a:p>
        </p:txBody>
      </p:sp>
      <p:pic>
        <p:nvPicPr>
          <p:cNvPr id="3084" name="Picture 12" descr="Vecteur gratuit conception d'arrière-plan d'affa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165" y="4803356"/>
            <a:ext cx="1688860" cy="12679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671" y="2801096"/>
            <a:ext cx="7346289" cy="1200329"/>
          </a:xfrm>
          <a:prstGeom prst="rect">
            <a:avLst/>
          </a:prstGeom>
        </p:spPr>
        <p:txBody>
          <a:bodyPr wrap="square">
            <a:spAutoFit/>
          </a:bodyPr>
          <a:lstStyle/>
          <a:p>
            <a:r>
              <a:rPr lang="fr-FR" sz="2400" dirty="0">
                <a:solidFill>
                  <a:srgbClr val="333333"/>
                </a:solidFill>
              </a:rPr>
              <a:t>Un turnover important, absentéisme du personnel, le personnel présent est vieillissant…les candidats se font de plus en plus rares dans </a:t>
            </a:r>
            <a:r>
              <a:rPr lang="fr-FR" sz="2400" dirty="0" smtClean="0">
                <a:solidFill>
                  <a:srgbClr val="333333"/>
                </a:solidFill>
              </a:rPr>
              <a:t>tous les secteurs</a:t>
            </a:r>
            <a:endParaRPr lang="fr-FR" sz="2400" dirty="0"/>
          </a:p>
        </p:txBody>
      </p:sp>
      <p:pic>
        <p:nvPicPr>
          <p:cNvPr id="1026" name="Picture 2" descr="Vecteur gratuit le lieu de travail s'étend sur les icônes de dessin animé avec des personnes ayant une illustration vectorielle isolée de l'exercice phys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0235" y="927691"/>
            <a:ext cx="2906602" cy="290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40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92DA6D-6CDF-9044-B22F-E736717399C5}"/>
              </a:ext>
            </a:extLst>
          </p:cNvPr>
          <p:cNvSpPr>
            <a:spLocks noGrp="1"/>
          </p:cNvSpPr>
          <p:nvPr>
            <p:ph type="body" sz="quarter" idx="10"/>
          </p:nvPr>
        </p:nvSpPr>
        <p:spPr/>
        <p:txBody>
          <a:bodyPr>
            <a:normAutofit lnSpcReduction="10000"/>
          </a:bodyPr>
          <a:lstStyle/>
          <a:p>
            <a:endParaRPr lang="fr-F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639763" y="147164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051" name="Image 1" descr="Signature de courriel-Aurélie BATT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418" y="2517456"/>
            <a:ext cx="5028648" cy="167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Signature de courriel-Mickael Bre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58" y="2398805"/>
            <a:ext cx="5753227" cy="191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808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5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6" y="1009675"/>
            <a:ext cx="4724400" cy="760025"/>
          </a:xfrm>
        </p:spPr>
        <p:txBody>
          <a:bodyPr>
            <a:normAutofit fontScale="70000" lnSpcReduction="20000"/>
          </a:bodyPr>
          <a:lstStyle/>
          <a:p>
            <a:r>
              <a:rPr lang="fr-FR" dirty="0" smtClean="0"/>
              <a:t>Quelques éléments clés</a:t>
            </a:r>
          </a:p>
          <a:p>
            <a:r>
              <a:rPr lang="fr-FR" sz="1800" dirty="0" smtClean="0"/>
              <a:t>Sources : INRS et Assurance Maladie 2021</a:t>
            </a:r>
            <a:endParaRPr lang="fr-FR" sz="21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775362"/>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60279"/>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8" name="Rectangle à coins arrondis 7"/>
          <p:cNvSpPr/>
          <p:nvPr/>
        </p:nvSpPr>
        <p:spPr>
          <a:xfrm>
            <a:off x="914400" y="2225615"/>
            <a:ext cx="3985404" cy="141473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Plusieurs maladies professionnelles (TMS) sont dues entre autres à une mauvaise ergonomie au poste de travail</a:t>
            </a:r>
            <a:endParaRPr lang="fr-FR" dirty="0">
              <a:solidFill>
                <a:schemeClr val="tx1"/>
              </a:solidFill>
            </a:endParaRPr>
          </a:p>
        </p:txBody>
      </p:sp>
      <p:sp>
        <p:nvSpPr>
          <p:cNvPr id="10" name="Rectangle à coins arrondis 9"/>
          <p:cNvSpPr/>
          <p:nvPr/>
        </p:nvSpPr>
        <p:spPr>
          <a:xfrm>
            <a:off x="4728923" y="462168"/>
            <a:ext cx="7019706" cy="2291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solidFill>
                  <a:schemeClr val="tx1"/>
                </a:solidFill>
              </a:rPr>
              <a:t>Observatoire de la qualité de vie au bureau réalisé </a:t>
            </a:r>
            <a:r>
              <a:rPr lang="fr-FR" b="1" u="sng" dirty="0" err="1" smtClean="0">
                <a:solidFill>
                  <a:schemeClr val="tx1"/>
                </a:solidFill>
              </a:rPr>
              <a:t>Actinéo</a:t>
            </a:r>
            <a:r>
              <a:rPr lang="fr-FR" b="1" u="sng" dirty="0" smtClean="0">
                <a:solidFill>
                  <a:schemeClr val="tx1"/>
                </a:solidFill>
              </a:rPr>
              <a:t> en 2019 </a:t>
            </a:r>
            <a:r>
              <a:rPr lang="fr-FR" dirty="0" smtClean="0">
                <a:solidFill>
                  <a:schemeClr val="tx1"/>
                </a:solidFill>
              </a:rPr>
              <a:t>: lien établi par les actifs entre aménagement de l’espace et santé physique et mentale. Les douleurs lombaires, ophtalmiques, à la nuque et à la tête concernent 1 actif sur 3. Or près de 2 actifs sur 5 estiment que leur établissement n’accorde pas assez d’importance à l’aménagement de l’espace.</a:t>
            </a:r>
            <a:endParaRPr lang="fr-FR" dirty="0">
              <a:solidFill>
                <a:schemeClr val="tx1"/>
              </a:solidFill>
            </a:endParaRPr>
          </a:p>
        </p:txBody>
      </p:sp>
      <p:sp>
        <p:nvSpPr>
          <p:cNvPr id="11" name="Rectangle à coins arrondis 10"/>
          <p:cNvSpPr/>
          <p:nvPr/>
        </p:nvSpPr>
        <p:spPr>
          <a:xfrm>
            <a:off x="5152846" y="3274917"/>
            <a:ext cx="3985404" cy="14147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86 % des maladies professionnelles reconnues sont des TMS</a:t>
            </a:r>
            <a:endParaRPr lang="fr-FR" dirty="0">
              <a:solidFill>
                <a:schemeClr val="tx1"/>
              </a:solidFill>
            </a:endParaRPr>
          </a:p>
        </p:txBody>
      </p:sp>
      <p:sp>
        <p:nvSpPr>
          <p:cNvPr id="12" name="Rectangle à coins arrondis 11"/>
          <p:cNvSpPr/>
          <p:nvPr/>
        </p:nvSpPr>
        <p:spPr>
          <a:xfrm>
            <a:off x="8899328" y="3982283"/>
            <a:ext cx="2705239" cy="141473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20 % des accidents du travail sont liés au mal de dos</a:t>
            </a:r>
            <a:endParaRPr lang="fr-FR" dirty="0">
              <a:solidFill>
                <a:schemeClr val="tx1"/>
              </a:solidFill>
            </a:endParaRPr>
          </a:p>
        </p:txBody>
      </p:sp>
      <p:sp>
        <p:nvSpPr>
          <p:cNvPr id="13" name="Rectangle à coins arrondis 12"/>
          <p:cNvSpPr/>
          <p:nvPr/>
        </p:nvSpPr>
        <p:spPr>
          <a:xfrm>
            <a:off x="346705" y="4005682"/>
            <a:ext cx="3985404" cy="14147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La lombalgie représente la 1</a:t>
            </a:r>
            <a:r>
              <a:rPr lang="fr-FR" baseline="30000" dirty="0" smtClean="0">
                <a:solidFill>
                  <a:schemeClr val="tx1"/>
                </a:solidFill>
              </a:rPr>
              <a:t>ère</a:t>
            </a:r>
            <a:r>
              <a:rPr lang="fr-FR" dirty="0" smtClean="0">
                <a:solidFill>
                  <a:schemeClr val="tx1"/>
                </a:solidFill>
              </a:rPr>
              <a:t> cause d’inaptitude avant 45 ans</a:t>
            </a:r>
            <a:endParaRPr lang="fr-FR" dirty="0">
              <a:solidFill>
                <a:schemeClr val="tx1"/>
              </a:solidFill>
            </a:endParaRPr>
          </a:p>
        </p:txBody>
      </p:sp>
      <p:sp>
        <p:nvSpPr>
          <p:cNvPr id="14" name="Rectangle à coins arrondis 13"/>
          <p:cNvSpPr/>
          <p:nvPr/>
        </p:nvSpPr>
        <p:spPr>
          <a:xfrm>
            <a:off x="1935612" y="5168963"/>
            <a:ext cx="3985404" cy="141473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45 % des TMS entrainent des séquelles lourdes (incapacités permanentes)</a:t>
            </a:r>
            <a:endParaRPr lang="fr-FR" dirty="0">
              <a:solidFill>
                <a:schemeClr val="tx1"/>
              </a:solidFill>
            </a:endParaRPr>
          </a:p>
        </p:txBody>
      </p:sp>
      <p:sp>
        <p:nvSpPr>
          <p:cNvPr id="15" name="Rectangle à coins arrondis 14"/>
          <p:cNvSpPr/>
          <p:nvPr/>
        </p:nvSpPr>
        <p:spPr>
          <a:xfrm>
            <a:off x="6618657" y="5251717"/>
            <a:ext cx="3240238" cy="111184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30 % des arrêts de travail sont causés par un TMS</a:t>
            </a:r>
            <a:endParaRPr lang="fr-FR" dirty="0">
              <a:solidFill>
                <a:schemeClr val="tx1"/>
              </a:solidFill>
            </a:endParaRPr>
          </a:p>
        </p:txBody>
      </p:sp>
    </p:spTree>
    <p:extLst>
      <p:ext uri="{BB962C8B-B14F-4D97-AF65-F5344CB8AC3E}">
        <p14:creationId xmlns:p14="http://schemas.microsoft.com/office/powerpoint/2010/main" val="253845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974395"/>
            <a:ext cx="5359879" cy="760025"/>
          </a:xfrm>
        </p:spPr>
        <p:txBody>
          <a:bodyPr>
            <a:noAutofit/>
          </a:bodyPr>
          <a:lstStyle/>
          <a:p>
            <a:r>
              <a:rPr lang="fr-FR" sz="3700" dirty="0" smtClean="0"/>
              <a:t>Pourquoi parler d’Ergonomie ?</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28445" y="2329132"/>
            <a:ext cx="8715555" cy="3347049"/>
          </a:xfrm>
        </p:spPr>
        <p:txBody>
          <a:bodyPr>
            <a:noAutofit/>
          </a:bodyPr>
          <a:lstStyle/>
          <a:p>
            <a:pPr marL="571500" indent="-571500" algn="just">
              <a:buFontTx/>
              <a:buChar char="-"/>
            </a:pPr>
            <a:r>
              <a:rPr lang="fr-FR" sz="2000" b="0" dirty="0" smtClean="0">
                <a:solidFill>
                  <a:schemeClr val="tx1">
                    <a:lumMod val="85000"/>
                    <a:lumOff val="15000"/>
                  </a:schemeClr>
                </a:solidFill>
                <a:latin typeface="+mn-lt"/>
              </a:rPr>
              <a:t>Une </a:t>
            </a:r>
            <a:r>
              <a:rPr lang="fr-FR" sz="2000" b="0" dirty="0">
                <a:solidFill>
                  <a:schemeClr val="tx1">
                    <a:lumMod val="85000"/>
                    <a:lumOff val="15000"/>
                  </a:schemeClr>
                </a:solidFill>
                <a:latin typeface="+mn-lt"/>
              </a:rPr>
              <a:t>meilleure ergonomie à chaque poste de travail permet de réduire le stress et de favoriser la </a:t>
            </a:r>
            <a:r>
              <a:rPr lang="fr-FR" sz="2000" dirty="0">
                <a:solidFill>
                  <a:schemeClr val="tx1">
                    <a:lumMod val="85000"/>
                    <a:lumOff val="15000"/>
                  </a:schemeClr>
                </a:solidFill>
                <a:latin typeface="+mn-lt"/>
              </a:rPr>
              <a:t>motivation du personnel</a:t>
            </a:r>
            <a:r>
              <a:rPr lang="fr-FR" sz="2000" b="0" dirty="0" smtClean="0">
                <a:solidFill>
                  <a:schemeClr val="tx1">
                    <a:lumMod val="85000"/>
                    <a:lumOff val="15000"/>
                  </a:schemeClr>
                </a:solidFill>
                <a:latin typeface="+mn-lt"/>
              </a:rPr>
              <a:t>.</a:t>
            </a:r>
          </a:p>
          <a:p>
            <a:pPr marL="571500" indent="-571500" algn="just">
              <a:buFontTx/>
              <a:buChar char="-"/>
            </a:pPr>
            <a:endParaRPr lang="fr-FR" sz="2000" b="0" dirty="0">
              <a:solidFill>
                <a:schemeClr val="tx1">
                  <a:lumMod val="85000"/>
                  <a:lumOff val="15000"/>
                </a:schemeClr>
              </a:solidFill>
              <a:latin typeface="+mn-lt"/>
            </a:endParaRPr>
          </a:p>
          <a:p>
            <a:pPr marL="571500" indent="-571500" algn="just">
              <a:buFontTx/>
              <a:buChar char="-"/>
            </a:pPr>
            <a:r>
              <a:rPr lang="fr-FR" sz="2000" b="0" dirty="0" smtClean="0">
                <a:solidFill>
                  <a:schemeClr val="tx1">
                    <a:lumMod val="85000"/>
                    <a:lumOff val="15000"/>
                  </a:schemeClr>
                </a:solidFill>
                <a:latin typeface="+mn-lt"/>
              </a:rPr>
              <a:t>L’ergonomie </a:t>
            </a:r>
            <a:r>
              <a:rPr lang="fr-FR" sz="2000" b="0" dirty="0">
                <a:solidFill>
                  <a:schemeClr val="tx1">
                    <a:lumMod val="85000"/>
                    <a:lumOff val="15000"/>
                  </a:schemeClr>
                </a:solidFill>
                <a:latin typeface="+mn-lt"/>
              </a:rPr>
              <a:t>est le meilleur moyen de </a:t>
            </a:r>
            <a:r>
              <a:rPr lang="fr-FR" sz="2000" dirty="0">
                <a:solidFill>
                  <a:schemeClr val="tx1">
                    <a:lumMod val="85000"/>
                    <a:lumOff val="15000"/>
                  </a:schemeClr>
                </a:solidFill>
                <a:latin typeface="+mn-lt"/>
              </a:rPr>
              <a:t>limiter les risques d’accidents du travail</a:t>
            </a:r>
            <a:r>
              <a:rPr lang="fr-FR" sz="2000" b="0" dirty="0">
                <a:solidFill>
                  <a:schemeClr val="tx1">
                    <a:lumMod val="85000"/>
                    <a:lumOff val="15000"/>
                  </a:schemeClr>
                </a:solidFill>
                <a:latin typeface="+mn-lt"/>
              </a:rPr>
              <a:t> </a:t>
            </a:r>
            <a:r>
              <a:rPr lang="fr-FR" sz="2000" dirty="0" smtClean="0">
                <a:solidFill>
                  <a:schemeClr val="tx1">
                    <a:lumMod val="85000"/>
                    <a:lumOff val="15000"/>
                  </a:schemeClr>
                </a:solidFill>
                <a:latin typeface="+mn-lt"/>
              </a:rPr>
              <a:t>et maladies professionnelles </a:t>
            </a:r>
            <a:r>
              <a:rPr lang="fr-FR" sz="2000" b="0" dirty="0" smtClean="0">
                <a:solidFill>
                  <a:schemeClr val="tx1">
                    <a:lumMod val="85000"/>
                    <a:lumOff val="15000"/>
                  </a:schemeClr>
                </a:solidFill>
                <a:latin typeface="+mn-lt"/>
              </a:rPr>
              <a:t>et </a:t>
            </a:r>
            <a:r>
              <a:rPr lang="fr-FR" sz="2000" b="0" dirty="0">
                <a:solidFill>
                  <a:schemeClr val="tx1">
                    <a:lumMod val="85000"/>
                    <a:lumOff val="15000"/>
                  </a:schemeClr>
                </a:solidFill>
                <a:latin typeface="+mn-lt"/>
              </a:rPr>
              <a:t>de réduire la prévalence des </a:t>
            </a:r>
            <a:r>
              <a:rPr lang="fr-FR" sz="2000" dirty="0">
                <a:solidFill>
                  <a:schemeClr val="tx1">
                    <a:lumMod val="85000"/>
                    <a:lumOff val="15000"/>
                  </a:schemeClr>
                </a:solidFill>
                <a:latin typeface="+mn-lt"/>
              </a:rPr>
              <a:t>troubles musculo-squelettiques</a:t>
            </a:r>
            <a:r>
              <a:rPr lang="fr-FR" sz="2000" b="0" dirty="0">
                <a:solidFill>
                  <a:schemeClr val="tx1">
                    <a:lumMod val="85000"/>
                    <a:lumOff val="15000"/>
                  </a:schemeClr>
                </a:solidFill>
                <a:latin typeface="+mn-lt"/>
              </a:rPr>
              <a:t>, ce qui a pour conséquence de diminuer les arrêts de travail et l’absentéisme</a:t>
            </a:r>
            <a:r>
              <a:rPr lang="fr-FR" sz="2000" b="0" dirty="0" smtClean="0">
                <a:solidFill>
                  <a:schemeClr val="tx1">
                    <a:lumMod val="85000"/>
                    <a:lumOff val="15000"/>
                  </a:schemeClr>
                </a:solidFill>
                <a:latin typeface="+mn-lt"/>
              </a:rPr>
              <a:t>.</a:t>
            </a:r>
          </a:p>
          <a:p>
            <a:pPr marL="571500" indent="-571500" algn="just">
              <a:buFontTx/>
              <a:buChar char="-"/>
            </a:pPr>
            <a:endParaRPr lang="fr-FR" sz="2000" b="0" dirty="0">
              <a:solidFill>
                <a:schemeClr val="tx1">
                  <a:lumMod val="85000"/>
                  <a:lumOff val="15000"/>
                </a:schemeClr>
              </a:solidFill>
              <a:latin typeface="+mn-lt"/>
            </a:endParaRPr>
          </a:p>
          <a:p>
            <a:pPr marL="571500" indent="-571500" algn="just">
              <a:buFontTx/>
              <a:buChar char="-"/>
            </a:pPr>
            <a:r>
              <a:rPr lang="fr-FR" sz="2000" b="0" dirty="0" smtClean="0">
                <a:solidFill>
                  <a:schemeClr val="tx1">
                    <a:lumMod val="85000"/>
                    <a:lumOff val="15000"/>
                  </a:schemeClr>
                </a:solidFill>
                <a:latin typeface="+mn-lt"/>
              </a:rPr>
              <a:t>D’un </a:t>
            </a:r>
            <a:r>
              <a:rPr lang="fr-FR" sz="2000" b="0" dirty="0">
                <a:solidFill>
                  <a:schemeClr val="tx1">
                    <a:lumMod val="85000"/>
                    <a:lumOff val="15000"/>
                  </a:schemeClr>
                </a:solidFill>
                <a:latin typeface="+mn-lt"/>
              </a:rPr>
              <a:t>point de vue de </a:t>
            </a:r>
            <a:r>
              <a:rPr lang="fr-FR" sz="2000" dirty="0" smtClean="0">
                <a:solidFill>
                  <a:schemeClr val="tx1">
                    <a:lumMod val="85000"/>
                    <a:lumOff val="15000"/>
                  </a:schemeClr>
                </a:solidFill>
                <a:latin typeface="+mn-lt"/>
              </a:rPr>
              <a:t>l’efficacité</a:t>
            </a:r>
            <a:r>
              <a:rPr lang="fr-FR" sz="2000" b="0" dirty="0" smtClean="0">
                <a:solidFill>
                  <a:schemeClr val="tx1">
                    <a:lumMod val="85000"/>
                    <a:lumOff val="15000"/>
                  </a:schemeClr>
                </a:solidFill>
                <a:latin typeface="+mn-lt"/>
              </a:rPr>
              <a:t>, </a:t>
            </a:r>
            <a:r>
              <a:rPr lang="fr-FR" sz="2000" b="0" dirty="0">
                <a:solidFill>
                  <a:schemeClr val="tx1">
                    <a:lumMod val="85000"/>
                    <a:lumOff val="15000"/>
                  </a:schemeClr>
                </a:solidFill>
                <a:latin typeface="+mn-lt"/>
              </a:rPr>
              <a:t>puisque l’ergonomie assure un meilleur confort sur chaque poste de travail, </a:t>
            </a:r>
            <a:r>
              <a:rPr lang="fr-FR" sz="2000" b="0" dirty="0" smtClean="0">
                <a:solidFill>
                  <a:schemeClr val="tx1">
                    <a:lumMod val="85000"/>
                    <a:lumOff val="15000"/>
                  </a:schemeClr>
                </a:solidFill>
                <a:latin typeface="+mn-lt"/>
              </a:rPr>
              <a:t>l’efficience de chaque agent est améliorée, </a:t>
            </a:r>
            <a:r>
              <a:rPr lang="fr-FR" sz="2000" b="0" dirty="0">
                <a:solidFill>
                  <a:schemeClr val="tx1">
                    <a:lumMod val="85000"/>
                    <a:lumOff val="15000"/>
                  </a:schemeClr>
                </a:solidFill>
                <a:latin typeface="+mn-lt"/>
              </a:rPr>
              <a:t>ce qui est positif pour le développement de la </a:t>
            </a:r>
            <a:r>
              <a:rPr lang="fr-FR" sz="2000" b="0" dirty="0" smtClean="0">
                <a:solidFill>
                  <a:schemeClr val="tx1">
                    <a:lumMod val="85000"/>
                    <a:lumOff val="15000"/>
                  </a:schemeClr>
                </a:solidFill>
                <a:latin typeface="+mn-lt"/>
              </a:rPr>
              <a:t>structure.</a:t>
            </a:r>
          </a:p>
          <a:p>
            <a:pPr algn="just"/>
            <a:endParaRPr lang="fr-FR" sz="2000" b="0" dirty="0">
              <a:solidFill>
                <a:schemeClr val="tx1">
                  <a:lumMod val="85000"/>
                  <a:lumOff val="15000"/>
                </a:schemeClr>
              </a:solidFill>
              <a:latin typeface="+mn-lt"/>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pic>
        <p:nvPicPr>
          <p:cNvPr id="2050" name="Picture 2" descr="Vecteur gratuit yoga à l'illustration de concept de bureau"/>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4911" r="4911"/>
          <a:stretch>
            <a:fillRect/>
          </a:stretch>
        </p:blipFill>
        <p:spPr bwMode="auto">
          <a:xfrm>
            <a:off x="9299275" y="81675"/>
            <a:ext cx="2725948" cy="30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802845"/>
            <a:ext cx="5359879" cy="760025"/>
          </a:xfrm>
        </p:spPr>
        <p:txBody>
          <a:bodyPr>
            <a:noAutofit/>
          </a:bodyPr>
          <a:lstStyle/>
          <a:p>
            <a:r>
              <a:rPr lang="fr-FR" sz="3700" dirty="0" smtClean="0"/>
              <a:t>Les domaines d’intervention </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39578"/>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63116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4700092" y="2065452"/>
            <a:ext cx="2622431" cy="103879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b="1" dirty="0" smtClean="0">
                <a:solidFill>
                  <a:schemeClr val="tx1">
                    <a:lumMod val="85000"/>
                    <a:lumOff val="15000"/>
                  </a:schemeClr>
                </a:solidFill>
              </a:rPr>
              <a:t>ERGONOMIE</a:t>
            </a:r>
            <a:endParaRPr lang="fr-FR" sz="2400" b="1" dirty="0">
              <a:solidFill>
                <a:schemeClr val="tx1">
                  <a:lumMod val="85000"/>
                  <a:lumOff val="15000"/>
                </a:schemeClr>
              </a:solidFill>
            </a:endParaRPr>
          </a:p>
        </p:txBody>
      </p:sp>
      <p:sp>
        <p:nvSpPr>
          <p:cNvPr id="14" name="Ellipse 13"/>
          <p:cNvSpPr/>
          <p:nvPr/>
        </p:nvSpPr>
        <p:spPr>
          <a:xfrm>
            <a:off x="7970807" y="3548646"/>
            <a:ext cx="3881887" cy="188478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b="1" u="sng" dirty="0" smtClean="0"/>
              <a:t>ERGONOMIE COGNITIVE</a:t>
            </a:r>
          </a:p>
          <a:p>
            <a:pPr algn="ctr"/>
            <a:r>
              <a:rPr lang="fr-FR" dirty="0" smtClean="0"/>
              <a:t>Optimisation du travail mental : perception, prise de décision, résolution de problèmes</a:t>
            </a:r>
            <a:endParaRPr lang="fr-FR" dirty="0"/>
          </a:p>
        </p:txBody>
      </p:sp>
      <p:sp>
        <p:nvSpPr>
          <p:cNvPr id="15" name="Ellipse 14"/>
          <p:cNvSpPr/>
          <p:nvPr/>
        </p:nvSpPr>
        <p:spPr>
          <a:xfrm>
            <a:off x="4070365" y="4318509"/>
            <a:ext cx="3881887" cy="210529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b="1" u="sng" dirty="0" smtClean="0"/>
              <a:t>ERGONOMIE ORGANISATIONNELLE</a:t>
            </a:r>
          </a:p>
          <a:p>
            <a:pPr algn="ctr"/>
            <a:r>
              <a:rPr lang="fr-FR" dirty="0" smtClean="0"/>
              <a:t>Optimisation des systèmes socio techniques : structures organisationnelles, règles et processus</a:t>
            </a:r>
            <a:endParaRPr lang="fr-FR" dirty="0"/>
          </a:p>
        </p:txBody>
      </p:sp>
      <p:sp>
        <p:nvSpPr>
          <p:cNvPr id="16" name="Ellipse 15"/>
          <p:cNvSpPr/>
          <p:nvPr/>
        </p:nvSpPr>
        <p:spPr>
          <a:xfrm>
            <a:off x="169923" y="3438390"/>
            <a:ext cx="3881887" cy="2105295"/>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b="1" u="sng" dirty="0" smtClean="0"/>
              <a:t>ERGONOMIE PHYSIQUE</a:t>
            </a:r>
          </a:p>
          <a:p>
            <a:pPr algn="ctr"/>
            <a:r>
              <a:rPr lang="fr-FR" dirty="0" smtClean="0"/>
              <a:t>Optimisation des  situations et postes de travail dans leur relation avec l’activité</a:t>
            </a:r>
            <a:endParaRPr lang="fr-FR" dirty="0"/>
          </a:p>
        </p:txBody>
      </p:sp>
      <p:sp>
        <p:nvSpPr>
          <p:cNvPr id="10" name="ZoneTexte 9"/>
          <p:cNvSpPr txBox="1"/>
          <p:nvPr/>
        </p:nvSpPr>
        <p:spPr>
          <a:xfrm>
            <a:off x="7722077" y="1953901"/>
            <a:ext cx="3229156" cy="1200329"/>
          </a:xfrm>
          <a:prstGeom prst="rect">
            <a:avLst/>
          </a:prstGeom>
          <a:noFill/>
        </p:spPr>
        <p:txBody>
          <a:bodyPr wrap="square" rtlCol="0">
            <a:spAutoFit/>
          </a:bodyPr>
          <a:lstStyle/>
          <a:p>
            <a:r>
              <a:rPr lang="fr-FR" sz="2400" b="1" dirty="0" smtClean="0">
                <a:solidFill>
                  <a:srgbClr val="BE2352"/>
                </a:solidFill>
                <a:latin typeface="Monotype Corsiva" panose="03010101010201010101" pitchFamily="66" charset="0"/>
              </a:rPr>
              <a:t>Physiologie</a:t>
            </a:r>
          </a:p>
          <a:p>
            <a:r>
              <a:rPr lang="fr-FR" sz="2400" b="1" dirty="0" smtClean="0">
                <a:solidFill>
                  <a:srgbClr val="BE2352"/>
                </a:solidFill>
                <a:latin typeface="Monotype Corsiva" panose="03010101010201010101" pitchFamily="66" charset="0"/>
              </a:rPr>
              <a:t>               Médecine</a:t>
            </a:r>
          </a:p>
          <a:p>
            <a:r>
              <a:rPr lang="fr-FR" sz="2400" b="1" dirty="0" smtClean="0">
                <a:solidFill>
                  <a:srgbClr val="BE2352"/>
                </a:solidFill>
                <a:latin typeface="Monotype Corsiva" panose="03010101010201010101" pitchFamily="66" charset="0"/>
              </a:rPr>
              <a:t>Sociologie</a:t>
            </a:r>
            <a:endParaRPr lang="fr-FR" sz="2400" b="1" dirty="0">
              <a:solidFill>
                <a:srgbClr val="BE2352"/>
              </a:solidFill>
              <a:latin typeface="Monotype Corsiva" panose="03010101010201010101" pitchFamily="66" charset="0"/>
            </a:endParaRPr>
          </a:p>
        </p:txBody>
      </p:sp>
      <p:sp>
        <p:nvSpPr>
          <p:cNvPr id="18" name="ZoneTexte 17"/>
          <p:cNvSpPr txBox="1"/>
          <p:nvPr/>
        </p:nvSpPr>
        <p:spPr>
          <a:xfrm>
            <a:off x="1949570" y="1969821"/>
            <a:ext cx="4219754" cy="1200329"/>
          </a:xfrm>
          <a:prstGeom prst="rect">
            <a:avLst/>
          </a:prstGeom>
          <a:noFill/>
        </p:spPr>
        <p:txBody>
          <a:bodyPr wrap="square" rtlCol="0">
            <a:spAutoFit/>
          </a:bodyPr>
          <a:lstStyle/>
          <a:p>
            <a:r>
              <a:rPr lang="fr-FR" sz="2400" b="1" dirty="0" smtClean="0">
                <a:solidFill>
                  <a:srgbClr val="BE2352"/>
                </a:solidFill>
                <a:latin typeface="Monotype Corsiva" panose="03010101010201010101" pitchFamily="66" charset="0"/>
              </a:rPr>
              <a:t>          Psychologie</a:t>
            </a:r>
          </a:p>
          <a:p>
            <a:r>
              <a:rPr lang="fr-FR" sz="2400" b="1" dirty="0" smtClean="0">
                <a:solidFill>
                  <a:srgbClr val="BE2352"/>
                </a:solidFill>
                <a:latin typeface="Monotype Corsiva" panose="03010101010201010101" pitchFamily="66" charset="0"/>
              </a:rPr>
              <a:t> Ingénierie</a:t>
            </a:r>
          </a:p>
          <a:p>
            <a:r>
              <a:rPr lang="fr-FR" sz="2400" b="1" dirty="0" smtClean="0">
                <a:solidFill>
                  <a:srgbClr val="BE2352"/>
                </a:solidFill>
                <a:latin typeface="Monotype Corsiva" panose="03010101010201010101" pitchFamily="66" charset="0"/>
              </a:rPr>
              <a:t>         Neurosciences</a:t>
            </a:r>
            <a:endParaRPr lang="fr-FR" sz="2400" b="1" dirty="0">
              <a:solidFill>
                <a:srgbClr val="BE2352"/>
              </a:solidFill>
              <a:latin typeface="Monotype Corsiva" panose="03010101010201010101" pitchFamily="66" charset="0"/>
            </a:endParaRPr>
          </a:p>
        </p:txBody>
      </p:sp>
      <p:pic>
        <p:nvPicPr>
          <p:cNvPr id="19" name="Image 18" descr="Arrow Right Sign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31672">
            <a:off x="6829278" y="2880672"/>
            <a:ext cx="1435199" cy="1289649"/>
          </a:xfrm>
          <a:prstGeom prst="rect">
            <a:avLst/>
          </a:prstGeom>
        </p:spPr>
      </p:pic>
      <p:pic>
        <p:nvPicPr>
          <p:cNvPr id="22" name="Image 21" descr="Arrow Right Sign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23027">
            <a:off x="3831017" y="2879733"/>
            <a:ext cx="1435199" cy="1289649"/>
          </a:xfrm>
          <a:prstGeom prst="rect">
            <a:avLst/>
          </a:prstGeom>
        </p:spPr>
      </p:pic>
      <p:pic>
        <p:nvPicPr>
          <p:cNvPr id="23" name="Image 22" descr="Arrow Right Sign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1901">
            <a:off x="5576804" y="3102850"/>
            <a:ext cx="827127" cy="1289649"/>
          </a:xfrm>
          <a:prstGeom prst="rect">
            <a:avLst/>
          </a:prstGeom>
        </p:spPr>
      </p:pic>
    </p:spTree>
    <p:extLst>
      <p:ext uri="{BB962C8B-B14F-4D97-AF65-F5344CB8AC3E}">
        <p14:creationId xmlns:p14="http://schemas.microsoft.com/office/powerpoint/2010/main" val="4030078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733656"/>
            <a:ext cx="5359879" cy="760025"/>
          </a:xfrm>
        </p:spPr>
        <p:txBody>
          <a:bodyPr>
            <a:noAutofit/>
          </a:bodyPr>
          <a:lstStyle/>
          <a:p>
            <a:r>
              <a:rPr lang="fr-FR" sz="3700" dirty="0" smtClean="0"/>
              <a:t>L’émergence du cognitif</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20411" y="149368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914400" y="2432649"/>
            <a:ext cx="2398143" cy="646331"/>
          </a:xfrm>
          <a:prstGeom prst="rect">
            <a:avLst/>
          </a:prstGeom>
          <a:noFill/>
        </p:spPr>
        <p:txBody>
          <a:bodyPr wrap="square" rtlCol="0">
            <a:spAutoFit/>
          </a:bodyPr>
          <a:lstStyle/>
          <a:p>
            <a:pPr algn="ctr"/>
            <a:r>
              <a:rPr lang="fr-FR" dirty="0" smtClean="0"/>
              <a:t>Syndrome de débordement cognitif</a:t>
            </a:r>
            <a:endParaRPr lang="fr-FR" dirty="0"/>
          </a:p>
        </p:txBody>
      </p:sp>
      <p:sp>
        <p:nvSpPr>
          <p:cNvPr id="7" name="ZoneTexte 6"/>
          <p:cNvSpPr txBox="1"/>
          <p:nvPr/>
        </p:nvSpPr>
        <p:spPr>
          <a:xfrm>
            <a:off x="9046232" y="1394650"/>
            <a:ext cx="2398143" cy="369332"/>
          </a:xfrm>
          <a:prstGeom prst="rect">
            <a:avLst/>
          </a:prstGeom>
          <a:noFill/>
        </p:spPr>
        <p:txBody>
          <a:bodyPr wrap="square" rtlCol="0">
            <a:spAutoFit/>
          </a:bodyPr>
          <a:lstStyle/>
          <a:p>
            <a:pPr algn="ctr"/>
            <a:r>
              <a:rPr lang="fr-FR" dirty="0" smtClean="0"/>
              <a:t>Sollicitations visuelles</a:t>
            </a:r>
            <a:endParaRPr lang="fr-FR" dirty="0"/>
          </a:p>
        </p:txBody>
      </p:sp>
      <p:sp>
        <p:nvSpPr>
          <p:cNvPr id="8" name="ZoneTexte 7"/>
          <p:cNvSpPr txBox="1"/>
          <p:nvPr/>
        </p:nvSpPr>
        <p:spPr>
          <a:xfrm>
            <a:off x="4984630" y="1879610"/>
            <a:ext cx="2398143" cy="369332"/>
          </a:xfrm>
          <a:prstGeom prst="rect">
            <a:avLst/>
          </a:prstGeom>
          <a:noFill/>
        </p:spPr>
        <p:txBody>
          <a:bodyPr wrap="square" rtlCol="0">
            <a:spAutoFit/>
          </a:bodyPr>
          <a:lstStyle/>
          <a:p>
            <a:r>
              <a:rPr lang="fr-FR" dirty="0" smtClean="0"/>
              <a:t>Hyper sollicitation</a:t>
            </a:r>
            <a:endParaRPr lang="fr-FR" dirty="0"/>
          </a:p>
        </p:txBody>
      </p:sp>
      <p:sp>
        <p:nvSpPr>
          <p:cNvPr id="9" name="ZoneTexte 8"/>
          <p:cNvSpPr txBox="1"/>
          <p:nvPr/>
        </p:nvSpPr>
        <p:spPr>
          <a:xfrm>
            <a:off x="9046230" y="3830285"/>
            <a:ext cx="2398143" cy="646331"/>
          </a:xfrm>
          <a:prstGeom prst="rect">
            <a:avLst/>
          </a:prstGeom>
          <a:noFill/>
        </p:spPr>
        <p:txBody>
          <a:bodyPr wrap="square" rtlCol="0">
            <a:spAutoFit/>
          </a:bodyPr>
          <a:lstStyle/>
          <a:p>
            <a:pPr algn="ctr"/>
            <a:r>
              <a:rPr lang="fr-FR" dirty="0" smtClean="0"/>
              <a:t>Traitement parallèle de tâches multiples</a:t>
            </a:r>
            <a:endParaRPr lang="fr-FR" dirty="0"/>
          </a:p>
        </p:txBody>
      </p:sp>
      <p:sp>
        <p:nvSpPr>
          <p:cNvPr id="10" name="ZoneTexte 9"/>
          <p:cNvSpPr txBox="1"/>
          <p:nvPr/>
        </p:nvSpPr>
        <p:spPr>
          <a:xfrm>
            <a:off x="5983857" y="5338783"/>
            <a:ext cx="2398143" cy="646331"/>
          </a:xfrm>
          <a:prstGeom prst="rect">
            <a:avLst/>
          </a:prstGeom>
          <a:noFill/>
        </p:spPr>
        <p:txBody>
          <a:bodyPr wrap="square" rtlCol="0">
            <a:spAutoFit/>
          </a:bodyPr>
          <a:lstStyle/>
          <a:p>
            <a:pPr algn="ctr"/>
            <a:r>
              <a:rPr lang="fr-FR" dirty="0" smtClean="0"/>
              <a:t>Surcharge informationnelle</a:t>
            </a:r>
            <a:endParaRPr lang="fr-FR" dirty="0"/>
          </a:p>
        </p:txBody>
      </p:sp>
      <p:sp>
        <p:nvSpPr>
          <p:cNvPr id="11" name="ZoneTexte 10"/>
          <p:cNvSpPr txBox="1"/>
          <p:nvPr/>
        </p:nvSpPr>
        <p:spPr>
          <a:xfrm>
            <a:off x="3228958" y="4291950"/>
            <a:ext cx="2398143" cy="369332"/>
          </a:xfrm>
          <a:prstGeom prst="rect">
            <a:avLst/>
          </a:prstGeom>
          <a:noFill/>
        </p:spPr>
        <p:txBody>
          <a:bodyPr wrap="square" rtlCol="0">
            <a:spAutoFit/>
          </a:bodyPr>
          <a:lstStyle/>
          <a:p>
            <a:r>
              <a:rPr lang="fr-FR" dirty="0" smtClean="0"/>
              <a:t>Exigences mnésiques</a:t>
            </a:r>
            <a:endParaRPr lang="fr-FR" dirty="0"/>
          </a:p>
        </p:txBody>
      </p:sp>
      <p:sp>
        <p:nvSpPr>
          <p:cNvPr id="12" name="ZoneTexte 11"/>
          <p:cNvSpPr txBox="1"/>
          <p:nvPr/>
        </p:nvSpPr>
        <p:spPr>
          <a:xfrm>
            <a:off x="162442" y="4725863"/>
            <a:ext cx="2398143" cy="369332"/>
          </a:xfrm>
          <a:prstGeom prst="rect">
            <a:avLst/>
          </a:prstGeom>
          <a:noFill/>
        </p:spPr>
        <p:txBody>
          <a:bodyPr wrap="square" rtlCol="0">
            <a:spAutoFit/>
          </a:bodyPr>
          <a:lstStyle/>
          <a:p>
            <a:r>
              <a:rPr lang="fr-FR" dirty="0" smtClean="0"/>
              <a:t>Exigences mentales</a:t>
            </a:r>
            <a:endParaRPr lang="fr-FR" dirty="0"/>
          </a:p>
        </p:txBody>
      </p:sp>
      <p:pic>
        <p:nvPicPr>
          <p:cNvPr id="1026" name="Picture 2" descr="Vecteur dommages au cerveau l'homme perd une partie de la tête s'effondre concept pixels santé psychologique diminution des fonctions de l'espr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192" y="3078980"/>
            <a:ext cx="1666514" cy="1397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eur gratuit travailleur épuisé, frustré, burnout. patron crie à l'employé, date limite. comment soulager le stress, le trouble de stress aigu, le concept de stress lié au travail. illustration isolée de bleu corail r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630" y="2163798"/>
            <a:ext cx="2422380" cy="1613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cteur gratuit femme, travailler ordinat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3240" y="1734420"/>
            <a:ext cx="2346085" cy="15628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ecteur gratuit illustration de concept multitâch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9294" y="4476616"/>
            <a:ext cx="1932017" cy="19320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cteur gratuit concept de cyberintimid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0671" y="3968151"/>
            <a:ext cx="2104322" cy="14017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ecteur gratuit illustration de concept abstrait de conception émotionnel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5965" y="4582468"/>
            <a:ext cx="2000805" cy="20008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ecteur gratuit illustration vectorielle de gaslighting concept abstrait. méthode de manipulation psychologique, déstabilisation mentale, création de dissonance cognitive, évolution des croyances, contradiction métaphore abstrai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14" y="5095194"/>
            <a:ext cx="1732949" cy="173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350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974395"/>
            <a:ext cx="7852913" cy="760025"/>
          </a:xfrm>
        </p:spPr>
        <p:txBody>
          <a:bodyPr>
            <a:noAutofit/>
          </a:bodyPr>
          <a:lstStyle/>
          <a:p>
            <a:r>
              <a:rPr lang="fr-FR" sz="3700" dirty="0" smtClean="0"/>
              <a:t>Les catégories d’intervention en ergonomie</a:t>
            </a:r>
            <a:endParaRPr lang="fr-FR" sz="3700" dirty="0"/>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19909E05-551C-1040-8407-0700B8469BFD}"/>
              </a:ext>
            </a:extLst>
          </p:cNvPr>
          <p:cNvCxnSpPr>
            <a:cxnSpLocks/>
          </p:cNvCxnSpPr>
          <p:nvPr/>
        </p:nvCxnSpPr>
        <p:spPr>
          <a:xfrm>
            <a:off x="549215" y="4465207"/>
            <a:ext cx="1102672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888A12D6-2D45-B646-8992-FF27FD097107}"/>
              </a:ext>
            </a:extLst>
          </p:cNvPr>
          <p:cNvSpPr/>
          <p:nvPr/>
        </p:nvSpPr>
        <p:spPr>
          <a:xfrm>
            <a:off x="951979" y="4492461"/>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81E758D3-E62E-3140-99C0-5B7E04D4E5CC}"/>
              </a:ext>
            </a:extLst>
          </p:cNvPr>
          <p:cNvCxnSpPr/>
          <p:nvPr/>
        </p:nvCxnSpPr>
        <p:spPr>
          <a:xfrm flipV="1">
            <a:off x="1011245" y="4551727"/>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12" name="Espace réservé du texte 6">
            <a:extLst>
              <a:ext uri="{FF2B5EF4-FFF2-40B4-BE49-F238E27FC236}">
                <a16:creationId xmlns:a16="http://schemas.microsoft.com/office/drawing/2014/main" id="{342A469D-65AE-1A40-8087-CDD1A09F9F55}"/>
              </a:ext>
            </a:extLst>
          </p:cNvPr>
          <p:cNvSpPr txBox="1">
            <a:spLocks/>
          </p:cNvSpPr>
          <p:nvPr/>
        </p:nvSpPr>
        <p:spPr>
          <a:xfrm>
            <a:off x="1051161" y="4874707"/>
            <a:ext cx="2190273" cy="8982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ERGONOMIE CURATIVE</a:t>
            </a:r>
            <a:endParaRPr lang="fr-FR" sz="2400" dirty="0"/>
          </a:p>
        </p:txBody>
      </p:sp>
      <p:sp>
        <p:nvSpPr>
          <p:cNvPr id="18" name="Espace réservé du texte 6">
            <a:extLst>
              <a:ext uri="{FF2B5EF4-FFF2-40B4-BE49-F238E27FC236}">
                <a16:creationId xmlns:a16="http://schemas.microsoft.com/office/drawing/2014/main" id="{BD6CF42D-1A2D-3647-AAAF-F515710634C3}"/>
              </a:ext>
            </a:extLst>
          </p:cNvPr>
          <p:cNvSpPr txBox="1">
            <a:spLocks/>
          </p:cNvSpPr>
          <p:nvPr/>
        </p:nvSpPr>
        <p:spPr>
          <a:xfrm>
            <a:off x="4843498" y="4859349"/>
            <a:ext cx="2111655" cy="10346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ERGONOMIE DE CONCEPTION</a:t>
            </a:r>
            <a:endParaRPr lang="fr-FR" sz="2400" dirty="0"/>
          </a:p>
        </p:txBody>
      </p:sp>
      <p:sp>
        <p:nvSpPr>
          <p:cNvPr id="24" name="Espace réservé du texte 6">
            <a:extLst>
              <a:ext uri="{FF2B5EF4-FFF2-40B4-BE49-F238E27FC236}">
                <a16:creationId xmlns:a16="http://schemas.microsoft.com/office/drawing/2014/main" id="{A6BF0AA5-263C-0947-9FE7-F805E73BAA6D}"/>
              </a:ext>
            </a:extLst>
          </p:cNvPr>
          <p:cNvSpPr txBox="1">
            <a:spLocks/>
          </p:cNvSpPr>
          <p:nvPr/>
        </p:nvSpPr>
        <p:spPr>
          <a:xfrm>
            <a:off x="9843121" y="4906499"/>
            <a:ext cx="1732814" cy="8664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rgbClr val="BD2C54"/>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ERGONOMIE PREVENTIVE</a:t>
            </a:r>
            <a:endParaRPr lang="fr-FR" sz="2400" dirty="0"/>
          </a:p>
        </p:txBody>
      </p:sp>
      <p:sp>
        <p:nvSpPr>
          <p:cNvPr id="28" name="Ellipse 27">
            <a:extLst>
              <a:ext uri="{FF2B5EF4-FFF2-40B4-BE49-F238E27FC236}">
                <a16:creationId xmlns:a16="http://schemas.microsoft.com/office/drawing/2014/main" id="{C18BEF3B-8578-924E-AB7F-431409A73E2B}"/>
              </a:ext>
            </a:extLst>
          </p:cNvPr>
          <p:cNvSpPr/>
          <p:nvPr/>
        </p:nvSpPr>
        <p:spPr>
          <a:xfrm>
            <a:off x="4777794" y="4476826"/>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a:extLst>
              <a:ext uri="{FF2B5EF4-FFF2-40B4-BE49-F238E27FC236}">
                <a16:creationId xmlns:a16="http://schemas.microsoft.com/office/drawing/2014/main" id="{AAFE273B-B01A-D843-84FF-8BE8751091A4}"/>
              </a:ext>
            </a:extLst>
          </p:cNvPr>
          <p:cNvCxnSpPr/>
          <p:nvPr/>
        </p:nvCxnSpPr>
        <p:spPr>
          <a:xfrm flipV="1">
            <a:off x="4826074" y="4476826"/>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32" name="Ellipse 31">
            <a:extLst>
              <a:ext uri="{FF2B5EF4-FFF2-40B4-BE49-F238E27FC236}">
                <a16:creationId xmlns:a16="http://schemas.microsoft.com/office/drawing/2014/main" id="{4DB13A0C-2F81-EE4A-B354-F59A0915F455}"/>
              </a:ext>
            </a:extLst>
          </p:cNvPr>
          <p:cNvSpPr/>
          <p:nvPr/>
        </p:nvSpPr>
        <p:spPr>
          <a:xfrm>
            <a:off x="9697920" y="4470186"/>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a:extLst>
              <a:ext uri="{FF2B5EF4-FFF2-40B4-BE49-F238E27FC236}">
                <a16:creationId xmlns:a16="http://schemas.microsoft.com/office/drawing/2014/main" id="{B7633D77-6665-EE40-9718-D3EB05EACA24}"/>
              </a:ext>
            </a:extLst>
          </p:cNvPr>
          <p:cNvCxnSpPr/>
          <p:nvPr/>
        </p:nvCxnSpPr>
        <p:spPr>
          <a:xfrm flipV="1">
            <a:off x="9741763" y="45134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pic>
        <p:nvPicPr>
          <p:cNvPr id="35" name="Image 34" descr="Darmo grafika wektorowa: Strzałka, Sygnał, Adres - Gratis obraz n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250" y="2846848"/>
            <a:ext cx="7004649" cy="1121647"/>
          </a:xfrm>
          <a:prstGeom prst="rect">
            <a:avLst/>
          </a:prstGeom>
        </p:spPr>
      </p:pic>
      <p:pic>
        <p:nvPicPr>
          <p:cNvPr id="3074" name="Picture 2" descr="Vecteur gratuit concept abstrait des travailleurs déplacé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5507" y="654050"/>
            <a:ext cx="2404675" cy="240467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à coins arrondis 35"/>
          <p:cNvSpPr/>
          <p:nvPr/>
        </p:nvSpPr>
        <p:spPr>
          <a:xfrm>
            <a:off x="2417195" y="5572664"/>
            <a:ext cx="2217544" cy="483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Maurice de MONTMOLLIN, 1967</a:t>
            </a:r>
            <a:endParaRPr lang="fr-FR" dirty="0"/>
          </a:p>
        </p:txBody>
      </p:sp>
      <p:sp>
        <p:nvSpPr>
          <p:cNvPr id="39" name="Rectangle à coins arrondis 38"/>
          <p:cNvSpPr/>
          <p:nvPr/>
        </p:nvSpPr>
        <p:spPr>
          <a:xfrm>
            <a:off x="9072637" y="5678214"/>
            <a:ext cx="2659287" cy="483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LAURIG et VEDDER, 1992</a:t>
            </a:r>
            <a:endParaRPr lang="fr-FR" dirty="0"/>
          </a:p>
        </p:txBody>
      </p:sp>
    </p:spTree>
    <p:extLst>
      <p:ext uri="{BB962C8B-B14F-4D97-AF65-F5344CB8AC3E}">
        <p14:creationId xmlns:p14="http://schemas.microsoft.com/office/powerpoint/2010/main" val="1223648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974395"/>
            <a:ext cx="5359879" cy="760025"/>
          </a:xfrm>
        </p:spPr>
        <p:txBody>
          <a:bodyPr>
            <a:noAutofit/>
          </a:bodyPr>
          <a:lstStyle/>
          <a:p>
            <a:r>
              <a:rPr lang="fr-FR" sz="3700" dirty="0" smtClean="0"/>
              <a:t>L’Ergonomie curative</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28446" y="2398143"/>
            <a:ext cx="6127630" cy="3347049"/>
          </a:xfrm>
        </p:spPr>
        <p:txBody>
          <a:bodyPr>
            <a:normAutofit fontScale="92500" lnSpcReduction="20000"/>
          </a:bodyPr>
          <a:lstStyle/>
          <a:p>
            <a:pPr marL="571500" indent="-571500" algn="just">
              <a:buFontTx/>
              <a:buChar char="-"/>
            </a:pPr>
            <a:r>
              <a:rPr lang="fr-FR" b="0" dirty="0" smtClean="0">
                <a:solidFill>
                  <a:schemeClr val="tx1">
                    <a:lumMod val="85000"/>
                    <a:lumOff val="15000"/>
                  </a:schemeClr>
                </a:solidFill>
              </a:rPr>
              <a:t>Correction des situations de travail</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Meilleur adaptation du technique à l’humain</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Modification des éléments et des outils</a:t>
            </a:r>
          </a:p>
          <a:p>
            <a:pPr algn="just"/>
            <a:endParaRPr lang="fr-FR" b="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pic>
        <p:nvPicPr>
          <p:cNvPr id="1026" name="Picture 2" descr="Vecteur gratuit instruction pour la pose correcte pendant l'illustration plate de travail de bureau. travailleur de dessin animé assis au bureau avec une bonne posture pour un dos en bonne santé et regardant l'ordinateu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7344" r="17344"/>
          <a:stretch>
            <a:fillRect/>
          </a:stretch>
        </p:blipFill>
        <p:spPr bwMode="auto">
          <a:xfrm>
            <a:off x="7576252" y="409425"/>
            <a:ext cx="3899756" cy="3977436"/>
          </a:xfrm>
          <a:prstGeom prst="rect">
            <a:avLst/>
          </a:prstGeom>
          <a:noFill/>
          <a:extLst>
            <a:ext uri="{909E8E84-426E-40DD-AFC4-6F175D3DCCD1}">
              <a14:hiddenFill xmlns:a14="http://schemas.microsoft.com/office/drawing/2010/main">
                <a:solidFill>
                  <a:srgbClr val="FFFFFF"/>
                </a:solidFill>
              </a14:hiddenFill>
            </a:ext>
          </a:extLst>
        </p:spPr>
      </p:pic>
      <p:sp>
        <p:nvSpPr>
          <p:cNvPr id="8" name="Étoile à 7 branches 7"/>
          <p:cNvSpPr/>
          <p:nvPr/>
        </p:nvSpPr>
        <p:spPr>
          <a:xfrm>
            <a:off x="7576252" y="4386861"/>
            <a:ext cx="3226279" cy="2286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Intervention réactive</a:t>
            </a:r>
            <a:endParaRPr lang="fr-FR" sz="2400" dirty="0"/>
          </a:p>
        </p:txBody>
      </p:sp>
    </p:spTree>
    <p:extLst>
      <p:ext uri="{BB962C8B-B14F-4D97-AF65-F5344CB8AC3E}">
        <p14:creationId xmlns:p14="http://schemas.microsoft.com/office/powerpoint/2010/main" val="2443455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1434BC-671F-0040-84F2-1FE88E01C293}"/>
              </a:ext>
            </a:extLst>
          </p:cNvPr>
          <p:cNvSpPr>
            <a:spLocks noGrp="1"/>
          </p:cNvSpPr>
          <p:nvPr>
            <p:ph type="body" sz="quarter" idx="10"/>
          </p:nvPr>
        </p:nvSpPr>
        <p:spPr>
          <a:xfrm>
            <a:off x="428445" y="974395"/>
            <a:ext cx="5359879" cy="760025"/>
          </a:xfrm>
        </p:spPr>
        <p:txBody>
          <a:bodyPr>
            <a:noAutofit/>
          </a:bodyPr>
          <a:lstStyle/>
          <a:p>
            <a:r>
              <a:rPr lang="fr-FR" sz="3700" dirty="0" smtClean="0"/>
              <a:t>L’Ergonomie curative suite</a:t>
            </a:r>
            <a:endParaRPr lang="fr-FR" sz="3700" dirty="0"/>
          </a:p>
        </p:txBody>
      </p:sp>
      <p:sp>
        <p:nvSpPr>
          <p:cNvPr id="3" name="Espace réservé du texte 2">
            <a:extLst>
              <a:ext uri="{FF2B5EF4-FFF2-40B4-BE49-F238E27FC236}">
                <a16:creationId xmlns:a16="http://schemas.microsoft.com/office/drawing/2014/main" id="{57285D56-0170-6741-85C8-5A1A3AEE4243}"/>
              </a:ext>
            </a:extLst>
          </p:cNvPr>
          <p:cNvSpPr>
            <a:spLocks noGrp="1"/>
          </p:cNvSpPr>
          <p:nvPr>
            <p:ph type="body" sz="quarter" idx="11"/>
          </p:nvPr>
        </p:nvSpPr>
        <p:spPr>
          <a:xfrm>
            <a:off x="428446" y="2398143"/>
            <a:ext cx="7007524" cy="3347049"/>
          </a:xfrm>
        </p:spPr>
        <p:txBody>
          <a:bodyPr>
            <a:normAutofit lnSpcReduction="10000"/>
          </a:bodyPr>
          <a:lstStyle/>
          <a:p>
            <a:pPr marL="571500" indent="-571500" algn="just">
              <a:buFontTx/>
              <a:buChar char="-"/>
            </a:pPr>
            <a:r>
              <a:rPr lang="fr-FR" b="0" dirty="0" smtClean="0">
                <a:solidFill>
                  <a:schemeClr val="tx1">
                    <a:lumMod val="85000"/>
                    <a:lumOff val="15000"/>
                  </a:schemeClr>
                </a:solidFill>
              </a:rPr>
              <a:t>Ponctuelle</a:t>
            </a:r>
          </a:p>
          <a:p>
            <a:pPr algn="just"/>
            <a:endParaRPr lang="fr-FR" b="0" dirty="0" smtClean="0">
              <a:solidFill>
                <a:schemeClr val="tx1">
                  <a:lumMod val="85000"/>
                  <a:lumOff val="15000"/>
                </a:schemeClr>
              </a:solidFill>
            </a:endParaRPr>
          </a:p>
          <a:p>
            <a:pPr marL="571500" indent="-571500" algn="just">
              <a:buFontTx/>
              <a:buChar char="-"/>
            </a:pPr>
            <a:r>
              <a:rPr lang="fr-FR" b="0" dirty="0">
                <a:solidFill>
                  <a:schemeClr val="tx1">
                    <a:lumMod val="85000"/>
                    <a:lumOff val="15000"/>
                  </a:schemeClr>
                </a:solidFill>
              </a:rPr>
              <a:t>L</a:t>
            </a:r>
            <a:r>
              <a:rPr lang="fr-FR" b="0" dirty="0" smtClean="0">
                <a:solidFill>
                  <a:schemeClr val="tx1">
                    <a:lumMod val="85000"/>
                    <a:lumOff val="15000"/>
                  </a:schemeClr>
                </a:solidFill>
              </a:rPr>
              <a:t>imitée</a:t>
            </a:r>
          </a:p>
          <a:p>
            <a:pPr algn="just"/>
            <a:endParaRPr lang="fr-FR" b="0" dirty="0" smtClean="0">
              <a:solidFill>
                <a:schemeClr val="tx1">
                  <a:lumMod val="85000"/>
                  <a:lumOff val="15000"/>
                </a:schemeClr>
              </a:solidFill>
            </a:endParaRPr>
          </a:p>
          <a:p>
            <a:pPr marL="571500" indent="-571500" algn="just">
              <a:buFontTx/>
              <a:buChar char="-"/>
            </a:pPr>
            <a:r>
              <a:rPr lang="fr-FR" b="0" dirty="0" smtClean="0">
                <a:solidFill>
                  <a:schemeClr val="tx1">
                    <a:lumMod val="85000"/>
                    <a:lumOff val="15000"/>
                  </a:schemeClr>
                </a:solidFill>
              </a:rPr>
              <a:t>           Sentiment d’impuissance face                  aux erreurs de conception</a:t>
            </a:r>
          </a:p>
          <a:p>
            <a:pPr marL="571500" indent="-571500" algn="just">
              <a:buFontTx/>
              <a:buChar char="-"/>
            </a:pPr>
            <a:endParaRPr lang="fr-FR" b="0" dirty="0">
              <a:solidFill>
                <a:schemeClr val="tx1">
                  <a:lumMod val="85000"/>
                  <a:lumOff val="15000"/>
                </a:schemeClr>
              </a:solidFill>
            </a:endParaRPr>
          </a:p>
        </p:txBody>
      </p:sp>
      <p:cxnSp>
        <p:nvCxnSpPr>
          <p:cNvPr id="5" name="Connecteur droit 4">
            <a:extLst>
              <a:ext uri="{FF2B5EF4-FFF2-40B4-BE49-F238E27FC236}">
                <a16:creationId xmlns:a16="http://schemas.microsoft.com/office/drawing/2014/main" id="{69930D4C-FB07-E543-842A-B43D848D8AFF}"/>
              </a:ext>
            </a:extLst>
          </p:cNvPr>
          <p:cNvCxnSpPr>
            <a:cxnSpLocks/>
          </p:cNvCxnSpPr>
          <p:nvPr/>
        </p:nvCxnSpPr>
        <p:spPr>
          <a:xfrm>
            <a:off x="549215" y="654050"/>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9930D4C-FB07-E543-842A-B43D848D8AFF}"/>
              </a:ext>
            </a:extLst>
          </p:cNvPr>
          <p:cNvCxnSpPr>
            <a:cxnSpLocks/>
          </p:cNvCxnSpPr>
          <p:nvPr/>
        </p:nvCxnSpPr>
        <p:spPr>
          <a:xfrm>
            <a:off x="549215" y="1877531"/>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pic>
        <p:nvPicPr>
          <p:cNvPr id="1026" name="Picture 2" descr="Vecteur gratuit instruction pour la pose correcte pendant l'illustration plate de travail de bureau. travailleur de dessin animé assis au bureau avec une bonne posture pour un dos en bonne santé et regardant l'ordinateu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7344" r="17344"/>
          <a:stretch>
            <a:fillRect/>
          </a:stretch>
        </p:blipFill>
        <p:spPr bwMode="auto">
          <a:xfrm>
            <a:off x="7576252" y="409425"/>
            <a:ext cx="3899756" cy="397743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Attention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428" y="4386861"/>
            <a:ext cx="992682" cy="822508"/>
          </a:xfrm>
          <a:prstGeom prst="rect">
            <a:avLst/>
          </a:prstGeom>
        </p:spPr>
      </p:pic>
    </p:spTree>
    <p:extLst>
      <p:ext uri="{BB962C8B-B14F-4D97-AF65-F5344CB8AC3E}">
        <p14:creationId xmlns:p14="http://schemas.microsoft.com/office/powerpoint/2010/main" val="3382403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2927</TotalTime>
  <Words>3117</Words>
  <Application>Microsoft Office PowerPoint</Application>
  <PresentationFormat>Grand écran</PresentationFormat>
  <Paragraphs>298</Paragraphs>
  <Slides>26</Slides>
  <Notes>26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Alegreya</vt:lpstr>
      <vt:lpstr>Arial</vt:lpstr>
      <vt:lpstr>Barlow Condensed</vt:lpstr>
      <vt:lpstr>Barlow Condensed Medium</vt:lpstr>
      <vt:lpstr>Barlow Semi Condensed Medium</vt:lpstr>
      <vt:lpstr>Calibri</vt:lpstr>
      <vt:lpstr>Monotype Corsiva</vt:lpstr>
      <vt:lpstr>Montserrat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Frédérique Cazzaro</dc:creator>
  <cp:lastModifiedBy>Aurélie BATTIER-DURIF</cp:lastModifiedBy>
  <cp:revision>156</cp:revision>
  <cp:lastPrinted>2023-09-06T13:59:42Z</cp:lastPrinted>
  <dcterms:created xsi:type="dcterms:W3CDTF">2022-06-14T13:27:19Z</dcterms:created>
  <dcterms:modified xsi:type="dcterms:W3CDTF">2023-09-27T14:31:31Z</dcterms:modified>
</cp:coreProperties>
</file>