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9106"/>
    <a:srgbClr val="CF1150"/>
    <a:srgbClr val="4A4A49"/>
    <a:srgbClr val="2632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105" d="100"/>
          <a:sy n="105" d="100"/>
        </p:scale>
        <p:origin x="115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4B2B-10AD-4133-86C6-EB65A07FB3C9}" type="datetimeFigureOut">
              <a:rPr lang="fr-FR" smtClean="0"/>
              <a:t>03/06/2022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AE759-0A68-4F7E-AA53-2176EAF970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7936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4B2B-10AD-4133-86C6-EB65A07FB3C9}" type="datetimeFigureOut">
              <a:rPr lang="fr-FR" smtClean="0"/>
              <a:t>03/06/2022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AE759-0A68-4F7E-AA53-2176EAF970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534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4B2B-10AD-4133-86C6-EB65A07FB3C9}" type="datetimeFigureOut">
              <a:rPr lang="fr-FR" smtClean="0"/>
              <a:t>03/06/2022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AE759-0A68-4F7E-AA53-2176EAF970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78586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4B2B-10AD-4133-86C6-EB65A07FB3C9}" type="datetimeFigureOut">
              <a:rPr lang="fr-FR" smtClean="0"/>
              <a:t>03/06/2022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AE759-0A68-4F7E-AA53-2176EAF970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18069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4B2B-10AD-4133-86C6-EB65A07FB3C9}" type="datetimeFigureOut">
              <a:rPr lang="fr-FR" smtClean="0"/>
              <a:t>03/06/2022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AE759-0A68-4F7E-AA53-2176EAF970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4842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4B2B-10AD-4133-86C6-EB65A07FB3C9}" type="datetimeFigureOut">
              <a:rPr lang="fr-FR" smtClean="0"/>
              <a:t>03/06/2022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AE759-0A68-4F7E-AA53-2176EAF970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5742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4B2B-10AD-4133-86C6-EB65A07FB3C9}" type="datetimeFigureOut">
              <a:rPr lang="fr-FR" smtClean="0"/>
              <a:t>03/06/2022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AE759-0A68-4F7E-AA53-2176EAF970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6524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4B2B-10AD-4133-86C6-EB65A07FB3C9}" type="datetimeFigureOut">
              <a:rPr lang="fr-FR" smtClean="0"/>
              <a:t>03/06/2022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AE759-0A68-4F7E-AA53-2176EAF970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9669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4B2B-10AD-4133-86C6-EB65A07FB3C9}" type="datetimeFigureOut">
              <a:rPr lang="fr-FR" smtClean="0"/>
              <a:t>03/06/2022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AE759-0A68-4F7E-AA53-2176EAF970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1931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4B2B-10AD-4133-86C6-EB65A07FB3C9}" type="datetimeFigureOut">
              <a:rPr lang="fr-FR" smtClean="0"/>
              <a:t>03/06/2022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AE759-0A68-4F7E-AA53-2176EAF970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613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E4B2B-10AD-4133-86C6-EB65A07FB3C9}" type="datetimeFigureOut">
              <a:rPr lang="fr-FR" smtClean="0"/>
              <a:t>03/06/2022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AE759-0A68-4F7E-AA53-2176EAF970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1488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E4B2B-10AD-4133-86C6-EB65A07FB3C9}" type="datetimeFigureOut">
              <a:rPr lang="fr-FR" smtClean="0"/>
              <a:t>03/06/2022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AE759-0A68-4F7E-AA53-2176EAF9703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077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552450" y="152400"/>
            <a:ext cx="611505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8000" b="1" dirty="0" smtClean="0">
                <a:solidFill>
                  <a:srgbClr val="CF1150"/>
                </a:solidFill>
              </a:rPr>
              <a:t>Matinale RH :</a:t>
            </a:r>
          </a:p>
        </p:txBody>
      </p:sp>
      <p:sp>
        <p:nvSpPr>
          <p:cNvPr id="6" name="Rectangle 5"/>
          <p:cNvSpPr/>
          <p:nvPr/>
        </p:nvSpPr>
        <p:spPr>
          <a:xfrm>
            <a:off x="6667500" y="1819304"/>
            <a:ext cx="528349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5400" dirty="0" smtClean="0">
                <a:solidFill>
                  <a:srgbClr val="4A4A49"/>
                </a:solidFill>
              </a:rPr>
              <a:t>Le conseil médical</a:t>
            </a:r>
            <a:endParaRPr lang="fr-FR" sz="5400" dirty="0">
              <a:solidFill>
                <a:srgbClr val="4A4A49"/>
              </a:solidFill>
            </a:endParaRPr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26773" y="5219989"/>
            <a:ext cx="3438525" cy="1135755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145" y="1926475"/>
            <a:ext cx="7950906" cy="48112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812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4348" y="0"/>
            <a:ext cx="10515600" cy="1325563"/>
          </a:xfrm>
        </p:spPr>
        <p:txBody>
          <a:bodyPr/>
          <a:lstStyle/>
          <a:p>
            <a:r>
              <a:rPr lang="fr-FR" sz="5400" b="1" dirty="0" smtClean="0">
                <a:solidFill>
                  <a:srgbClr val="CF1150"/>
                </a:solidFill>
                <a:latin typeface="+mn-lt"/>
              </a:rPr>
              <a:t>Contexte</a:t>
            </a:r>
            <a:endParaRPr lang="fr-FR" b="1" dirty="0">
              <a:solidFill>
                <a:srgbClr val="CF1150"/>
              </a:solidFill>
              <a:latin typeface="+mn-lt"/>
            </a:endParaRPr>
          </a:p>
        </p:txBody>
      </p:sp>
      <p:sp>
        <p:nvSpPr>
          <p:cNvPr id="4" name="Rectangle à coins arrondis 3"/>
          <p:cNvSpPr/>
          <p:nvPr/>
        </p:nvSpPr>
        <p:spPr>
          <a:xfrm>
            <a:off x="258255" y="1325563"/>
            <a:ext cx="2999296" cy="783193"/>
          </a:xfrm>
          <a:prstGeom prst="roundRect">
            <a:avLst/>
          </a:prstGeom>
          <a:solidFill>
            <a:srgbClr val="CF1150"/>
          </a:solidFill>
        </p:spPr>
        <p:txBody>
          <a:bodyPr wrap="square">
            <a:spAutoFit/>
          </a:bodyPr>
          <a:lstStyle/>
          <a:p>
            <a:r>
              <a:rPr lang="fr-FR" sz="2000" b="1" dirty="0">
                <a:solidFill>
                  <a:schemeClr val="bg1"/>
                </a:solidFill>
              </a:rPr>
              <a:t>O</a:t>
            </a:r>
            <a:r>
              <a:rPr lang="fr-FR" sz="2000" b="1" dirty="0" smtClean="0">
                <a:solidFill>
                  <a:schemeClr val="bg1"/>
                </a:solidFill>
              </a:rPr>
              <a:t>rdonnance n°2020-1447 </a:t>
            </a:r>
          </a:p>
          <a:p>
            <a:r>
              <a:rPr lang="fr-FR" sz="2000" b="1" dirty="0" smtClean="0">
                <a:solidFill>
                  <a:schemeClr val="bg1"/>
                </a:solidFill>
              </a:rPr>
              <a:t>du </a:t>
            </a:r>
            <a:r>
              <a:rPr lang="fr-FR" sz="2000" b="1" dirty="0">
                <a:solidFill>
                  <a:schemeClr val="bg1"/>
                </a:solidFill>
              </a:rPr>
              <a:t>25 novembre 2020 </a:t>
            </a:r>
          </a:p>
        </p:txBody>
      </p:sp>
      <p:sp>
        <p:nvSpPr>
          <p:cNvPr id="5" name="Rectangle 4"/>
          <p:cNvSpPr/>
          <p:nvPr/>
        </p:nvSpPr>
        <p:spPr>
          <a:xfrm>
            <a:off x="3324227" y="1091612"/>
            <a:ext cx="5800724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Clr>
                <a:srgbClr val="CF1150"/>
              </a:buClr>
              <a:buFont typeface="Wingdings" panose="05000000000000000000" pitchFamily="2" charset="2"/>
              <a:buChar char="ü"/>
            </a:pPr>
            <a:r>
              <a:rPr lang="fr-FR" sz="2000" dirty="0" smtClean="0"/>
              <a:t>Instauration d’une </a:t>
            </a:r>
            <a:r>
              <a:rPr lang="fr-FR" sz="2000" dirty="0"/>
              <a:t>instance médicale unique, le conseil médical, qui se substitue au comité médical et à la commission de </a:t>
            </a:r>
            <a:r>
              <a:rPr lang="fr-FR" sz="2000" dirty="0" smtClean="0"/>
              <a:t>réforme.</a:t>
            </a:r>
          </a:p>
          <a:p>
            <a:pPr>
              <a:buClr>
                <a:srgbClr val="CF1150"/>
              </a:buClr>
            </a:pPr>
            <a:endParaRPr lang="fr-FR" sz="2000" dirty="0" smtClean="0"/>
          </a:p>
          <a:p>
            <a:pPr marL="285750" indent="-285750">
              <a:buClr>
                <a:srgbClr val="CF1150"/>
              </a:buClr>
              <a:buFont typeface="Wingdings" panose="05000000000000000000" pitchFamily="2" charset="2"/>
              <a:buChar char="ü"/>
            </a:pPr>
            <a:r>
              <a:rPr lang="fr-FR" sz="2000" dirty="0" smtClean="0"/>
              <a:t>Objectifs </a:t>
            </a:r>
            <a:r>
              <a:rPr lang="fr-FR" sz="2000" dirty="0"/>
              <a:t>de simplification et de rationalisation de l’organisation et du fonctionnement des instances </a:t>
            </a:r>
            <a:r>
              <a:rPr lang="fr-FR" sz="2000" dirty="0" smtClean="0"/>
              <a:t>médicales.</a:t>
            </a:r>
            <a:endParaRPr lang="fr-FR" sz="2000" dirty="0"/>
          </a:p>
        </p:txBody>
      </p:sp>
      <p:sp>
        <p:nvSpPr>
          <p:cNvPr id="6" name="Rectangle à coins arrondis 5"/>
          <p:cNvSpPr/>
          <p:nvPr/>
        </p:nvSpPr>
        <p:spPr>
          <a:xfrm>
            <a:off x="361949" y="4650581"/>
            <a:ext cx="2828926" cy="715089"/>
          </a:xfrm>
          <a:prstGeom prst="roundRect">
            <a:avLst/>
          </a:prstGeom>
          <a:solidFill>
            <a:srgbClr val="EE9106"/>
          </a:solidFill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bg1"/>
                </a:solidFill>
              </a:rPr>
              <a:t>le décret n°2022-350 du 11 mars 2022</a:t>
            </a:r>
          </a:p>
        </p:txBody>
      </p:sp>
      <p:sp>
        <p:nvSpPr>
          <p:cNvPr id="7" name="Rectangle 6"/>
          <p:cNvSpPr/>
          <p:nvPr/>
        </p:nvSpPr>
        <p:spPr>
          <a:xfrm>
            <a:off x="3257551" y="4285897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Clr>
                <a:srgbClr val="EE9106"/>
              </a:buClr>
              <a:buFont typeface="Wingdings" panose="05000000000000000000" pitchFamily="2" charset="2"/>
              <a:buChar char="ü"/>
            </a:pPr>
            <a:r>
              <a:rPr lang="fr-FR" sz="2000" dirty="0"/>
              <a:t>D</a:t>
            </a:r>
            <a:r>
              <a:rPr lang="fr-FR" sz="2000" dirty="0" smtClean="0"/>
              <a:t>éfinition de la </a:t>
            </a:r>
            <a:r>
              <a:rPr lang="fr-FR" sz="2000" dirty="0"/>
              <a:t>composition </a:t>
            </a:r>
            <a:r>
              <a:rPr lang="fr-FR" sz="2000" dirty="0" smtClean="0"/>
              <a:t>de l’instance</a:t>
            </a:r>
            <a:r>
              <a:rPr lang="fr-FR" sz="2000" dirty="0"/>
              <a:t>, </a:t>
            </a:r>
            <a:r>
              <a:rPr lang="fr-FR" sz="2000" dirty="0" smtClean="0"/>
              <a:t>des </a:t>
            </a:r>
            <a:r>
              <a:rPr lang="fr-FR" sz="2000" dirty="0"/>
              <a:t>modalités de désignation </a:t>
            </a:r>
            <a:r>
              <a:rPr lang="fr-FR" sz="2000" dirty="0" smtClean="0"/>
              <a:t>des membres des compétences </a:t>
            </a:r>
            <a:r>
              <a:rPr lang="fr-FR" sz="2000" dirty="0"/>
              <a:t>et </a:t>
            </a:r>
            <a:r>
              <a:rPr lang="fr-FR" sz="2000" dirty="0" smtClean="0"/>
              <a:t>des </a:t>
            </a:r>
            <a:r>
              <a:rPr lang="fr-FR" sz="2000" dirty="0"/>
              <a:t>règles de </a:t>
            </a:r>
            <a:r>
              <a:rPr lang="fr-FR" sz="2000" dirty="0" smtClean="0"/>
              <a:t>fonctionnement.</a:t>
            </a:r>
          </a:p>
          <a:p>
            <a:pPr>
              <a:buClr>
                <a:srgbClr val="EE9106"/>
              </a:buClr>
            </a:pPr>
            <a:endParaRPr lang="fr-FR" sz="2000" dirty="0" smtClean="0"/>
          </a:p>
          <a:p>
            <a:pPr marL="285750" indent="-285750">
              <a:buClr>
                <a:srgbClr val="EE9106"/>
              </a:buClr>
              <a:buFont typeface="Wingdings" panose="05000000000000000000" pitchFamily="2" charset="2"/>
              <a:buChar char="ü"/>
            </a:pPr>
            <a:r>
              <a:rPr lang="fr-FR" sz="2000" dirty="0"/>
              <a:t>M</a:t>
            </a:r>
            <a:r>
              <a:rPr lang="fr-FR" sz="2000" dirty="0" smtClean="0"/>
              <a:t>odification </a:t>
            </a:r>
            <a:r>
              <a:rPr lang="fr-FR" sz="2000" dirty="0"/>
              <a:t>d</a:t>
            </a:r>
            <a:r>
              <a:rPr lang="fr-FR" sz="2000" dirty="0" smtClean="0"/>
              <a:t>es </a:t>
            </a:r>
            <a:r>
              <a:rPr lang="fr-FR" sz="2000" dirty="0"/>
              <a:t>conditions d'aptitude physique </a:t>
            </a:r>
            <a:r>
              <a:rPr lang="fr-FR" sz="2000" dirty="0" smtClean="0"/>
              <a:t>et du régime </a:t>
            </a:r>
            <a:r>
              <a:rPr lang="fr-FR" sz="2000" dirty="0"/>
              <a:t>des congés de </a:t>
            </a:r>
            <a:r>
              <a:rPr lang="fr-FR" sz="2000" dirty="0" smtClean="0"/>
              <a:t>maladie.</a:t>
            </a:r>
            <a:endParaRPr lang="fr-FR" sz="2000" dirty="0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6149" y="2273079"/>
            <a:ext cx="3037584" cy="274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2791239" y="3429000"/>
            <a:ext cx="4704936" cy="1022146"/>
          </a:xfrm>
          <a:solidFill>
            <a:srgbClr val="EE9106"/>
          </a:solidFill>
        </p:spPr>
        <p:txBody>
          <a:bodyPr>
            <a:noAutofit/>
          </a:bodyPr>
          <a:lstStyle/>
          <a:p>
            <a:pPr algn="ctr"/>
            <a:r>
              <a:rPr lang="fr-FR" sz="3200" b="1" dirty="0" smtClean="0">
                <a:solidFill>
                  <a:schemeClr val="bg1"/>
                </a:solidFill>
                <a:latin typeface="+mn-lt"/>
              </a:rPr>
              <a:t>Conseil médical</a:t>
            </a:r>
            <a:r>
              <a:rPr lang="fr-FR" sz="4000" b="1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fr-FR" sz="4000" b="1" dirty="0" smtClean="0">
                <a:solidFill>
                  <a:schemeClr val="bg1"/>
                </a:solidFill>
                <a:latin typeface="+mn-lt"/>
              </a:rPr>
            </a:br>
            <a:r>
              <a:rPr lang="fr-FR" sz="2800" b="1" dirty="0" smtClean="0">
                <a:solidFill>
                  <a:schemeClr val="bg1"/>
                </a:solidFill>
                <a:latin typeface="+mn-lt"/>
              </a:rPr>
              <a:t>FORMATION RESTREINTE</a:t>
            </a:r>
            <a:endParaRPr lang="fr-FR" sz="2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12983" y="2466384"/>
            <a:ext cx="226281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CF1150"/>
                </a:solidFill>
              </a:rPr>
              <a:t>COMPOSITION :</a:t>
            </a:r>
          </a:p>
          <a:p>
            <a:r>
              <a:rPr lang="fr-FR" sz="1600" dirty="0" smtClean="0"/>
              <a:t>3 </a:t>
            </a:r>
            <a:r>
              <a:rPr lang="fr-FR" sz="1600" dirty="0"/>
              <a:t>médecins titulaires et un ou plusieurs médecins </a:t>
            </a:r>
            <a:r>
              <a:rPr lang="fr-FR" sz="1600" dirty="0" smtClean="0"/>
              <a:t>suppléants.</a:t>
            </a:r>
            <a:endParaRPr lang="fr-FR" sz="1600" dirty="0"/>
          </a:p>
        </p:txBody>
      </p:sp>
      <p:sp>
        <p:nvSpPr>
          <p:cNvPr id="6" name="Rectangle 5"/>
          <p:cNvSpPr/>
          <p:nvPr/>
        </p:nvSpPr>
        <p:spPr>
          <a:xfrm>
            <a:off x="312983" y="4698349"/>
            <a:ext cx="197347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CF1150"/>
                </a:solidFill>
              </a:rPr>
              <a:t>RÈGLE DU QUORUM</a:t>
            </a:r>
          </a:p>
          <a:p>
            <a:r>
              <a:rPr lang="fr-FR" sz="1600" dirty="0"/>
              <a:t>Ne peut siéger que si au moins deux de ses membres sont</a:t>
            </a:r>
          </a:p>
          <a:p>
            <a:r>
              <a:rPr lang="fr-FR" sz="1600" dirty="0"/>
              <a:t>présents.</a:t>
            </a:r>
          </a:p>
        </p:txBody>
      </p:sp>
      <p:sp>
        <p:nvSpPr>
          <p:cNvPr id="7" name="Rectangle 6"/>
          <p:cNvSpPr/>
          <p:nvPr/>
        </p:nvSpPr>
        <p:spPr>
          <a:xfrm>
            <a:off x="3731968" y="351046"/>
            <a:ext cx="7667625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CF1150"/>
                </a:solidFill>
              </a:rPr>
              <a:t>OBJETS DE SAISINE</a:t>
            </a:r>
          </a:p>
          <a:p>
            <a:pPr marL="285750" indent="-285750">
              <a:buClr>
                <a:srgbClr val="CF1150"/>
              </a:buClr>
              <a:buFont typeface="Wingdings" panose="05000000000000000000" pitchFamily="2" charset="2"/>
              <a:buChar char="ü"/>
            </a:pPr>
            <a:r>
              <a:rPr lang="fr-FR" sz="1600" b="1" dirty="0"/>
              <a:t>Congé longue maladie et congé longue durée : </a:t>
            </a:r>
            <a:r>
              <a:rPr lang="fr-FR" sz="1600" dirty="0"/>
              <a:t>octroi </a:t>
            </a:r>
            <a:r>
              <a:rPr lang="fr-FR" sz="1600" dirty="0" smtClean="0"/>
              <a:t>de la </a:t>
            </a:r>
            <a:r>
              <a:rPr lang="fr-FR" sz="1600" dirty="0"/>
              <a:t>première période, </a:t>
            </a:r>
            <a:r>
              <a:rPr lang="fr-FR" sz="1600" dirty="0" smtClean="0"/>
              <a:t>renouvellement après épuisement des droits à plein traitement, réintégration </a:t>
            </a:r>
            <a:r>
              <a:rPr lang="fr-FR" sz="1600" dirty="0"/>
              <a:t>à </a:t>
            </a:r>
            <a:r>
              <a:rPr lang="fr-FR" sz="1600" dirty="0" smtClean="0"/>
              <a:t>l’expiration des droits…</a:t>
            </a:r>
            <a:endParaRPr lang="fr-FR" sz="1600" dirty="0"/>
          </a:p>
          <a:p>
            <a:pPr marL="285750" indent="-285750">
              <a:buClr>
                <a:srgbClr val="CF1150"/>
              </a:buClr>
              <a:buFont typeface="Wingdings" panose="05000000000000000000" pitchFamily="2" charset="2"/>
              <a:buChar char="ü"/>
            </a:pPr>
            <a:r>
              <a:rPr lang="fr-FR" sz="1600" b="1" dirty="0" smtClean="0"/>
              <a:t>Disponibilité </a:t>
            </a:r>
            <a:r>
              <a:rPr lang="fr-FR" sz="1600" b="1" dirty="0"/>
              <a:t>d’office pour raison de santé : </a:t>
            </a:r>
            <a:r>
              <a:rPr lang="fr-FR" sz="1600" dirty="0" smtClean="0"/>
              <a:t>placement, renouvellement </a:t>
            </a:r>
            <a:r>
              <a:rPr lang="fr-FR" sz="1600" dirty="0"/>
              <a:t>et réintégration à l’issue.</a:t>
            </a:r>
          </a:p>
          <a:p>
            <a:pPr marL="285750" indent="-285750">
              <a:buClr>
                <a:srgbClr val="CF1150"/>
              </a:buClr>
              <a:buFont typeface="Wingdings" panose="05000000000000000000" pitchFamily="2" charset="2"/>
              <a:buChar char="ü"/>
            </a:pPr>
            <a:r>
              <a:rPr lang="fr-FR" sz="1600" b="1" dirty="0" smtClean="0"/>
              <a:t>Reclassement </a:t>
            </a:r>
            <a:r>
              <a:rPr lang="fr-FR" sz="1600" b="1" dirty="0"/>
              <a:t>dans un autre emploi </a:t>
            </a:r>
            <a:r>
              <a:rPr lang="fr-FR" sz="1600" dirty="0"/>
              <a:t>à la suite </a:t>
            </a:r>
            <a:r>
              <a:rPr lang="fr-FR" sz="1600" dirty="0" smtClean="0"/>
              <a:t>d’une altération </a:t>
            </a:r>
            <a:r>
              <a:rPr lang="fr-FR" sz="1600" dirty="0"/>
              <a:t>de l’état de santé du fonctionnaire ou octroi </a:t>
            </a:r>
            <a:r>
              <a:rPr lang="fr-FR" sz="1600" dirty="0" smtClean="0"/>
              <a:t>d’une période </a:t>
            </a:r>
            <a:r>
              <a:rPr lang="fr-FR" sz="1600" dirty="0"/>
              <a:t>de préparation au reclassement (PPR).</a:t>
            </a:r>
          </a:p>
          <a:p>
            <a:pPr marL="285750" indent="-285750">
              <a:buClr>
                <a:srgbClr val="CF1150"/>
              </a:buClr>
              <a:buFont typeface="Wingdings" panose="05000000000000000000" pitchFamily="2" charset="2"/>
              <a:buChar char="ü"/>
            </a:pPr>
            <a:r>
              <a:rPr lang="fr-FR" sz="1600" b="1" dirty="0" smtClean="0"/>
              <a:t>Contestation </a:t>
            </a:r>
            <a:r>
              <a:rPr lang="fr-FR" sz="1600" b="1" dirty="0"/>
              <a:t>d’un avis médical </a:t>
            </a:r>
            <a:r>
              <a:rPr lang="fr-FR" sz="1600" dirty="0"/>
              <a:t>rendu par un </a:t>
            </a:r>
            <a:r>
              <a:rPr lang="fr-FR" sz="1600" dirty="0" smtClean="0"/>
              <a:t>médecin agréé </a:t>
            </a:r>
            <a:r>
              <a:rPr lang="fr-FR" sz="1600" dirty="0"/>
              <a:t>dans les cas prévus par la réglementation.</a:t>
            </a:r>
          </a:p>
        </p:txBody>
      </p:sp>
      <p:sp>
        <p:nvSpPr>
          <p:cNvPr id="8" name="Rectangle 7"/>
          <p:cNvSpPr/>
          <p:nvPr/>
        </p:nvSpPr>
        <p:spPr>
          <a:xfrm>
            <a:off x="2875625" y="5279806"/>
            <a:ext cx="741500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CF1150"/>
                </a:solidFill>
              </a:rPr>
              <a:t>INFORMATION DES AGENTS</a:t>
            </a:r>
            <a:endParaRPr lang="fr-FR" sz="1600" dirty="0" smtClean="0"/>
          </a:p>
          <a:p>
            <a:pPr marL="285750" indent="-285750">
              <a:buClr>
                <a:srgbClr val="CF1150"/>
              </a:buClr>
              <a:buFont typeface="Wingdings" panose="05000000000000000000" pitchFamily="2" charset="2"/>
              <a:buChar char="ü"/>
            </a:pPr>
            <a:r>
              <a:rPr lang="fr-FR" sz="1600" dirty="0"/>
              <a:t>Date à laquelle le conseil médical examinera son dossier ;</a:t>
            </a:r>
          </a:p>
          <a:p>
            <a:pPr marL="285750" indent="-285750">
              <a:buClr>
                <a:srgbClr val="CF1150"/>
              </a:buClr>
              <a:buFont typeface="Wingdings" panose="05000000000000000000" pitchFamily="2" charset="2"/>
              <a:buChar char="ü"/>
            </a:pPr>
            <a:r>
              <a:rPr lang="fr-FR" sz="1600" dirty="0" smtClean="0"/>
              <a:t>Droit </a:t>
            </a:r>
            <a:r>
              <a:rPr lang="fr-FR" sz="1600" dirty="0"/>
              <a:t>à consulter son dossier ;</a:t>
            </a:r>
          </a:p>
          <a:p>
            <a:pPr marL="285750" indent="-285750">
              <a:buClr>
                <a:srgbClr val="CF1150"/>
              </a:buClr>
              <a:buFont typeface="Wingdings" panose="05000000000000000000" pitchFamily="2" charset="2"/>
              <a:buChar char="ü"/>
            </a:pPr>
            <a:r>
              <a:rPr lang="fr-FR" sz="1600" dirty="0" smtClean="0"/>
              <a:t>Voies </a:t>
            </a:r>
            <a:r>
              <a:rPr lang="fr-FR" sz="1600" dirty="0"/>
              <a:t>de contestation possibles devant le conseil </a:t>
            </a:r>
            <a:r>
              <a:rPr lang="fr-FR" sz="1600" dirty="0" smtClean="0"/>
              <a:t>médical supérieur ;</a:t>
            </a:r>
          </a:p>
          <a:p>
            <a:pPr marL="285750" indent="-285750">
              <a:buClr>
                <a:srgbClr val="CF1150"/>
              </a:buClr>
              <a:buFont typeface="Wingdings" panose="05000000000000000000" pitchFamily="2" charset="2"/>
              <a:buChar char="ü"/>
            </a:pPr>
            <a:r>
              <a:rPr lang="fr-FR" sz="1600" dirty="0" smtClean="0"/>
              <a:t>Avis notifié à l’agent.</a:t>
            </a:r>
            <a:endParaRPr lang="fr-FR" sz="1600" dirty="0"/>
          </a:p>
        </p:txBody>
      </p:sp>
      <p:sp>
        <p:nvSpPr>
          <p:cNvPr id="9" name="Rectangle 8"/>
          <p:cNvSpPr/>
          <p:nvPr/>
        </p:nvSpPr>
        <p:spPr>
          <a:xfrm>
            <a:off x="9793386" y="3166127"/>
            <a:ext cx="1606207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CF1150"/>
                </a:solidFill>
              </a:rPr>
              <a:t>SAISIE</a:t>
            </a:r>
          </a:p>
          <a:p>
            <a:r>
              <a:rPr lang="fr-FR" sz="1600" dirty="0" smtClean="0"/>
              <a:t>Via </a:t>
            </a:r>
            <a:r>
              <a:rPr lang="fr-FR" sz="1600" dirty="0" err="1" smtClean="0"/>
              <a:t>agirhe</a:t>
            </a:r>
            <a:r>
              <a:rPr lang="fr-FR" sz="1600" dirty="0" smtClean="0"/>
              <a:t>.</a:t>
            </a:r>
            <a:endParaRPr lang="fr-FR" sz="1600" dirty="0"/>
          </a:p>
        </p:txBody>
      </p:sp>
      <p:sp>
        <p:nvSpPr>
          <p:cNvPr id="10" name="Rectangle 9"/>
          <p:cNvSpPr/>
          <p:nvPr/>
        </p:nvSpPr>
        <p:spPr>
          <a:xfrm>
            <a:off x="8000961" y="4126790"/>
            <a:ext cx="3681824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CF1150"/>
                </a:solidFill>
              </a:rPr>
              <a:t>CONTESTATION</a:t>
            </a:r>
          </a:p>
          <a:p>
            <a:r>
              <a:rPr lang="fr-FR" sz="1600" dirty="0" smtClean="0"/>
              <a:t>Contestation possible </a:t>
            </a:r>
            <a:r>
              <a:rPr lang="fr-FR" sz="1600" dirty="0"/>
              <a:t>devant le conseil médical </a:t>
            </a:r>
            <a:r>
              <a:rPr lang="fr-FR" sz="1600" dirty="0" smtClean="0"/>
              <a:t>supérieur.</a:t>
            </a:r>
            <a:endParaRPr lang="fr-FR" sz="1600" dirty="0"/>
          </a:p>
        </p:txBody>
      </p:sp>
      <p:sp>
        <p:nvSpPr>
          <p:cNvPr id="11" name="Rectangle 10"/>
          <p:cNvSpPr/>
          <p:nvPr/>
        </p:nvSpPr>
        <p:spPr>
          <a:xfrm>
            <a:off x="312983" y="480640"/>
            <a:ext cx="226281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CF1150"/>
                </a:solidFill>
              </a:rPr>
              <a:t>PRÉSIDENCE :</a:t>
            </a:r>
          </a:p>
          <a:p>
            <a:r>
              <a:rPr lang="fr-FR" sz="1600" dirty="0" smtClean="0"/>
              <a:t>Assurée par un </a:t>
            </a:r>
            <a:r>
              <a:rPr lang="fr-FR" sz="1400" dirty="0" smtClean="0"/>
              <a:t>médecin</a:t>
            </a:r>
            <a:r>
              <a:rPr lang="fr-FR" sz="1600" dirty="0" smtClean="0"/>
              <a:t> désigné par le préfet.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879983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3705846" y="2586227"/>
            <a:ext cx="4704936" cy="1133060"/>
          </a:xfrm>
          <a:solidFill>
            <a:srgbClr val="CF1150"/>
          </a:solidFill>
        </p:spPr>
        <p:txBody>
          <a:bodyPr>
            <a:noAutofit/>
          </a:bodyPr>
          <a:lstStyle/>
          <a:p>
            <a:pPr algn="ctr"/>
            <a:r>
              <a:rPr lang="fr-FR" sz="3200" b="1" dirty="0" smtClean="0">
                <a:solidFill>
                  <a:schemeClr val="bg1"/>
                </a:solidFill>
                <a:latin typeface="+mn-lt"/>
              </a:rPr>
              <a:t>Conseil médical</a:t>
            </a:r>
            <a:r>
              <a:rPr lang="fr-FR" sz="4000" b="1" dirty="0" smtClean="0">
                <a:solidFill>
                  <a:schemeClr val="bg1"/>
                </a:solidFill>
                <a:latin typeface="+mn-lt"/>
              </a:rPr>
              <a:t/>
            </a:r>
            <a:br>
              <a:rPr lang="fr-FR" sz="4000" b="1" dirty="0" smtClean="0">
                <a:solidFill>
                  <a:schemeClr val="bg1"/>
                </a:solidFill>
                <a:latin typeface="+mn-lt"/>
              </a:rPr>
            </a:br>
            <a:r>
              <a:rPr lang="fr-FR" sz="2800" b="1" dirty="0" smtClean="0">
                <a:solidFill>
                  <a:schemeClr val="bg1"/>
                </a:solidFill>
                <a:latin typeface="+mn-lt"/>
              </a:rPr>
              <a:t>FORMATION PLÉNIÈRE</a:t>
            </a:r>
            <a:endParaRPr lang="fr-FR" sz="2800" b="1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3643" y="2037570"/>
            <a:ext cx="310432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EE9106"/>
                </a:solidFill>
              </a:rPr>
              <a:t>COMPOSITION :</a:t>
            </a:r>
          </a:p>
          <a:p>
            <a:pPr marL="285750" indent="-285750">
              <a:buClr>
                <a:srgbClr val="EE9106"/>
              </a:buClr>
              <a:buFont typeface="Wingdings" panose="05000000000000000000" pitchFamily="2" charset="2"/>
              <a:buChar char="ü"/>
            </a:pPr>
            <a:r>
              <a:rPr lang="fr-FR" sz="1600" dirty="0" smtClean="0"/>
              <a:t>3 </a:t>
            </a:r>
            <a:r>
              <a:rPr lang="fr-FR" sz="1600" dirty="0"/>
              <a:t>médecins titulaires et un ou plusieurs médecins </a:t>
            </a:r>
            <a:r>
              <a:rPr lang="fr-FR" sz="1600" dirty="0" smtClean="0"/>
              <a:t>suppléants ;</a:t>
            </a:r>
            <a:endParaRPr lang="fr-FR" sz="1600" dirty="0"/>
          </a:p>
          <a:p>
            <a:pPr marL="285750" indent="-285750">
              <a:buClr>
                <a:srgbClr val="EE9106"/>
              </a:buClr>
              <a:buFont typeface="Wingdings" panose="05000000000000000000" pitchFamily="2" charset="2"/>
              <a:buChar char="ü"/>
            </a:pPr>
            <a:r>
              <a:rPr lang="fr-FR" sz="1600" dirty="0" smtClean="0"/>
              <a:t>2 </a:t>
            </a:r>
            <a:r>
              <a:rPr lang="fr-FR" sz="1600" dirty="0"/>
              <a:t>représentants de la collectivité ou de l’établissement public ;</a:t>
            </a:r>
          </a:p>
          <a:p>
            <a:pPr marL="285750" indent="-285750">
              <a:buClr>
                <a:srgbClr val="EE9106"/>
              </a:buClr>
              <a:buFont typeface="Wingdings" panose="05000000000000000000" pitchFamily="2" charset="2"/>
              <a:buChar char="ü"/>
            </a:pPr>
            <a:r>
              <a:rPr lang="fr-FR" sz="1600" dirty="0" smtClean="0"/>
              <a:t>2 </a:t>
            </a:r>
            <a:r>
              <a:rPr lang="fr-FR" sz="1600" dirty="0"/>
              <a:t>représentants du personnel.</a:t>
            </a:r>
          </a:p>
        </p:txBody>
      </p:sp>
      <p:sp>
        <p:nvSpPr>
          <p:cNvPr id="6" name="Rectangle 5"/>
          <p:cNvSpPr/>
          <p:nvPr/>
        </p:nvSpPr>
        <p:spPr>
          <a:xfrm>
            <a:off x="174922" y="4740837"/>
            <a:ext cx="2776330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EE9106"/>
                </a:solidFill>
              </a:rPr>
              <a:t>RÈGLE DU QUORUM</a:t>
            </a:r>
          </a:p>
          <a:p>
            <a:r>
              <a:rPr lang="fr-FR" sz="1600" dirty="0" smtClean="0"/>
              <a:t>Ne </a:t>
            </a:r>
            <a:r>
              <a:rPr lang="fr-FR" sz="1600" dirty="0"/>
              <a:t>peut siéger que si au moins quatre de ses membres sont </a:t>
            </a:r>
            <a:r>
              <a:rPr lang="fr-FR" sz="1600" dirty="0" smtClean="0"/>
              <a:t>présents, dont </a:t>
            </a:r>
            <a:r>
              <a:rPr lang="fr-FR" sz="1600" dirty="0"/>
              <a:t>deux médecins et un représentant du personnel.</a:t>
            </a:r>
          </a:p>
        </p:txBody>
      </p:sp>
      <p:sp>
        <p:nvSpPr>
          <p:cNvPr id="7" name="Rectangle 6"/>
          <p:cNvSpPr/>
          <p:nvPr/>
        </p:nvSpPr>
        <p:spPr>
          <a:xfrm>
            <a:off x="3915288" y="439964"/>
            <a:ext cx="6096000" cy="13542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b="1" dirty="0" smtClean="0">
                <a:solidFill>
                  <a:srgbClr val="EE9106"/>
                </a:solidFill>
              </a:rPr>
              <a:t>OBJETS DE SAISINE</a:t>
            </a:r>
          </a:p>
          <a:p>
            <a:pPr marL="285750" indent="-285750">
              <a:buClr>
                <a:srgbClr val="EE9106"/>
              </a:buClr>
              <a:buFont typeface="Wingdings" panose="05000000000000000000" pitchFamily="2" charset="2"/>
              <a:buChar char="ü"/>
            </a:pPr>
            <a:r>
              <a:rPr lang="fr-FR" sz="1600" dirty="0" smtClean="0"/>
              <a:t>Congés </a:t>
            </a:r>
            <a:r>
              <a:rPr lang="fr-FR" sz="1600" dirty="0"/>
              <a:t>pour invalidité temporaire imputable au </a:t>
            </a:r>
            <a:r>
              <a:rPr lang="fr-FR" sz="1600" dirty="0" smtClean="0"/>
              <a:t>service (CITIS</a:t>
            </a:r>
            <a:r>
              <a:rPr lang="fr-FR" sz="1600" dirty="0"/>
              <a:t>).</a:t>
            </a:r>
          </a:p>
          <a:p>
            <a:pPr marL="285750" indent="-285750">
              <a:buClr>
                <a:srgbClr val="EE9106"/>
              </a:buClr>
              <a:buFont typeface="Wingdings" panose="05000000000000000000" pitchFamily="2" charset="2"/>
              <a:buChar char="ü"/>
            </a:pPr>
            <a:r>
              <a:rPr lang="fr-FR" sz="1600" dirty="0" smtClean="0"/>
              <a:t>Octroi </a:t>
            </a:r>
            <a:r>
              <a:rPr lang="fr-FR" sz="1600" dirty="0"/>
              <a:t>d’une retraite pour invalidité.</a:t>
            </a:r>
          </a:p>
          <a:p>
            <a:pPr marL="285750" indent="-285750">
              <a:buClr>
                <a:srgbClr val="EE9106"/>
              </a:buClr>
              <a:buFont typeface="Wingdings" panose="05000000000000000000" pitchFamily="2" charset="2"/>
              <a:buChar char="ü"/>
            </a:pPr>
            <a:r>
              <a:rPr lang="fr-FR" sz="1600" dirty="0" smtClean="0"/>
              <a:t>Octroi </a:t>
            </a:r>
            <a:r>
              <a:rPr lang="fr-FR" sz="1600" dirty="0"/>
              <a:t>d’une allocation temporaire d’invalidité après </a:t>
            </a:r>
            <a:r>
              <a:rPr lang="fr-FR" sz="1600" dirty="0" smtClean="0"/>
              <a:t>un accident </a:t>
            </a:r>
            <a:r>
              <a:rPr lang="fr-FR" sz="1600" dirty="0"/>
              <a:t>de service ou une maladie professionnelle.</a:t>
            </a:r>
          </a:p>
        </p:txBody>
      </p:sp>
      <p:sp>
        <p:nvSpPr>
          <p:cNvPr id="8" name="Rectangle 7"/>
          <p:cNvSpPr/>
          <p:nvPr/>
        </p:nvSpPr>
        <p:spPr>
          <a:xfrm>
            <a:off x="3837668" y="4350095"/>
            <a:ext cx="3501887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EE9106"/>
                </a:solidFill>
              </a:rPr>
              <a:t>INFORMATION DES AGENTS</a:t>
            </a:r>
            <a:endParaRPr lang="fr-FR" sz="1600" dirty="0" smtClean="0">
              <a:solidFill>
                <a:srgbClr val="EE9106"/>
              </a:solidFill>
            </a:endParaRPr>
          </a:p>
          <a:p>
            <a:pPr marL="285750" indent="-285750">
              <a:buClr>
                <a:srgbClr val="EE9106"/>
              </a:buClr>
              <a:buFont typeface="Wingdings" panose="05000000000000000000" pitchFamily="2" charset="2"/>
              <a:buChar char="ü"/>
            </a:pPr>
            <a:r>
              <a:rPr lang="fr-FR" sz="1600" dirty="0" smtClean="0"/>
              <a:t>Date </a:t>
            </a:r>
            <a:r>
              <a:rPr lang="fr-FR" sz="1600" dirty="0"/>
              <a:t>à laquelle le conseil médical examinera son dossier </a:t>
            </a:r>
            <a:r>
              <a:rPr lang="fr-FR" sz="1600" dirty="0" smtClean="0"/>
              <a:t>;</a:t>
            </a:r>
            <a:endParaRPr lang="fr-FR" sz="1600" dirty="0"/>
          </a:p>
          <a:p>
            <a:pPr marL="285750" indent="-285750">
              <a:buClr>
                <a:srgbClr val="EE9106"/>
              </a:buClr>
              <a:buFont typeface="Wingdings" panose="05000000000000000000" pitchFamily="2" charset="2"/>
              <a:buChar char="ü"/>
            </a:pPr>
            <a:r>
              <a:rPr lang="fr-FR" sz="1600" dirty="0" smtClean="0"/>
              <a:t>Droit </a:t>
            </a:r>
            <a:r>
              <a:rPr lang="fr-FR" sz="1600" dirty="0"/>
              <a:t>à consulter son dossier ;</a:t>
            </a:r>
          </a:p>
          <a:p>
            <a:pPr marL="285750" indent="-285750">
              <a:buClr>
                <a:srgbClr val="EE9106"/>
              </a:buClr>
              <a:buFont typeface="Wingdings" panose="05000000000000000000" pitchFamily="2" charset="2"/>
              <a:buChar char="ü"/>
            </a:pPr>
            <a:r>
              <a:rPr lang="fr-FR" sz="1600" dirty="0" smtClean="0"/>
              <a:t>Droit </a:t>
            </a:r>
            <a:r>
              <a:rPr lang="fr-FR" sz="1600" dirty="0"/>
              <a:t>d’être entendu par le conseil </a:t>
            </a:r>
            <a:r>
              <a:rPr lang="fr-FR" sz="1600" dirty="0" smtClean="0"/>
              <a:t>médical</a:t>
            </a:r>
            <a:r>
              <a:rPr lang="fr-FR" sz="1600" dirty="0"/>
              <a:t> </a:t>
            </a:r>
            <a:r>
              <a:rPr lang="fr-FR" sz="1600" dirty="0" smtClean="0"/>
              <a:t>;</a:t>
            </a:r>
          </a:p>
          <a:p>
            <a:pPr marL="285750" indent="-285750">
              <a:buClr>
                <a:srgbClr val="EE9106"/>
              </a:buClr>
              <a:buFont typeface="Wingdings" panose="05000000000000000000" pitchFamily="2" charset="2"/>
              <a:buChar char="ü"/>
            </a:pPr>
            <a:r>
              <a:rPr lang="fr-FR" sz="1600" dirty="0" smtClean="0"/>
              <a:t>Avis notifié à l’agent.</a:t>
            </a:r>
            <a:endParaRPr lang="fr-FR" sz="1600" dirty="0"/>
          </a:p>
        </p:txBody>
      </p:sp>
      <p:sp>
        <p:nvSpPr>
          <p:cNvPr id="9" name="Rectangle 8"/>
          <p:cNvSpPr/>
          <p:nvPr/>
        </p:nvSpPr>
        <p:spPr>
          <a:xfrm>
            <a:off x="8858664" y="2653124"/>
            <a:ext cx="3501887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EE9106"/>
                </a:solidFill>
              </a:rPr>
              <a:t>SAISIE</a:t>
            </a:r>
          </a:p>
          <a:p>
            <a:r>
              <a:rPr lang="fr-FR" sz="1600" dirty="0" smtClean="0"/>
              <a:t>Via </a:t>
            </a:r>
            <a:r>
              <a:rPr lang="fr-FR" sz="1600" dirty="0" err="1" smtClean="0"/>
              <a:t>agirhe</a:t>
            </a:r>
            <a:r>
              <a:rPr lang="fr-FR" sz="1600" dirty="0" smtClean="0"/>
              <a:t>.</a:t>
            </a:r>
            <a:endParaRPr lang="fr-FR" sz="1600" dirty="0"/>
          </a:p>
        </p:txBody>
      </p:sp>
      <p:sp>
        <p:nvSpPr>
          <p:cNvPr id="10" name="Rectangle 9"/>
          <p:cNvSpPr/>
          <p:nvPr/>
        </p:nvSpPr>
        <p:spPr>
          <a:xfrm>
            <a:off x="8858664" y="4127620"/>
            <a:ext cx="2899327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EE9106"/>
                </a:solidFill>
              </a:rPr>
              <a:t>CONTESTATION</a:t>
            </a:r>
          </a:p>
          <a:p>
            <a:r>
              <a:rPr lang="fr-FR" sz="1600" dirty="0" smtClean="0"/>
              <a:t>Pas de contestation possible.</a:t>
            </a:r>
            <a:endParaRPr lang="fr-FR" sz="1600" dirty="0"/>
          </a:p>
        </p:txBody>
      </p:sp>
      <p:sp>
        <p:nvSpPr>
          <p:cNvPr id="11" name="Rectangle 10"/>
          <p:cNvSpPr/>
          <p:nvPr/>
        </p:nvSpPr>
        <p:spPr>
          <a:xfrm>
            <a:off x="291212" y="319188"/>
            <a:ext cx="226281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EE9106"/>
                </a:solidFill>
              </a:rPr>
              <a:t>PRÉSIDENCE :</a:t>
            </a:r>
          </a:p>
          <a:p>
            <a:r>
              <a:rPr lang="fr-FR" sz="1600" dirty="0" smtClean="0"/>
              <a:t>Assurée par un médecin désigné par le préfet.</a:t>
            </a:r>
            <a:endParaRPr lang="fr-FR" sz="1600" dirty="0"/>
          </a:p>
        </p:txBody>
      </p:sp>
    </p:spTree>
    <p:extLst>
      <p:ext uri="{BB962C8B-B14F-4D97-AF65-F5344CB8AC3E}">
        <p14:creationId xmlns:p14="http://schemas.microsoft.com/office/powerpoint/2010/main" val="131169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400" b="1" dirty="0" smtClean="0">
                <a:solidFill>
                  <a:srgbClr val="CF1150"/>
                </a:solidFill>
                <a:latin typeface="+mn-lt"/>
              </a:rPr>
              <a:t>Congé maladie ordinaire</a:t>
            </a:r>
            <a:endParaRPr lang="fr-FR" sz="5400" b="1" dirty="0">
              <a:solidFill>
                <a:srgbClr val="CF1150"/>
              </a:solidFill>
              <a:latin typeface="+mn-lt"/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611" y="1690688"/>
            <a:ext cx="10712189" cy="4383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79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403225"/>
            <a:ext cx="10515600" cy="1325563"/>
          </a:xfrm>
        </p:spPr>
        <p:txBody>
          <a:bodyPr>
            <a:noAutofit/>
          </a:bodyPr>
          <a:lstStyle/>
          <a:p>
            <a:r>
              <a:rPr lang="fr-FR" sz="5400" b="1" baseline="30000" dirty="0">
                <a:solidFill>
                  <a:srgbClr val="CF1150"/>
                </a:solidFill>
                <a:latin typeface="+mn-lt"/>
              </a:rPr>
              <a:t>C</a:t>
            </a:r>
            <a:r>
              <a:rPr lang="fr-FR" sz="5400" b="1" baseline="30000" dirty="0" smtClean="0">
                <a:solidFill>
                  <a:srgbClr val="CF1150"/>
                </a:solidFill>
                <a:latin typeface="+mn-lt"/>
              </a:rPr>
              <a:t>ongé </a:t>
            </a:r>
            <a:r>
              <a:rPr lang="fr-FR" sz="5400" b="1" baseline="30000" dirty="0">
                <a:solidFill>
                  <a:srgbClr val="CF1150"/>
                </a:solidFill>
                <a:latin typeface="+mn-lt"/>
              </a:rPr>
              <a:t>de longue maladie (CLM) </a:t>
            </a:r>
            <a:r>
              <a:rPr lang="fr-FR" sz="5400" b="1" baseline="30000" dirty="0" smtClean="0">
                <a:solidFill>
                  <a:srgbClr val="CF1150"/>
                </a:solidFill>
                <a:latin typeface="+mn-lt"/>
              </a:rPr>
              <a:t/>
            </a:r>
            <a:br>
              <a:rPr lang="fr-FR" sz="5400" b="1" baseline="30000" dirty="0" smtClean="0">
                <a:solidFill>
                  <a:srgbClr val="CF1150"/>
                </a:solidFill>
                <a:latin typeface="+mn-lt"/>
              </a:rPr>
            </a:br>
            <a:r>
              <a:rPr lang="fr-FR" sz="5400" b="1" baseline="30000" dirty="0" smtClean="0">
                <a:solidFill>
                  <a:srgbClr val="CF1150"/>
                </a:solidFill>
                <a:latin typeface="+mn-lt"/>
              </a:rPr>
              <a:t>ou </a:t>
            </a:r>
            <a:r>
              <a:rPr lang="fr-FR" sz="5400" b="1" baseline="30000" dirty="0">
                <a:solidFill>
                  <a:srgbClr val="CF1150"/>
                </a:solidFill>
                <a:latin typeface="+mn-lt"/>
              </a:rPr>
              <a:t>congé de grave maladie (CGM) </a:t>
            </a:r>
            <a:endParaRPr lang="fr-FR" sz="5400" b="1" dirty="0">
              <a:solidFill>
                <a:srgbClr val="CF1150"/>
              </a:solidFill>
              <a:latin typeface="+mn-lt"/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7577" y="1650109"/>
            <a:ext cx="10056845" cy="4887062"/>
          </a:xfrm>
        </p:spPr>
      </p:pic>
    </p:spTree>
    <p:extLst>
      <p:ext uri="{BB962C8B-B14F-4D97-AF65-F5344CB8AC3E}">
        <p14:creationId xmlns:p14="http://schemas.microsoft.com/office/powerpoint/2010/main" val="2687031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5400" b="1" baseline="30000" dirty="0">
                <a:solidFill>
                  <a:srgbClr val="CF1150"/>
                </a:solidFill>
                <a:latin typeface="+mn-lt"/>
              </a:rPr>
              <a:t> </a:t>
            </a:r>
            <a:r>
              <a:rPr lang="fr-FR" sz="5400" b="1" baseline="30000" dirty="0" smtClean="0">
                <a:solidFill>
                  <a:srgbClr val="CF1150"/>
                </a:solidFill>
                <a:latin typeface="+mn-lt"/>
              </a:rPr>
              <a:t>Congé </a:t>
            </a:r>
            <a:r>
              <a:rPr lang="fr-FR" sz="5400" b="1" baseline="30000" dirty="0">
                <a:solidFill>
                  <a:srgbClr val="CF1150"/>
                </a:solidFill>
                <a:latin typeface="+mn-lt"/>
              </a:rPr>
              <a:t>de longue durée (CLD) </a:t>
            </a:r>
            <a:endParaRPr lang="fr-FR" sz="5400" b="1" dirty="0">
              <a:solidFill>
                <a:srgbClr val="CF1150"/>
              </a:solidFill>
              <a:latin typeface="+mn-lt"/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905" y="1408922"/>
            <a:ext cx="11252189" cy="5023824"/>
          </a:xfrm>
        </p:spPr>
      </p:pic>
    </p:spTree>
    <p:extLst>
      <p:ext uri="{BB962C8B-B14F-4D97-AF65-F5344CB8AC3E}">
        <p14:creationId xmlns:p14="http://schemas.microsoft.com/office/powerpoint/2010/main" val="197725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7975" y="493302"/>
            <a:ext cx="9049147" cy="5871395"/>
          </a:xfrm>
        </p:spPr>
      </p:pic>
      <p:sp>
        <p:nvSpPr>
          <p:cNvPr id="5" name="Rectangle 4"/>
          <p:cNvSpPr/>
          <p:nvPr/>
        </p:nvSpPr>
        <p:spPr>
          <a:xfrm>
            <a:off x="251356" y="2139434"/>
            <a:ext cx="232039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5400" b="1" dirty="0">
                <a:solidFill>
                  <a:srgbClr val="CF1150"/>
                </a:solidFill>
              </a:rPr>
              <a:t>Fin des droits</a:t>
            </a:r>
            <a:endParaRPr lang="fr-FR" sz="5400" dirty="0"/>
          </a:p>
        </p:txBody>
      </p:sp>
    </p:spTree>
    <p:extLst>
      <p:ext uri="{BB962C8B-B14F-4D97-AF65-F5344CB8AC3E}">
        <p14:creationId xmlns:p14="http://schemas.microsoft.com/office/powerpoint/2010/main" val="3613933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73751" y="573848"/>
            <a:ext cx="8273084" cy="1325563"/>
          </a:xfrm>
        </p:spPr>
        <p:txBody>
          <a:bodyPr>
            <a:noAutofit/>
          </a:bodyPr>
          <a:lstStyle/>
          <a:p>
            <a:r>
              <a:rPr lang="fr-FR" sz="4800" b="1" dirty="0" smtClean="0">
                <a:solidFill>
                  <a:srgbClr val="CF1150"/>
                </a:solidFill>
                <a:latin typeface="+mn-lt"/>
              </a:rPr>
              <a:t>Focus</a:t>
            </a:r>
            <a:r>
              <a:rPr lang="fr-FR" b="1" dirty="0" smtClean="0">
                <a:solidFill>
                  <a:srgbClr val="CF1150"/>
                </a:solidFill>
                <a:latin typeface="+mn-lt"/>
              </a:rPr>
              <a:t>  </a:t>
            </a:r>
            <a:br>
              <a:rPr lang="fr-FR" b="1" dirty="0" smtClean="0">
                <a:solidFill>
                  <a:srgbClr val="CF1150"/>
                </a:solidFill>
                <a:latin typeface="+mn-lt"/>
              </a:rPr>
            </a:br>
            <a:r>
              <a:rPr lang="fr-FR" b="1" dirty="0" smtClean="0">
                <a:solidFill>
                  <a:srgbClr val="CF1150"/>
                </a:solidFill>
                <a:latin typeface="+mn-lt"/>
              </a:rPr>
              <a:t>Conditions </a:t>
            </a:r>
            <a:r>
              <a:rPr lang="fr-FR" b="1" dirty="0">
                <a:solidFill>
                  <a:srgbClr val="CF1150"/>
                </a:solidFill>
                <a:latin typeface="+mn-lt"/>
              </a:rPr>
              <a:t>d’aptitude physique</a:t>
            </a:r>
            <a:r>
              <a:rPr lang="fr-FR" sz="5400" b="1" dirty="0">
                <a:latin typeface="+mn-lt"/>
              </a:rPr>
              <a:t/>
            </a:r>
            <a:br>
              <a:rPr lang="fr-FR" sz="5400" b="1" dirty="0">
                <a:latin typeface="+mn-lt"/>
              </a:rPr>
            </a:br>
            <a:endParaRPr lang="fr-FR" sz="5400" b="1" dirty="0">
              <a:latin typeface="+mn-lt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19023" y="2185651"/>
            <a:ext cx="7151952" cy="4351338"/>
          </a:xfrm>
        </p:spPr>
        <p:txBody>
          <a:bodyPr>
            <a:normAutofit/>
          </a:bodyPr>
          <a:lstStyle/>
          <a:p>
            <a:pPr>
              <a:buClr>
                <a:srgbClr val="EE9106"/>
              </a:buClr>
              <a:buFont typeface="Wingdings" panose="05000000000000000000" pitchFamily="2" charset="2"/>
              <a:buChar char="ü"/>
            </a:pPr>
            <a:r>
              <a:rPr lang="fr-FR" sz="2000" b="1" dirty="0" smtClean="0"/>
              <a:t>La </a:t>
            </a:r>
            <a:r>
              <a:rPr lang="fr-FR" sz="2000" b="1" dirty="0"/>
              <a:t>vérification de l’aptitude physique des agents à l’embauche </a:t>
            </a:r>
            <a:r>
              <a:rPr lang="fr-FR" sz="2000" dirty="0"/>
              <a:t>n’est plus prévue réglementairement, </a:t>
            </a:r>
            <a:r>
              <a:rPr lang="fr-FR" sz="2000" b="1" dirty="0" smtClean="0"/>
              <a:t>SAUF</a:t>
            </a:r>
            <a:r>
              <a:rPr lang="fr-FR" sz="2000" dirty="0" smtClean="0"/>
              <a:t> </a:t>
            </a:r>
            <a:r>
              <a:rPr lang="fr-FR" sz="2000" dirty="0"/>
              <a:t>pour les agents devant occuper des postes exigeant des « conditions de santé particulières », prévue dans les statuts des cadres </a:t>
            </a:r>
            <a:r>
              <a:rPr lang="fr-FR" sz="2000" dirty="0" smtClean="0"/>
              <a:t>d’emploi (ex. sapeurs pompiers). </a:t>
            </a:r>
          </a:p>
          <a:p>
            <a:pPr marL="0" indent="0">
              <a:buClr>
                <a:srgbClr val="EE9106"/>
              </a:buClr>
              <a:buNone/>
            </a:pPr>
            <a:endParaRPr lang="fr-FR" sz="2000" dirty="0"/>
          </a:p>
          <a:p>
            <a:pPr>
              <a:buClr>
                <a:srgbClr val="EE9106"/>
              </a:buClr>
              <a:buFont typeface="Wingdings" panose="05000000000000000000" pitchFamily="2" charset="2"/>
              <a:buChar char="ü"/>
            </a:pPr>
            <a:r>
              <a:rPr lang="fr-FR" sz="2000" dirty="0" smtClean="0"/>
              <a:t>La liste définitive des conditions de santé particulières</a:t>
            </a:r>
            <a:r>
              <a:rPr lang="fr-FR" sz="2000" dirty="0"/>
              <a:t> </a:t>
            </a:r>
            <a:r>
              <a:rPr lang="fr-FR" sz="2000" dirty="0" smtClean="0"/>
              <a:t>devrait </a:t>
            </a:r>
            <a:r>
              <a:rPr lang="fr-FR" sz="2000" dirty="0"/>
              <a:t>être </a:t>
            </a:r>
            <a:r>
              <a:rPr lang="fr-FR" sz="2000" dirty="0" smtClean="0"/>
              <a:t>amendée </a:t>
            </a:r>
            <a:r>
              <a:rPr lang="fr-FR" sz="2000" dirty="0"/>
              <a:t>par voie réglementaire d’ici la fin de l’année. </a:t>
            </a:r>
            <a:endParaRPr lang="fr-FR" sz="2000" dirty="0" smtClean="0"/>
          </a:p>
          <a:p>
            <a:pPr marL="0" indent="0">
              <a:buClr>
                <a:srgbClr val="EE9106"/>
              </a:buClr>
              <a:buNone/>
            </a:pPr>
            <a:endParaRPr lang="fr-FR" sz="2000" dirty="0" smtClean="0"/>
          </a:p>
          <a:p>
            <a:pPr>
              <a:buClr>
                <a:srgbClr val="EE9106"/>
              </a:buClr>
              <a:buFont typeface="Wingdings" panose="05000000000000000000" pitchFamily="2" charset="2"/>
              <a:buChar char="ü"/>
            </a:pPr>
            <a:r>
              <a:rPr lang="fr-FR" sz="2000" b="1" dirty="0" smtClean="0"/>
              <a:t>Dans l’attente de ces précisions, les collectivités ne doivent plus réaliser de visite d’embauche auprès du médecin agréé. </a:t>
            </a:r>
            <a:endParaRPr lang="fr-FR" sz="2000" b="1" dirty="0"/>
          </a:p>
          <a:p>
            <a:pPr marL="0" indent="0">
              <a:buNone/>
            </a:pPr>
            <a:endParaRPr lang="fr-FR" sz="2000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505212" y="496328"/>
            <a:ext cx="5493035" cy="5289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3582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1005</TotalTime>
  <Words>539</Words>
  <Application>Microsoft Office PowerPoint</Application>
  <PresentationFormat>Grand écran</PresentationFormat>
  <Paragraphs>66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Thème Office</vt:lpstr>
      <vt:lpstr>Présentation PowerPoint</vt:lpstr>
      <vt:lpstr>Contexte</vt:lpstr>
      <vt:lpstr>Conseil médical FORMATION RESTREINTE</vt:lpstr>
      <vt:lpstr>Conseil médical FORMATION PLÉNIÈRE</vt:lpstr>
      <vt:lpstr>Congé maladie ordinaire</vt:lpstr>
      <vt:lpstr>Congé de longue maladie (CLM)  ou congé de grave maladie (CGM) </vt:lpstr>
      <vt:lpstr> Congé de longue durée (CLD) </vt:lpstr>
      <vt:lpstr>Présentation PowerPoint</vt:lpstr>
      <vt:lpstr>Focus   Conditions d’aptitude physique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Lise VIGNAU</dc:creator>
  <cp:lastModifiedBy>Lise VIGNAU</cp:lastModifiedBy>
  <cp:revision>22</cp:revision>
  <dcterms:created xsi:type="dcterms:W3CDTF">2022-05-21T17:39:49Z</dcterms:created>
  <dcterms:modified xsi:type="dcterms:W3CDTF">2022-06-03T06:34:09Z</dcterms:modified>
</cp:coreProperties>
</file>